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7"/>
  </p:notesMasterIdLst>
  <p:handoutMasterIdLst>
    <p:handoutMasterId r:id="rId58"/>
  </p:handoutMasterIdLst>
  <p:sldIdLst>
    <p:sldId id="621" r:id="rId2"/>
    <p:sldId id="968" r:id="rId3"/>
    <p:sldId id="972" r:id="rId4"/>
    <p:sldId id="971" r:id="rId5"/>
    <p:sldId id="540" r:id="rId6"/>
    <p:sldId id="289" r:id="rId7"/>
    <p:sldId id="290" r:id="rId8"/>
    <p:sldId id="291" r:id="rId9"/>
    <p:sldId id="625" r:id="rId10"/>
    <p:sldId id="609" r:id="rId11"/>
    <p:sldId id="294" r:id="rId12"/>
    <p:sldId id="610" r:id="rId13"/>
    <p:sldId id="631" r:id="rId14"/>
    <p:sldId id="611" r:id="rId15"/>
    <p:sldId id="613" r:id="rId16"/>
    <p:sldId id="623" r:id="rId17"/>
    <p:sldId id="634" r:id="rId18"/>
    <p:sldId id="617" r:id="rId19"/>
    <p:sldId id="616" r:id="rId20"/>
    <p:sldId id="614" r:id="rId21"/>
    <p:sldId id="615" r:id="rId22"/>
    <p:sldId id="626" r:id="rId23"/>
    <p:sldId id="633" r:id="rId24"/>
    <p:sldId id="628" r:id="rId25"/>
    <p:sldId id="305" r:id="rId26"/>
    <p:sldId id="554" r:id="rId27"/>
    <p:sldId id="635" r:id="rId28"/>
    <p:sldId id="629" r:id="rId29"/>
    <p:sldId id="607" r:id="rId30"/>
    <p:sldId id="606" r:id="rId31"/>
    <p:sldId id="591" r:id="rId32"/>
    <p:sldId id="424" r:id="rId33"/>
    <p:sldId id="443" r:id="rId34"/>
    <p:sldId id="425" r:id="rId35"/>
    <p:sldId id="519" r:id="rId36"/>
    <p:sldId id="592" r:id="rId37"/>
    <p:sldId id="426" r:id="rId38"/>
    <p:sldId id="444" r:id="rId39"/>
    <p:sldId id="520" r:id="rId40"/>
    <p:sldId id="521" r:id="rId41"/>
    <p:sldId id="593" r:id="rId42"/>
    <p:sldId id="594" r:id="rId43"/>
    <p:sldId id="428" r:id="rId44"/>
    <p:sldId id="429" r:id="rId45"/>
    <p:sldId id="522" r:id="rId46"/>
    <p:sldId id="431" r:id="rId47"/>
    <p:sldId id="632" r:id="rId48"/>
    <p:sldId id="523" r:id="rId49"/>
    <p:sldId id="436" r:id="rId50"/>
    <p:sldId id="441" r:id="rId51"/>
    <p:sldId id="524" r:id="rId52"/>
    <p:sldId id="442" r:id="rId53"/>
    <p:sldId id="368" r:id="rId54"/>
    <p:sldId id="973" r:id="rId55"/>
    <p:sldId id="810" r:id="rId56"/>
  </p:sldIdLst>
  <p:sldSz cx="9144000" cy="6858000" type="screen4x3"/>
  <p:notesSz cx="6858000" cy="9144000"/>
  <p:defaultTextStyle>
    <a:defPPr>
      <a:defRPr lang="zh-CN"/>
    </a:defPPr>
    <a:lvl1pPr algn="l" rtl="0" fontAlgn="base">
      <a:spcBef>
        <a:spcPct val="0"/>
      </a:spcBef>
      <a:spcAft>
        <a:spcPct val="0"/>
      </a:spcAft>
      <a:defRPr sz="2800" b="1" u="sng" kern="1200">
        <a:solidFill>
          <a:schemeClr val="tx1"/>
        </a:solidFill>
        <a:latin typeface="Times New Roman" panose="02020603050405020304" pitchFamily="18" charset="0"/>
        <a:ea typeface="华文中宋" pitchFamily="2" charset="-122"/>
        <a:cs typeface="Times New Roman" panose="02020603050405020304" pitchFamily="18" charset="0"/>
      </a:defRPr>
    </a:lvl1pPr>
    <a:lvl2pPr marL="457200" algn="l" rtl="0" fontAlgn="base">
      <a:spcBef>
        <a:spcPct val="0"/>
      </a:spcBef>
      <a:spcAft>
        <a:spcPct val="0"/>
      </a:spcAft>
      <a:defRPr sz="2800" b="1" u="sng" kern="1200">
        <a:solidFill>
          <a:schemeClr val="tx1"/>
        </a:solidFill>
        <a:latin typeface="Times New Roman" panose="02020603050405020304" pitchFamily="18" charset="0"/>
        <a:ea typeface="华文中宋" pitchFamily="2" charset="-122"/>
        <a:cs typeface="Times New Roman" panose="02020603050405020304" pitchFamily="18" charset="0"/>
      </a:defRPr>
    </a:lvl2pPr>
    <a:lvl3pPr marL="914400" algn="l" rtl="0" fontAlgn="base">
      <a:spcBef>
        <a:spcPct val="0"/>
      </a:spcBef>
      <a:spcAft>
        <a:spcPct val="0"/>
      </a:spcAft>
      <a:defRPr sz="2800" b="1" u="sng" kern="1200">
        <a:solidFill>
          <a:schemeClr val="tx1"/>
        </a:solidFill>
        <a:latin typeface="Times New Roman" panose="02020603050405020304" pitchFamily="18" charset="0"/>
        <a:ea typeface="华文中宋" pitchFamily="2" charset="-122"/>
        <a:cs typeface="Times New Roman" panose="02020603050405020304" pitchFamily="18" charset="0"/>
      </a:defRPr>
    </a:lvl3pPr>
    <a:lvl4pPr marL="1371600" algn="l" rtl="0" fontAlgn="base">
      <a:spcBef>
        <a:spcPct val="0"/>
      </a:spcBef>
      <a:spcAft>
        <a:spcPct val="0"/>
      </a:spcAft>
      <a:defRPr sz="2800" b="1" u="sng" kern="1200">
        <a:solidFill>
          <a:schemeClr val="tx1"/>
        </a:solidFill>
        <a:latin typeface="Times New Roman" panose="02020603050405020304" pitchFamily="18" charset="0"/>
        <a:ea typeface="华文中宋" pitchFamily="2" charset="-122"/>
        <a:cs typeface="Times New Roman" panose="02020603050405020304" pitchFamily="18" charset="0"/>
      </a:defRPr>
    </a:lvl4pPr>
    <a:lvl5pPr marL="1828800" algn="l" rtl="0" fontAlgn="base">
      <a:spcBef>
        <a:spcPct val="0"/>
      </a:spcBef>
      <a:spcAft>
        <a:spcPct val="0"/>
      </a:spcAft>
      <a:defRPr sz="2800" b="1" u="sng" kern="1200">
        <a:solidFill>
          <a:schemeClr val="tx1"/>
        </a:solidFill>
        <a:latin typeface="Times New Roman" panose="02020603050405020304" pitchFamily="18" charset="0"/>
        <a:ea typeface="华文中宋" pitchFamily="2" charset="-122"/>
        <a:cs typeface="Times New Roman" panose="02020603050405020304" pitchFamily="18" charset="0"/>
      </a:defRPr>
    </a:lvl5pPr>
    <a:lvl6pPr marL="2286000" algn="l" defTabSz="914400" rtl="0" eaLnBrk="1" latinLnBrk="0" hangingPunct="1">
      <a:defRPr sz="2800" b="1" u="sng" kern="1200">
        <a:solidFill>
          <a:schemeClr val="tx1"/>
        </a:solidFill>
        <a:latin typeface="Times New Roman" panose="02020603050405020304" pitchFamily="18" charset="0"/>
        <a:ea typeface="华文中宋" pitchFamily="2" charset="-122"/>
        <a:cs typeface="Times New Roman" panose="02020603050405020304" pitchFamily="18" charset="0"/>
      </a:defRPr>
    </a:lvl6pPr>
    <a:lvl7pPr marL="2743200" algn="l" defTabSz="914400" rtl="0" eaLnBrk="1" latinLnBrk="0" hangingPunct="1">
      <a:defRPr sz="2800" b="1" u="sng" kern="1200">
        <a:solidFill>
          <a:schemeClr val="tx1"/>
        </a:solidFill>
        <a:latin typeface="Times New Roman" panose="02020603050405020304" pitchFamily="18" charset="0"/>
        <a:ea typeface="华文中宋" pitchFamily="2" charset="-122"/>
        <a:cs typeface="Times New Roman" panose="02020603050405020304" pitchFamily="18" charset="0"/>
      </a:defRPr>
    </a:lvl7pPr>
    <a:lvl8pPr marL="3200400" algn="l" defTabSz="914400" rtl="0" eaLnBrk="1" latinLnBrk="0" hangingPunct="1">
      <a:defRPr sz="2800" b="1" u="sng" kern="1200">
        <a:solidFill>
          <a:schemeClr val="tx1"/>
        </a:solidFill>
        <a:latin typeface="Times New Roman" panose="02020603050405020304" pitchFamily="18" charset="0"/>
        <a:ea typeface="华文中宋" pitchFamily="2" charset="-122"/>
        <a:cs typeface="Times New Roman" panose="02020603050405020304" pitchFamily="18" charset="0"/>
      </a:defRPr>
    </a:lvl8pPr>
    <a:lvl9pPr marL="3657600" algn="l" defTabSz="914400" rtl="0" eaLnBrk="1" latinLnBrk="0" hangingPunct="1">
      <a:defRPr sz="2800" b="1" u="sng" kern="1200">
        <a:solidFill>
          <a:schemeClr val="tx1"/>
        </a:solidFill>
        <a:latin typeface="Times New Roman" panose="02020603050405020304" pitchFamily="18" charset="0"/>
        <a:ea typeface="华文中宋" pitchFamily="2" charset="-122"/>
        <a:cs typeface="Times New Roman" panose="02020603050405020304" pitchFamily="18"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9933"/>
    <a:srgbClr val="000000"/>
    <a:srgbClr val="5A8800"/>
    <a:srgbClr val="80C535"/>
    <a:srgbClr val="FF0000"/>
    <a:srgbClr val="99FF66"/>
    <a:srgbClr val="FF9900"/>
    <a:srgbClr val="FF66FF"/>
    <a:srgbClr val="00FF00"/>
    <a:srgbClr val="99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6279" autoAdjust="0"/>
    <p:restoredTop sz="79710" autoAdjust="0"/>
  </p:normalViewPr>
  <p:slideViewPr>
    <p:cSldViewPr>
      <p:cViewPr varScale="1">
        <p:scale>
          <a:sx n="52" d="100"/>
          <a:sy n="52" d="100"/>
        </p:scale>
        <p:origin x="54" y="684"/>
      </p:cViewPr>
      <p:guideLst>
        <p:guide orient="horz" pos="2160"/>
        <p:guide pos="2880"/>
      </p:guideLst>
    </p:cSldViewPr>
  </p:slideViewPr>
  <p:outlineViewPr>
    <p:cViewPr>
      <p:scale>
        <a:sx n="33" d="100"/>
        <a:sy n="33" d="100"/>
      </p:scale>
      <p:origin x="0" y="55494"/>
    </p:cViewPr>
  </p:outlineViewPr>
  <p:notesTextViewPr>
    <p:cViewPr>
      <p:scale>
        <a:sx n="100" d="100"/>
        <a:sy n="100" d="100"/>
      </p:scale>
      <p:origin x="0" y="0"/>
    </p:cViewPr>
  </p:notesTextViewPr>
  <p:sorterViewPr>
    <p:cViewPr>
      <p:scale>
        <a:sx n="66" d="100"/>
        <a:sy n="66" d="100"/>
      </p:scale>
      <p:origin x="0" y="10956"/>
    </p:cViewPr>
  </p:sorterViewPr>
  <p:notesViewPr>
    <p:cSldViewPr>
      <p:cViewPr varScale="1">
        <p:scale>
          <a:sx n="66" d="100"/>
          <a:sy n="66" d="100"/>
        </p:scale>
        <p:origin x="-3187" y="-72"/>
      </p:cViewPr>
      <p:guideLst>
        <p:guide orient="horz" pos="2880"/>
        <p:guide pos="2160"/>
      </p:guideLst>
    </p:cSldViewPr>
  </p:notesViewPr>
  <p:gridSpacing cx="36004" cy="36004"/>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handoutMaster" Target="handoutMasters/handoutMaster1.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37.wmf"/><Relationship Id="rId2" Type="http://schemas.openxmlformats.org/officeDocument/2006/relationships/image" Target="../media/image36.wmf"/><Relationship Id="rId1" Type="http://schemas.openxmlformats.org/officeDocument/2006/relationships/image" Target="../media/image35.emf"/><Relationship Id="rId4" Type="http://schemas.openxmlformats.org/officeDocument/2006/relationships/image" Target="../media/image38.w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37.wmf"/><Relationship Id="rId2" Type="http://schemas.openxmlformats.org/officeDocument/2006/relationships/image" Target="../media/image40.wmf"/><Relationship Id="rId1" Type="http://schemas.openxmlformats.org/officeDocument/2006/relationships/image" Target="../media/image39.emf"/><Relationship Id="rId6" Type="http://schemas.openxmlformats.org/officeDocument/2006/relationships/image" Target="../media/image43.wmf"/><Relationship Id="rId5" Type="http://schemas.openxmlformats.org/officeDocument/2006/relationships/image" Target="../media/image42.wmf"/><Relationship Id="rId4" Type="http://schemas.openxmlformats.org/officeDocument/2006/relationships/image" Target="../media/image41.wmf"/></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44.wmf"/><Relationship Id="rId1" Type="http://schemas.openxmlformats.org/officeDocument/2006/relationships/image" Target="../media/image31.wmf"/></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46.wmf"/><Relationship Id="rId1" Type="http://schemas.openxmlformats.org/officeDocument/2006/relationships/image" Target="../media/image45.emf"/></Relationships>
</file>

<file path=ppt/drawings/_rels/vmlDrawing14.vml.rels><?xml version="1.0" encoding="UTF-8" standalone="yes"?>
<Relationships xmlns="http://schemas.openxmlformats.org/package/2006/relationships"><Relationship Id="rId2" Type="http://schemas.openxmlformats.org/officeDocument/2006/relationships/image" Target="../media/image49.wmf"/><Relationship Id="rId1" Type="http://schemas.openxmlformats.org/officeDocument/2006/relationships/image" Target="../media/image48.emf"/></Relationships>
</file>

<file path=ppt/drawings/_rels/vmlDrawing15.vml.rels><?xml version="1.0" encoding="UTF-8" standalone="yes"?>
<Relationships xmlns="http://schemas.openxmlformats.org/package/2006/relationships"><Relationship Id="rId2" Type="http://schemas.openxmlformats.org/officeDocument/2006/relationships/image" Target="../media/image53.wmf"/><Relationship Id="rId1" Type="http://schemas.openxmlformats.org/officeDocument/2006/relationships/image" Target="../media/image52.emf"/></Relationships>
</file>

<file path=ppt/drawings/_rels/vmlDrawing16.vml.rels><?xml version="1.0" encoding="UTF-8" standalone="yes"?>
<Relationships xmlns="http://schemas.openxmlformats.org/package/2006/relationships"><Relationship Id="rId2" Type="http://schemas.openxmlformats.org/officeDocument/2006/relationships/image" Target="../media/image55.wmf"/><Relationship Id="rId1" Type="http://schemas.openxmlformats.org/officeDocument/2006/relationships/image" Target="../media/image54.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60.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61.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62.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63.emf"/></Relationships>
</file>

<file path=ppt/drawings/_rels/vmlDrawing21.vml.rels><?xml version="1.0" encoding="UTF-8" standalone="yes"?>
<Relationships xmlns="http://schemas.openxmlformats.org/package/2006/relationships"><Relationship Id="rId2" Type="http://schemas.openxmlformats.org/officeDocument/2006/relationships/image" Target="../media/image65.wmf"/><Relationship Id="rId1" Type="http://schemas.openxmlformats.org/officeDocument/2006/relationships/image" Target="../media/image64.emf"/></Relationships>
</file>

<file path=ppt/drawings/_rels/vmlDrawing22.vml.rels><?xml version="1.0" encoding="UTF-8" standalone="yes"?>
<Relationships xmlns="http://schemas.openxmlformats.org/package/2006/relationships"><Relationship Id="rId2" Type="http://schemas.openxmlformats.org/officeDocument/2006/relationships/image" Target="../media/image67.wmf"/><Relationship Id="rId1" Type="http://schemas.openxmlformats.org/officeDocument/2006/relationships/image" Target="../media/image66.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6.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8.vml.rels><?xml version="1.0" encoding="UTF-8" standalone="yes"?>
<Relationships xmlns="http://schemas.openxmlformats.org/package/2006/relationships"><Relationship Id="rId8" Type="http://schemas.openxmlformats.org/officeDocument/2006/relationships/image" Target="../media/image26.wmf"/><Relationship Id="rId3" Type="http://schemas.openxmlformats.org/officeDocument/2006/relationships/image" Target="../media/image21.wmf"/><Relationship Id="rId7" Type="http://schemas.openxmlformats.org/officeDocument/2006/relationships/image" Target="../media/image25.wmf"/><Relationship Id="rId2" Type="http://schemas.openxmlformats.org/officeDocument/2006/relationships/image" Target="../media/image20.wmf"/><Relationship Id="rId1" Type="http://schemas.openxmlformats.org/officeDocument/2006/relationships/image" Target="../media/image19.wmf"/><Relationship Id="rId6" Type="http://schemas.openxmlformats.org/officeDocument/2006/relationships/image" Target="../media/image24.wmf"/><Relationship Id="rId5" Type="http://schemas.openxmlformats.org/officeDocument/2006/relationships/image" Target="../media/image23.wmf"/><Relationship Id="rId10" Type="http://schemas.openxmlformats.org/officeDocument/2006/relationships/image" Target="../media/image28.wmf"/><Relationship Id="rId4" Type="http://schemas.openxmlformats.org/officeDocument/2006/relationships/image" Target="../media/image22.wmf"/><Relationship Id="rId9" Type="http://schemas.openxmlformats.org/officeDocument/2006/relationships/image" Target="../media/image27.w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31.wmf"/><Relationship Id="rId2" Type="http://schemas.openxmlformats.org/officeDocument/2006/relationships/image" Target="../media/image30.wmf"/><Relationship Id="rId1" Type="http://schemas.openxmlformats.org/officeDocument/2006/relationships/image" Target="../media/image29.wmf"/><Relationship Id="rId5" Type="http://schemas.openxmlformats.org/officeDocument/2006/relationships/image" Target="../media/image33.wmf"/><Relationship Id="rId4" Type="http://schemas.openxmlformats.org/officeDocument/2006/relationships/image" Target="../media/image32.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6F42BD03-7F05-401E-B134-FD97AAFF2023}" type="datetimeFigureOut">
              <a:rPr lang="zh-CN" altLang="en-US" smtClean="0"/>
              <a:t>2024/4/13</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6ECAEE1-13B1-4620-A646-64FDAED96352}"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3250" name="Rectangle 2"/>
          <p:cNvSpPr>
            <a:spLocks noGrp="1" noChangeArrowheads="1"/>
          </p:cNvSpPr>
          <p:nvPr>
            <p:ph type="hdr" sz="quarter"/>
          </p:nvPr>
        </p:nvSpPr>
        <p:spPr bwMode="auto">
          <a:xfrm>
            <a:off x="0" y="0"/>
            <a:ext cx="2971800" cy="457200"/>
          </a:xfrm>
          <a:prstGeom prst="rect">
            <a:avLst/>
          </a:prstGeom>
          <a:noFill/>
          <a:ln w="9525">
            <a:noFill/>
            <a:miter lim="800000"/>
          </a:ln>
          <a:effectLst/>
        </p:spPr>
        <p:txBody>
          <a:bodyPr vert="horz" wrap="square" lIns="91440" tIns="45720" rIns="91440" bIns="45720" numCol="1" anchor="t" anchorCtr="0" compatLnSpc="1"/>
          <a:lstStyle>
            <a:lvl1pPr algn="l">
              <a:lnSpc>
                <a:spcPct val="100000"/>
              </a:lnSpc>
              <a:spcBef>
                <a:spcPct val="0"/>
              </a:spcBef>
              <a:buClrTx/>
              <a:buFontTx/>
              <a:buNone/>
              <a:defRPr sz="1200" b="0" u="none">
                <a:effectLst/>
                <a:latin typeface="Arial" panose="020B0604020202020204" pitchFamily="34" charset="0"/>
                <a:ea typeface="宋体" panose="02010600030101010101" pitchFamily="2" charset="-122"/>
                <a:cs typeface="+mn-cs"/>
              </a:defRPr>
            </a:lvl1pPr>
          </a:lstStyle>
          <a:p>
            <a:pPr>
              <a:defRPr/>
            </a:pPr>
            <a:endParaRPr lang="en-US" altLang="zh-CN"/>
          </a:p>
        </p:txBody>
      </p:sp>
      <p:sp>
        <p:nvSpPr>
          <p:cNvPr id="53251" name="Rectangle 3"/>
          <p:cNvSpPr>
            <a:spLocks noGrp="1" noChangeArrowheads="1"/>
          </p:cNvSpPr>
          <p:nvPr>
            <p:ph type="dt" idx="1"/>
          </p:nvPr>
        </p:nvSpPr>
        <p:spPr bwMode="auto">
          <a:xfrm>
            <a:off x="3884613" y="0"/>
            <a:ext cx="2971800" cy="457200"/>
          </a:xfrm>
          <a:prstGeom prst="rect">
            <a:avLst/>
          </a:prstGeom>
          <a:noFill/>
          <a:ln w="9525">
            <a:noFill/>
            <a:miter lim="800000"/>
          </a:ln>
          <a:effectLst/>
        </p:spPr>
        <p:txBody>
          <a:bodyPr vert="horz" wrap="square" lIns="91440" tIns="45720" rIns="91440" bIns="45720" numCol="1" anchor="t" anchorCtr="0" compatLnSpc="1"/>
          <a:lstStyle>
            <a:lvl1pPr algn="r">
              <a:lnSpc>
                <a:spcPct val="100000"/>
              </a:lnSpc>
              <a:spcBef>
                <a:spcPct val="0"/>
              </a:spcBef>
              <a:buClrTx/>
              <a:buFontTx/>
              <a:buNone/>
              <a:defRPr sz="1200" b="0" u="none">
                <a:effectLst/>
                <a:latin typeface="Arial" panose="020B0604020202020204" pitchFamily="34" charset="0"/>
                <a:ea typeface="宋体" panose="02010600030101010101" pitchFamily="2" charset="-122"/>
                <a:cs typeface="+mn-cs"/>
              </a:defRPr>
            </a:lvl1pPr>
          </a:lstStyle>
          <a:p>
            <a:pPr>
              <a:defRPr/>
            </a:pPr>
            <a:endParaRPr lang="en-US" altLang="zh-CN"/>
          </a:p>
        </p:txBody>
      </p:sp>
      <p:sp>
        <p:nvSpPr>
          <p:cNvPr id="15770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ln>
        </p:spPr>
      </p:sp>
      <p:sp>
        <p:nvSpPr>
          <p:cNvPr id="53253" name="Rectangle 5"/>
          <p:cNvSpPr>
            <a:spLocks noGrp="1" noChangeArrowheads="1"/>
          </p:cNvSpPr>
          <p:nvPr>
            <p:ph type="body" sz="quarter" idx="3"/>
          </p:nvPr>
        </p:nvSpPr>
        <p:spPr bwMode="auto">
          <a:xfrm>
            <a:off x="685800" y="4343400"/>
            <a:ext cx="5486400" cy="4114800"/>
          </a:xfrm>
          <a:prstGeom prst="rect">
            <a:avLst/>
          </a:prstGeom>
          <a:noFill/>
          <a:ln w="9525">
            <a:noFill/>
            <a:miter lim="800000"/>
          </a:ln>
          <a:effectLst/>
        </p:spPr>
        <p:txBody>
          <a:bodyPr vert="horz" wrap="square" lIns="91440" tIns="45720" rIns="91440" bIns="45720" numCol="1" anchor="t" anchorCtr="0" compatLnSpc="1"/>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53254" name="Rectangle 6"/>
          <p:cNvSpPr>
            <a:spLocks noGrp="1" noChangeArrowheads="1"/>
          </p:cNvSpPr>
          <p:nvPr>
            <p:ph type="ftr" sz="quarter" idx="4"/>
          </p:nvPr>
        </p:nvSpPr>
        <p:spPr bwMode="auto">
          <a:xfrm>
            <a:off x="0" y="8685213"/>
            <a:ext cx="2971800" cy="457200"/>
          </a:xfrm>
          <a:prstGeom prst="rect">
            <a:avLst/>
          </a:prstGeom>
          <a:noFill/>
          <a:ln w="9525">
            <a:noFill/>
            <a:miter lim="800000"/>
          </a:ln>
          <a:effectLst/>
        </p:spPr>
        <p:txBody>
          <a:bodyPr vert="horz" wrap="square" lIns="91440" tIns="45720" rIns="91440" bIns="45720" numCol="1" anchor="b" anchorCtr="0" compatLnSpc="1"/>
          <a:lstStyle>
            <a:lvl1pPr algn="l">
              <a:lnSpc>
                <a:spcPct val="100000"/>
              </a:lnSpc>
              <a:spcBef>
                <a:spcPct val="0"/>
              </a:spcBef>
              <a:buClrTx/>
              <a:buFontTx/>
              <a:buNone/>
              <a:defRPr sz="1200" b="0" u="none">
                <a:effectLst/>
                <a:latin typeface="Arial" panose="020B0604020202020204" pitchFamily="34" charset="0"/>
                <a:ea typeface="宋体" panose="02010600030101010101" pitchFamily="2" charset="-122"/>
                <a:cs typeface="+mn-cs"/>
              </a:defRPr>
            </a:lvl1pPr>
          </a:lstStyle>
          <a:p>
            <a:pPr>
              <a:defRPr/>
            </a:pPr>
            <a:endParaRPr lang="en-US" altLang="zh-CN"/>
          </a:p>
        </p:txBody>
      </p:sp>
      <p:sp>
        <p:nvSpPr>
          <p:cNvPr id="53255" name="Rectangle 7"/>
          <p:cNvSpPr>
            <a:spLocks noGrp="1" noChangeArrowheads="1"/>
          </p:cNvSpPr>
          <p:nvPr>
            <p:ph type="sldNum" sz="quarter" idx="5"/>
          </p:nvPr>
        </p:nvSpPr>
        <p:spPr bwMode="auto">
          <a:xfrm>
            <a:off x="3884613" y="8685213"/>
            <a:ext cx="2971800" cy="457200"/>
          </a:xfrm>
          <a:prstGeom prst="rect">
            <a:avLst/>
          </a:prstGeom>
          <a:noFill/>
          <a:ln w="9525">
            <a:noFill/>
            <a:miter lim="800000"/>
          </a:ln>
          <a:effectLst/>
        </p:spPr>
        <p:txBody>
          <a:bodyPr vert="horz" wrap="square" lIns="91440" tIns="45720" rIns="91440" bIns="45720" numCol="1" anchor="b" anchorCtr="0" compatLnSpc="1"/>
          <a:lstStyle>
            <a:lvl1pPr algn="r">
              <a:lnSpc>
                <a:spcPct val="100000"/>
              </a:lnSpc>
              <a:spcBef>
                <a:spcPct val="0"/>
              </a:spcBef>
              <a:buClrTx/>
              <a:buFontTx/>
              <a:buNone/>
              <a:defRPr sz="1200" b="0" u="none">
                <a:effectLst/>
                <a:latin typeface="Arial" panose="020B0604020202020204" pitchFamily="34" charset="0"/>
                <a:ea typeface="宋体" panose="02010600030101010101" pitchFamily="2" charset="-122"/>
                <a:cs typeface="+mn-cs"/>
              </a:defRPr>
            </a:lvl1pPr>
          </a:lstStyle>
          <a:p>
            <a:pPr>
              <a:defRPr/>
            </a:pPr>
            <a:fld id="{5073D3EC-1063-4D06-9F9C-90703E698CF9}" type="slidenum">
              <a:rPr lang="en-US" altLang="zh-CN"/>
              <a:t>‹#›</a:t>
            </a:fld>
            <a:endParaRPr lang="en-US" altLang="zh-CN"/>
          </a:p>
        </p:txBody>
      </p:sp>
    </p:spTree>
    <p:extLst>
      <p:ext uri="{BB962C8B-B14F-4D97-AF65-F5344CB8AC3E}">
        <p14:creationId xmlns:p14="http://schemas.microsoft.com/office/powerpoint/2010/main" val="335460895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a:t>核心密码和普通密码用来保护国家秘密信息；</a:t>
            </a:r>
            <a:endParaRPr lang="en-US" altLang="zh-CN"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a:t>商用密码用来保护不属于国家秘密的信息，公民、法人和其他组织可以依法使用商用密码保护网络与信息安全。</a:t>
            </a:r>
          </a:p>
        </p:txBody>
      </p:sp>
      <p:sp>
        <p:nvSpPr>
          <p:cNvPr id="4" name="灯片编号占位符 3"/>
          <p:cNvSpPr>
            <a:spLocks noGrp="1"/>
          </p:cNvSpPr>
          <p:nvPr>
            <p:ph type="sldNum" sz="quarter" idx="10"/>
          </p:nvPr>
        </p:nvSpPr>
        <p:spPr/>
        <p:txBody>
          <a:bodyPr/>
          <a:lstStyle/>
          <a:p>
            <a:pPr>
              <a:defRPr/>
            </a:pPr>
            <a:fld id="{FDB1C851-92E1-4BAC-B3B9-A47330C5B4E2}" type="slidenum">
              <a:rPr lang="en-US" altLang="zh-CN" smtClean="0"/>
              <a:pPr>
                <a:defRPr/>
              </a:pPr>
              <a:t>2</a:t>
            </a:fld>
            <a:endParaRPr lang="en-US" altLang="zh-CN"/>
          </a:p>
        </p:txBody>
      </p:sp>
    </p:spTree>
    <p:extLst>
      <p:ext uri="{BB962C8B-B14F-4D97-AF65-F5344CB8AC3E}">
        <p14:creationId xmlns:p14="http://schemas.microsoft.com/office/powerpoint/2010/main" val="16968135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5073D3EC-1063-4D06-9F9C-90703E698CF9}" type="slidenum">
              <a:rPr lang="en-US" altLang="zh-CN" smtClean="0"/>
              <a:t>13</a:t>
            </a:fld>
            <a:endParaRPr lang="en-US" altLang="zh-CN"/>
          </a:p>
        </p:txBody>
      </p:sp>
    </p:spTree>
    <p:extLst>
      <p:ext uri="{BB962C8B-B14F-4D97-AF65-F5344CB8AC3E}">
        <p14:creationId xmlns:p14="http://schemas.microsoft.com/office/powerpoint/2010/main" val="4874930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5073D3EC-1063-4D06-9F9C-90703E698CF9}" type="slidenum">
              <a:rPr lang="en-US" altLang="zh-CN" smtClean="0"/>
              <a:t>15</a:t>
            </a:fld>
            <a:endParaRPr lang="en-US" altLang="zh-CN"/>
          </a:p>
        </p:txBody>
      </p:sp>
    </p:spTree>
    <p:extLst>
      <p:ext uri="{BB962C8B-B14F-4D97-AF65-F5344CB8AC3E}">
        <p14:creationId xmlns:p14="http://schemas.microsoft.com/office/powerpoint/2010/main" val="26037836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dirty="0"/>
              <a:t>B</a:t>
            </a:r>
            <a:r>
              <a:rPr lang="zh-CN" altLang="en-US" dirty="0"/>
              <a:t>为</a:t>
            </a:r>
            <a:r>
              <a:rPr lang="en-US" altLang="zh-CN" dirty="0"/>
              <a:t>8</a:t>
            </a:r>
            <a:r>
              <a:rPr lang="zh-CN" altLang="en-US" dirty="0"/>
              <a:t>比特</a:t>
            </a:r>
          </a:p>
        </p:txBody>
      </p:sp>
      <p:sp>
        <p:nvSpPr>
          <p:cNvPr id="4" name="灯片编号占位符 3"/>
          <p:cNvSpPr>
            <a:spLocks noGrp="1"/>
          </p:cNvSpPr>
          <p:nvPr>
            <p:ph type="sldNum" sz="quarter" idx="10"/>
          </p:nvPr>
        </p:nvSpPr>
        <p:spPr/>
        <p:txBody>
          <a:bodyPr/>
          <a:lstStyle/>
          <a:p>
            <a:pPr>
              <a:defRPr/>
            </a:pPr>
            <a:fld id="{5073D3EC-1063-4D06-9F9C-90703E698CF9}" type="slidenum">
              <a:rPr lang="en-US" altLang="zh-CN" smtClean="0"/>
              <a:t>16</a:t>
            </a:fld>
            <a:endParaRPr lang="en-US" altLang="zh-CN"/>
          </a:p>
        </p:txBody>
      </p:sp>
    </p:spTree>
    <p:extLst>
      <p:ext uri="{BB962C8B-B14F-4D97-AF65-F5344CB8AC3E}">
        <p14:creationId xmlns:p14="http://schemas.microsoft.com/office/powerpoint/2010/main" val="14878861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5073D3EC-1063-4D06-9F9C-90703E698CF9}" type="slidenum">
              <a:rPr lang="en-US" altLang="zh-CN" smtClean="0"/>
              <a:t>17</a:t>
            </a:fld>
            <a:endParaRPr lang="en-US" altLang="zh-CN"/>
          </a:p>
        </p:txBody>
      </p:sp>
    </p:spTree>
    <p:extLst>
      <p:ext uri="{BB962C8B-B14F-4D97-AF65-F5344CB8AC3E}">
        <p14:creationId xmlns:p14="http://schemas.microsoft.com/office/powerpoint/2010/main" val="30890424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Rectangle 7"/>
          <p:cNvSpPr>
            <a:spLocks noGrp="1" noChangeArrowheads="1"/>
          </p:cNvSpPr>
          <p:nvPr>
            <p:ph type="sldNum" sz="quarter" idx="5"/>
          </p:nvPr>
        </p:nvSpPr>
        <p:spPr>
          <a:noFill/>
        </p:spPr>
        <p:txBody>
          <a:bodyPr/>
          <a:lstStyle/>
          <a:p>
            <a:fld id="{75601ADF-E08D-4017-A371-691CF2694E21}" type="slidenum">
              <a:rPr lang="en-US" altLang="zh-CN" smtClean="0">
                <a:latin typeface="Arial" panose="020B0604020202020204" pitchFamily="34" charset="0"/>
              </a:rPr>
              <a:t>18</a:t>
            </a:fld>
            <a:endParaRPr lang="en-US" altLang="zh-CN">
              <a:latin typeface="Arial" panose="020B0604020202020204" pitchFamily="34" charset="0"/>
            </a:endParaRPr>
          </a:p>
        </p:txBody>
      </p:sp>
      <p:sp>
        <p:nvSpPr>
          <p:cNvPr id="178179" name="Rectangle 2"/>
          <p:cNvSpPr>
            <a:spLocks noGrp="1" noRot="1" noChangeAspect="1" noChangeArrowheads="1" noTextEdit="1"/>
          </p:cNvSpPr>
          <p:nvPr>
            <p:ph type="sldImg"/>
          </p:nvPr>
        </p:nvSpPr>
        <p:spPr/>
      </p:sp>
      <p:sp>
        <p:nvSpPr>
          <p:cNvPr id="178180" name="Rectangle 3"/>
          <p:cNvSpPr>
            <a:spLocks noGrp="1" noChangeArrowheads="1"/>
          </p:cNvSpPr>
          <p:nvPr>
            <p:ph type="body" idx="1"/>
          </p:nvPr>
        </p:nvSpPr>
        <p:spPr>
          <a:noFill/>
        </p:spPr>
        <p:txBody>
          <a:bodyPr/>
          <a:lstStyle/>
          <a:p>
            <a:pPr eaLnBrk="1" hangingPunct="1"/>
            <a:r>
              <a:rPr lang="zh-CN" altLang="en-US" dirty="0">
                <a:latin typeface="Arial" panose="020B0604020202020204" pitchFamily="34" charset="0"/>
              </a:rPr>
              <a:t>在密钥扩展算法的设计上，</a:t>
            </a:r>
            <a:r>
              <a:rPr lang="en-US" altLang="zh-CN" dirty="0">
                <a:latin typeface="Arial" panose="020B0604020202020204" pitchFamily="34" charset="0"/>
              </a:rPr>
              <a:t>SM4</a:t>
            </a:r>
            <a:r>
              <a:rPr lang="zh-CN" altLang="en-US" dirty="0">
                <a:latin typeface="Arial" panose="020B0604020202020204" pitchFamily="34" charset="0"/>
              </a:rPr>
              <a:t>分组密码算法满足以下准则：</a:t>
            </a:r>
            <a:endParaRPr lang="zh-CN" altLang="zh-CN" dirty="0">
              <a:latin typeface="Arial" panose="020B0604020202020204" pitchFamily="34" charset="0"/>
            </a:endParaRPr>
          </a:p>
        </p:txBody>
      </p:sp>
    </p:spTree>
    <p:extLst>
      <p:ext uri="{BB962C8B-B14F-4D97-AF65-F5344CB8AC3E}">
        <p14:creationId xmlns:p14="http://schemas.microsoft.com/office/powerpoint/2010/main" val="10802209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Rectangle 7"/>
          <p:cNvSpPr>
            <a:spLocks noGrp="1" noChangeArrowheads="1"/>
          </p:cNvSpPr>
          <p:nvPr>
            <p:ph type="sldNum" sz="quarter" idx="5"/>
          </p:nvPr>
        </p:nvSpPr>
        <p:spPr>
          <a:noFill/>
        </p:spPr>
        <p:txBody>
          <a:bodyPr/>
          <a:lstStyle/>
          <a:p>
            <a:fld id="{75601ADF-E08D-4017-A371-691CF2694E21}" type="slidenum">
              <a:rPr lang="en-US" altLang="zh-CN" smtClean="0">
                <a:latin typeface="Arial" panose="020B0604020202020204" pitchFamily="34" charset="0"/>
              </a:rPr>
              <a:t>19</a:t>
            </a:fld>
            <a:endParaRPr lang="en-US" altLang="zh-CN">
              <a:latin typeface="Arial" panose="020B0604020202020204" pitchFamily="34" charset="0"/>
            </a:endParaRPr>
          </a:p>
        </p:txBody>
      </p:sp>
      <p:sp>
        <p:nvSpPr>
          <p:cNvPr id="178179" name="Rectangle 2"/>
          <p:cNvSpPr>
            <a:spLocks noGrp="1" noRot="1" noChangeAspect="1" noChangeArrowheads="1" noTextEdit="1"/>
          </p:cNvSpPr>
          <p:nvPr>
            <p:ph type="sldImg"/>
          </p:nvPr>
        </p:nvSpPr>
        <p:spPr/>
      </p:sp>
      <p:sp>
        <p:nvSpPr>
          <p:cNvPr id="178180" name="Rectangle 3"/>
          <p:cNvSpPr>
            <a:spLocks noGrp="1" noChangeArrowheads="1"/>
          </p:cNvSpPr>
          <p:nvPr>
            <p:ph type="body" idx="1"/>
          </p:nvPr>
        </p:nvSpPr>
        <p:spPr>
          <a:noFill/>
        </p:spPr>
        <p:txBody>
          <a:bodyPr/>
          <a:lstStyle/>
          <a:p>
            <a:pPr eaLnBrk="1" hangingPunct="1"/>
            <a:r>
              <a:rPr lang="zh-CN" altLang="en-US" dirty="0">
                <a:latin typeface="Arial" panose="020B0604020202020204" pitchFamily="34" charset="0"/>
              </a:rPr>
              <a:t>这里提一下</a:t>
            </a:r>
            <a:r>
              <a:rPr lang="en-US" altLang="zh-CN" dirty="0">
                <a:latin typeface="Arial" panose="020B0604020202020204" pitchFamily="34" charset="0"/>
              </a:rPr>
              <a:t>T</a:t>
            </a:r>
            <a:r>
              <a:rPr lang="zh-CN" altLang="en-US" dirty="0">
                <a:latin typeface="Arial" panose="020B0604020202020204" pitchFamily="34" charset="0"/>
              </a:rPr>
              <a:t>’和</a:t>
            </a:r>
            <a:r>
              <a:rPr lang="en-US" altLang="zh-CN" dirty="0">
                <a:latin typeface="Arial" panose="020B0604020202020204" pitchFamily="34" charset="0"/>
              </a:rPr>
              <a:t>T</a:t>
            </a:r>
            <a:r>
              <a:rPr lang="zh-CN" altLang="en-US" dirty="0">
                <a:latin typeface="Arial" panose="020B0604020202020204" pitchFamily="34" charset="0"/>
              </a:rPr>
              <a:t>之间的差别，重点说明非线性变换相同，不同在于线性变换</a:t>
            </a:r>
            <a:r>
              <a:rPr lang="en-US" altLang="zh-CN" dirty="0">
                <a:latin typeface="Arial" panose="020B0604020202020204" pitchFamily="34" charset="0"/>
              </a:rPr>
              <a:t>L</a:t>
            </a:r>
            <a:r>
              <a:rPr lang="zh-CN" altLang="en-US" dirty="0">
                <a:latin typeface="Arial" panose="020B0604020202020204" pitchFamily="34" charset="0"/>
              </a:rPr>
              <a:t>的移位参数不同</a:t>
            </a:r>
            <a:endParaRPr lang="en-US" altLang="zh-CN" dirty="0">
              <a:latin typeface="Arial" panose="020B0604020202020204" pitchFamily="34" charset="0"/>
            </a:endParaRPr>
          </a:p>
          <a:p>
            <a:pPr eaLnBrk="1" hangingPunct="1"/>
            <a:endParaRPr lang="en-US" altLang="zh-CN" dirty="0">
              <a:latin typeface="Arial" panose="020B0604020202020204" pitchFamily="34" charset="0"/>
            </a:endParaRPr>
          </a:p>
          <a:p>
            <a:pPr eaLnBrk="1" hangingPunct="1"/>
            <a:r>
              <a:rPr lang="zh-CN" altLang="en-US" dirty="0">
                <a:latin typeface="Arial" panose="020B0604020202020204" pitchFamily="34" charset="0"/>
              </a:rPr>
              <a:t>这里的“左移” 表示“左循环移位”</a:t>
            </a:r>
            <a:endParaRPr lang="zh-CN" altLang="zh-CN" dirty="0">
              <a:latin typeface="Arial" panose="020B0604020202020204" pitchFamily="34" charset="0"/>
            </a:endParaRPr>
          </a:p>
        </p:txBody>
      </p:sp>
    </p:spTree>
    <p:extLst>
      <p:ext uri="{BB962C8B-B14F-4D97-AF65-F5344CB8AC3E}">
        <p14:creationId xmlns:p14="http://schemas.microsoft.com/office/powerpoint/2010/main" val="18730529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提问互动：</a:t>
            </a:r>
            <a:r>
              <a:rPr lang="en-US" altLang="zh-CN" dirty="0" err="1"/>
              <a:t>Frki</a:t>
            </a:r>
            <a:r>
              <a:rPr lang="zh-CN" altLang="en-US" dirty="0"/>
              <a:t>是不是对合变换？</a:t>
            </a:r>
            <a:r>
              <a:rPr lang="en-US" altLang="zh-CN" dirty="0"/>
              <a:t>P</a:t>
            </a:r>
            <a:r>
              <a:rPr lang="zh-CN" altLang="en-US" dirty="0"/>
              <a:t>是不是对合变换？反序变换是不是对合变换？</a:t>
            </a:r>
            <a:endParaRPr lang="en-US" altLang="zh-CN" dirty="0"/>
          </a:p>
          <a:p>
            <a:endParaRPr lang="en-US" altLang="zh-CN" dirty="0"/>
          </a:p>
          <a:p>
            <a:endParaRPr lang="en-US" altLang="zh-CN" dirty="0"/>
          </a:p>
          <a:p>
            <a:r>
              <a:rPr lang="zh-CN" altLang="en-US" dirty="0"/>
              <a:t>先说明：反序变换和</a:t>
            </a:r>
            <a:r>
              <a:rPr lang="en-US" altLang="zh-CN" dirty="0" err="1"/>
              <a:t>Frki</a:t>
            </a:r>
            <a:r>
              <a:rPr lang="zh-CN" altLang="en-US" dirty="0"/>
              <a:t>是对合的</a:t>
            </a:r>
            <a:endParaRPr lang="en-US" altLang="zh-CN" dirty="0"/>
          </a:p>
          <a:p>
            <a:r>
              <a:rPr lang="zh-CN" altLang="en-US" dirty="0"/>
              <a:t>令</a:t>
            </a:r>
            <a:r>
              <a:rPr lang="en-US" altLang="zh-CN" dirty="0" err="1"/>
              <a:t>gi</a:t>
            </a:r>
            <a:r>
              <a:rPr lang="en-US" altLang="zh-CN" dirty="0"/>
              <a:t>=</a:t>
            </a:r>
            <a:r>
              <a:rPr lang="en-US" altLang="zh-CN" dirty="0" err="1"/>
              <a:t>Frki</a:t>
            </a:r>
            <a:r>
              <a:rPr lang="en-US" altLang="zh-CN" dirty="0"/>
              <a:t>  P-1  </a:t>
            </a:r>
            <a:r>
              <a:rPr lang="zh-CN" altLang="en-US" dirty="0"/>
              <a:t>是对合的即可。</a:t>
            </a:r>
            <a:r>
              <a:rPr lang="en-US" altLang="zh-CN" dirty="0"/>
              <a:t>Rou</a:t>
            </a:r>
            <a:r>
              <a:rPr lang="zh-CN" altLang="en-US" dirty="0"/>
              <a:t>是对合的，</a:t>
            </a:r>
            <a:r>
              <a:rPr lang="en-US" altLang="zh-CN" dirty="0" err="1"/>
              <a:t>Frki</a:t>
            </a:r>
            <a:r>
              <a:rPr lang="zh-CN" altLang="en-US" dirty="0"/>
              <a:t>是对合的</a:t>
            </a:r>
          </a:p>
        </p:txBody>
      </p:sp>
      <p:sp>
        <p:nvSpPr>
          <p:cNvPr id="4" name="灯片编号占位符 3"/>
          <p:cNvSpPr>
            <a:spLocks noGrp="1"/>
          </p:cNvSpPr>
          <p:nvPr>
            <p:ph type="sldNum" sz="quarter" idx="5"/>
          </p:nvPr>
        </p:nvSpPr>
        <p:spPr/>
        <p:txBody>
          <a:bodyPr/>
          <a:lstStyle/>
          <a:p>
            <a:pPr>
              <a:defRPr/>
            </a:pPr>
            <a:fld id="{5073D3EC-1063-4D06-9F9C-90703E698CF9}" type="slidenum">
              <a:rPr lang="en-US" altLang="zh-CN" smtClean="0"/>
              <a:t>21</a:t>
            </a:fld>
            <a:endParaRPr lang="en-US" altLang="zh-CN"/>
          </a:p>
        </p:txBody>
      </p:sp>
    </p:spTree>
    <p:extLst>
      <p:ext uri="{BB962C8B-B14F-4D97-AF65-F5344CB8AC3E}">
        <p14:creationId xmlns:p14="http://schemas.microsoft.com/office/powerpoint/2010/main" val="5514118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7"/>
          <p:cNvSpPr>
            <a:spLocks noGrp="1" noChangeArrowheads="1"/>
          </p:cNvSpPr>
          <p:nvPr>
            <p:ph type="sldNum" sz="quarter" idx="5"/>
          </p:nvPr>
        </p:nvSpPr>
        <p:spPr>
          <a:noFill/>
        </p:spPr>
        <p:txBody>
          <a:bodyPr/>
          <a:lstStyle/>
          <a:p>
            <a:fld id="{AFDDB852-BB91-4198-98C0-D2F57AE1D8D6}" type="slidenum">
              <a:rPr lang="en-US" altLang="zh-CN" smtClean="0">
                <a:latin typeface="Arial" panose="020B0604020202020204" pitchFamily="34" charset="0"/>
              </a:rPr>
              <a:t>25</a:t>
            </a:fld>
            <a:endParaRPr lang="en-US" altLang="zh-CN">
              <a:latin typeface="Arial" panose="020B0604020202020204" pitchFamily="34" charset="0"/>
            </a:endParaRPr>
          </a:p>
        </p:txBody>
      </p:sp>
      <p:sp>
        <p:nvSpPr>
          <p:cNvPr id="181251" name="Rectangle 2"/>
          <p:cNvSpPr>
            <a:spLocks noGrp="1" noRot="1" noChangeAspect="1" noChangeArrowheads="1" noTextEdit="1"/>
          </p:cNvSpPr>
          <p:nvPr>
            <p:ph type="sldImg"/>
          </p:nvPr>
        </p:nvSpPr>
        <p:spPr/>
      </p:sp>
      <p:sp>
        <p:nvSpPr>
          <p:cNvPr id="181252" name="Rectangle 3"/>
          <p:cNvSpPr>
            <a:spLocks noGrp="1" noChangeArrowheads="1"/>
          </p:cNvSpPr>
          <p:nvPr>
            <p:ph type="body" idx="1"/>
          </p:nvPr>
        </p:nvSpPr>
        <p:spPr>
          <a:noFill/>
        </p:spPr>
        <p:txBody>
          <a:bodyPr/>
          <a:lstStyle/>
          <a:p>
            <a:pPr eaLnBrk="1" hangingPunct="1"/>
            <a:r>
              <a:rPr lang="zh-CN" altLang="en-US" dirty="0">
                <a:latin typeface="Arial" panose="020B0604020202020204" pitchFamily="34" charset="0"/>
              </a:rPr>
              <a:t>线性部件：</a:t>
            </a:r>
            <a:endParaRPr lang="en-US" altLang="zh-CN" dirty="0">
              <a:latin typeface="Arial" panose="020B0604020202020204" pitchFamily="34" charset="0"/>
            </a:endParaRPr>
          </a:p>
          <a:p>
            <a:pPr marL="228600" indent="-228600" eaLnBrk="1" hangingPunct="1">
              <a:buAutoNum type="arabicPeriod"/>
            </a:pPr>
            <a:r>
              <a:rPr lang="zh-CN" altLang="en-US" dirty="0">
                <a:latin typeface="Arial" panose="020B0604020202020204" pitchFamily="34" charset="0"/>
              </a:rPr>
              <a:t>便于硬件实现，只有异或和循环移位；</a:t>
            </a:r>
            <a:endParaRPr lang="en-US" altLang="zh-CN" dirty="0">
              <a:latin typeface="Arial" panose="020B0604020202020204" pitchFamily="34" charset="0"/>
            </a:endParaRPr>
          </a:p>
          <a:p>
            <a:pPr marL="228600" indent="-228600" eaLnBrk="1" hangingPunct="1">
              <a:buAutoNum type="arabicPeriod"/>
            </a:pPr>
            <a:r>
              <a:rPr lang="zh-CN" altLang="en-US" dirty="0">
                <a:latin typeface="Arial" panose="020B0604020202020204" pitchFamily="34" charset="0"/>
              </a:rPr>
              <a:t>在安全性上，达到了二元矩阵能够达到的最大分支数。扩散快，安全性高。</a:t>
            </a:r>
            <a:endParaRPr lang="zh-CN" altLang="zh-CN" dirty="0">
              <a:latin typeface="Arial" panose="020B0604020202020204" pitchFamily="34" charset="0"/>
            </a:endParaRPr>
          </a:p>
        </p:txBody>
      </p:sp>
    </p:spTree>
    <p:extLst>
      <p:ext uri="{BB962C8B-B14F-4D97-AF65-F5344CB8AC3E}">
        <p14:creationId xmlns:p14="http://schemas.microsoft.com/office/powerpoint/2010/main" val="34562315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7"/>
          <p:cNvSpPr>
            <a:spLocks noGrp="1" noChangeArrowheads="1"/>
          </p:cNvSpPr>
          <p:nvPr>
            <p:ph type="sldNum" sz="quarter" idx="5"/>
          </p:nvPr>
        </p:nvSpPr>
        <p:spPr>
          <a:noFill/>
        </p:spPr>
        <p:txBody>
          <a:bodyPr/>
          <a:lstStyle/>
          <a:p>
            <a:fld id="{4965B200-4C74-4CF7-B702-5424C1847A00}" type="slidenum">
              <a:rPr lang="en-US" altLang="zh-CN" smtClean="0">
                <a:latin typeface="Arial" panose="020B0604020202020204" pitchFamily="34" charset="0"/>
              </a:rPr>
              <a:t>26</a:t>
            </a:fld>
            <a:endParaRPr lang="en-US" altLang="zh-CN">
              <a:latin typeface="Arial" panose="020B0604020202020204" pitchFamily="34" charset="0"/>
            </a:endParaRPr>
          </a:p>
        </p:txBody>
      </p:sp>
      <p:sp>
        <p:nvSpPr>
          <p:cNvPr id="183299" name="Rectangle 2"/>
          <p:cNvSpPr>
            <a:spLocks noGrp="1" noRot="1" noChangeAspect="1" noChangeArrowheads="1" noTextEdit="1"/>
          </p:cNvSpPr>
          <p:nvPr>
            <p:ph type="sldImg"/>
          </p:nvPr>
        </p:nvSpPr>
        <p:spPr/>
      </p:sp>
      <p:sp>
        <p:nvSpPr>
          <p:cNvPr id="183300" name="Rectangle 3"/>
          <p:cNvSpPr>
            <a:spLocks noGrp="1" noChangeArrowheads="1"/>
          </p:cNvSpPr>
          <p:nvPr>
            <p:ph type="body" idx="1"/>
          </p:nvPr>
        </p:nvSpPr>
        <p:spPr>
          <a:noFill/>
        </p:spPr>
        <p:txBody>
          <a:bodyPr/>
          <a:lstStyle/>
          <a:p>
            <a:pPr marL="0" marR="0" indent="0" algn="l" defTabSz="914400" rtl="0" eaLnBrk="1" fontAlgn="base" latinLnBrk="0" hangingPunct="1">
              <a:lnSpc>
                <a:spcPct val="100000"/>
              </a:lnSpc>
              <a:spcBef>
                <a:spcPct val="30000"/>
              </a:spcBef>
              <a:spcAft>
                <a:spcPct val="0"/>
              </a:spcAft>
              <a:buClrTx/>
              <a:buSzTx/>
              <a:buFontTx/>
              <a:buNone/>
              <a:defRPr/>
            </a:pPr>
            <a:r>
              <a:rPr lang="zh-CN" altLang="en-US" sz="1200" dirty="0">
                <a:solidFill>
                  <a:srgbClr val="FF0066"/>
                </a:solidFill>
                <a:latin typeface="方正大黑简体" pitchFamily="65" charset="-122"/>
              </a:rPr>
              <a:t>弱密钥就是使密码强度变弱的密钥，在弱密钥下，算法在不知道密钥的情况下，就能解密，这和我们前面说的算法要求，</a:t>
            </a:r>
            <a:r>
              <a:rPr lang="en-US" altLang="zh-CN" sz="1200" dirty="0">
                <a:solidFill>
                  <a:srgbClr val="FF0066"/>
                </a:solidFill>
                <a:latin typeface="方正大黑简体" pitchFamily="65" charset="-122"/>
              </a:rPr>
              <a:t>C—P</a:t>
            </a:r>
            <a:r>
              <a:rPr lang="zh-CN" altLang="en-US" sz="1200" dirty="0">
                <a:solidFill>
                  <a:srgbClr val="FF0066"/>
                </a:solidFill>
                <a:latin typeface="方正大黑简体" pitchFamily="65" charset="-122"/>
              </a:rPr>
              <a:t>在不知道密钥下，是困难的相违背。</a:t>
            </a:r>
          </a:p>
          <a:p>
            <a:pPr eaLnBrk="1" hangingPunct="1"/>
            <a:endParaRPr lang="zh-CN" altLang="zh-CN" dirty="0">
              <a:latin typeface="Times New Roman" panose="02020603050405020304" pitchFamily="18" charset="0"/>
            </a:endParaRPr>
          </a:p>
        </p:txBody>
      </p:sp>
    </p:spTree>
    <p:extLst>
      <p:ext uri="{BB962C8B-B14F-4D97-AF65-F5344CB8AC3E}">
        <p14:creationId xmlns:p14="http://schemas.microsoft.com/office/powerpoint/2010/main" val="9632260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a:t>单纯地依赖一个具体的分组密码算法来对数据的保护是不够的，还需要以分组密码算法为基础构建一个密码系统</a:t>
            </a:r>
          </a:p>
        </p:txBody>
      </p:sp>
      <p:sp>
        <p:nvSpPr>
          <p:cNvPr id="4" name="灯片编号占位符 3"/>
          <p:cNvSpPr>
            <a:spLocks noGrp="1"/>
          </p:cNvSpPr>
          <p:nvPr>
            <p:ph type="sldNum" sz="quarter" idx="10"/>
          </p:nvPr>
        </p:nvSpPr>
        <p:spPr/>
        <p:txBody>
          <a:bodyPr/>
          <a:lstStyle/>
          <a:p>
            <a:pPr>
              <a:defRPr/>
            </a:pPr>
            <a:fld id="{5073D3EC-1063-4D06-9F9C-90703E698CF9}" type="slidenum">
              <a:rPr lang="en-US" altLang="zh-CN" smtClean="0"/>
              <a:t>29</a:t>
            </a:fld>
            <a:endParaRPr lang="en-US" altLang="zh-CN"/>
          </a:p>
        </p:txBody>
      </p:sp>
    </p:spTree>
    <p:extLst>
      <p:ext uri="{BB962C8B-B14F-4D97-AF65-F5344CB8AC3E}">
        <p14:creationId xmlns:p14="http://schemas.microsoft.com/office/powerpoint/2010/main" val="6870690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pPr>
              <a:defRPr/>
            </a:pPr>
            <a:fld id="{FDB1C851-92E1-4BAC-B3B9-A47330C5B4E2}" type="slidenum">
              <a:rPr lang="en-US" altLang="zh-CN" smtClean="0"/>
              <a:pPr>
                <a:defRPr/>
              </a:pPr>
              <a:t>4</a:t>
            </a:fld>
            <a:endParaRPr lang="en-US" altLang="zh-CN"/>
          </a:p>
        </p:txBody>
      </p:sp>
    </p:spTree>
    <p:extLst>
      <p:ext uri="{BB962C8B-B14F-4D97-AF65-F5344CB8AC3E}">
        <p14:creationId xmlns:p14="http://schemas.microsoft.com/office/powerpoint/2010/main" val="273997732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a:t>分组密码在加密时，明文分组长度是固定的，而实际应用中，待加密消息的数据量是不确定的，</a:t>
            </a:r>
            <a:r>
              <a:rPr lang="zh-CN" altLang="en-US" baseline="0" dirty="0"/>
              <a:t> 数据格式可能是多种多样的，为了能在各种应用场合下使用分组密码，</a:t>
            </a:r>
            <a:r>
              <a:rPr lang="en-US" altLang="zh-CN" baseline="0" dirty="0"/>
              <a:t>NIST</a:t>
            </a:r>
            <a:r>
              <a:rPr lang="zh-CN" altLang="en-US" baseline="0" dirty="0"/>
              <a:t>公布了</a:t>
            </a:r>
            <a:r>
              <a:rPr lang="en-US" altLang="zh-CN" baseline="0" dirty="0"/>
              <a:t>AES</a:t>
            </a:r>
            <a:r>
              <a:rPr lang="zh-CN" altLang="en-US" baseline="0" dirty="0"/>
              <a:t>算法的</a:t>
            </a:r>
            <a:r>
              <a:rPr lang="en-US" altLang="zh-CN" baseline="0" dirty="0"/>
              <a:t>5</a:t>
            </a:r>
            <a:r>
              <a:rPr lang="zh-CN" altLang="en-US" baseline="0" dirty="0"/>
              <a:t>种工作模式。</a:t>
            </a:r>
            <a:r>
              <a:rPr lang="zh-CN" altLang="en-US" dirty="0"/>
              <a:t>分组密码工作模式就是：根据不同的数据格式和安全性要求，以一个具体的分组密码</a:t>
            </a:r>
            <a:r>
              <a:rPr lang="zh-CN" altLang="en-US" baseline="0" dirty="0"/>
              <a:t>算法为基础，构造一个分组密码系统的方法。</a:t>
            </a:r>
            <a:endParaRPr lang="en-US" altLang="zh-CN" baseline="0" dirty="0"/>
          </a:p>
          <a:p>
            <a:endParaRPr lang="en-US" altLang="zh-CN" baseline="0" dirty="0"/>
          </a:p>
          <a:p>
            <a:r>
              <a:rPr lang="zh-CN" altLang="en-US" sz="1200" b="1" i="0" u="none" strike="noStrike" kern="1200" dirty="0">
                <a:solidFill>
                  <a:schemeClr val="tx1"/>
                </a:solidFill>
                <a:latin typeface="Arial" panose="020B0604020202020204" pitchFamily="34" charset="0"/>
                <a:ea typeface="宋体" panose="02010600030101010101" pitchFamily="2" charset="-122"/>
                <a:cs typeface="+mn-cs"/>
              </a:rPr>
              <a:t>分组密码工作模式的应用背景</a:t>
            </a:r>
            <a:r>
              <a:rPr lang="zh-CN" altLang="en-US" sz="1200" b="0" i="0" u="none" strike="noStrike" kern="1200" dirty="0">
                <a:solidFill>
                  <a:schemeClr val="tx1"/>
                </a:solidFill>
                <a:latin typeface="Arial" panose="020B0604020202020204" pitchFamily="34" charset="0"/>
                <a:ea typeface="宋体" panose="02010600030101010101" pitchFamily="2" charset="-122"/>
                <a:cs typeface="+mn-cs"/>
              </a:rPr>
              <a:t>：多次使用相同的密钥对多个分组加密，会引发许多安全问题。为了应对不同场合，因而需要开发出不同的工作模式来增强密码算法的安全性。</a:t>
            </a:r>
            <a:endParaRPr lang="zh-CN" altLang="en-US" dirty="0"/>
          </a:p>
        </p:txBody>
      </p:sp>
      <p:sp>
        <p:nvSpPr>
          <p:cNvPr id="4" name="灯片编号占位符 3"/>
          <p:cNvSpPr>
            <a:spLocks noGrp="1"/>
          </p:cNvSpPr>
          <p:nvPr>
            <p:ph type="sldNum" sz="quarter" idx="10"/>
          </p:nvPr>
        </p:nvSpPr>
        <p:spPr/>
        <p:txBody>
          <a:bodyPr/>
          <a:lstStyle/>
          <a:p>
            <a:pPr>
              <a:defRPr/>
            </a:pPr>
            <a:fld id="{5073D3EC-1063-4D06-9F9C-90703E698CF9}" type="slidenum">
              <a:rPr lang="en-US" altLang="zh-CN" smtClean="0"/>
              <a:t>30</a:t>
            </a:fld>
            <a:endParaRPr lang="en-US" altLang="zh-CN"/>
          </a:p>
        </p:txBody>
      </p:sp>
    </p:spTree>
    <p:extLst>
      <p:ext uri="{BB962C8B-B14F-4D97-AF65-F5344CB8AC3E}">
        <p14:creationId xmlns:p14="http://schemas.microsoft.com/office/powerpoint/2010/main" val="221260710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dirty="0"/>
              <a:t>NIST</a:t>
            </a:r>
            <a:r>
              <a:rPr lang="zh-CN" altLang="en-US" dirty="0"/>
              <a:t>推荐了以下五种分组密码工作模式</a:t>
            </a:r>
          </a:p>
        </p:txBody>
      </p:sp>
      <p:sp>
        <p:nvSpPr>
          <p:cNvPr id="4" name="灯片编号占位符 3"/>
          <p:cNvSpPr>
            <a:spLocks noGrp="1"/>
          </p:cNvSpPr>
          <p:nvPr>
            <p:ph type="sldNum" sz="quarter" idx="10"/>
          </p:nvPr>
        </p:nvSpPr>
        <p:spPr/>
        <p:txBody>
          <a:bodyPr/>
          <a:lstStyle/>
          <a:p>
            <a:pPr>
              <a:defRPr/>
            </a:pPr>
            <a:fld id="{5073D3EC-1063-4D06-9F9C-90703E698CF9}" type="slidenum">
              <a:rPr lang="en-US" altLang="zh-CN" smtClean="0"/>
              <a:t>31</a:t>
            </a:fld>
            <a:endParaRPr lang="en-US" altLang="zh-CN"/>
          </a:p>
        </p:txBody>
      </p:sp>
    </p:spTree>
    <p:extLst>
      <p:ext uri="{BB962C8B-B14F-4D97-AF65-F5344CB8AC3E}">
        <p14:creationId xmlns:p14="http://schemas.microsoft.com/office/powerpoint/2010/main" val="201641507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4" name="Rectangle 7"/>
          <p:cNvSpPr txBox="1">
            <a:spLocks noGrp="1" noChangeArrowheads="1"/>
          </p:cNvSpPr>
          <p:nvPr/>
        </p:nvSpPr>
        <p:spPr bwMode="auto">
          <a:xfrm>
            <a:off x="3884613" y="8685213"/>
            <a:ext cx="2971800" cy="457200"/>
          </a:xfrm>
          <a:prstGeom prst="rect">
            <a:avLst/>
          </a:prstGeom>
          <a:noFill/>
          <a:ln w="9525">
            <a:noFill/>
            <a:miter lim="800000"/>
          </a:ln>
        </p:spPr>
        <p:txBody>
          <a:bodyPr anchor="b"/>
          <a:lstStyle/>
          <a:p>
            <a:pPr algn="r"/>
            <a:fld id="{F4C4D68F-49A6-4CE2-91D6-E2C5454428C4}" type="slidenum">
              <a:rPr lang="en-US" altLang="zh-CN" sz="1200" b="0" u="none">
                <a:latin typeface="Arial" panose="020B0604020202020204" pitchFamily="34" charset="0"/>
                <a:ea typeface="宋体" panose="02010600030101010101" pitchFamily="2" charset="-122"/>
              </a:rPr>
              <a:t>32</a:t>
            </a:fld>
            <a:endParaRPr lang="en-US" altLang="zh-CN" sz="1200" b="0" u="none">
              <a:latin typeface="Arial" panose="020B0604020202020204" pitchFamily="34" charset="0"/>
              <a:ea typeface="宋体" panose="02010600030101010101" pitchFamily="2" charset="-122"/>
            </a:endParaRPr>
          </a:p>
        </p:txBody>
      </p:sp>
      <p:sp>
        <p:nvSpPr>
          <p:cNvPr id="253955" name="Rectangle 2"/>
          <p:cNvSpPr>
            <a:spLocks noGrp="1" noRot="1" noChangeAspect="1" noChangeArrowheads="1" noTextEdit="1"/>
          </p:cNvSpPr>
          <p:nvPr>
            <p:ph type="sldImg"/>
          </p:nvPr>
        </p:nvSpPr>
        <p:spPr/>
      </p:sp>
      <p:sp>
        <p:nvSpPr>
          <p:cNvPr id="253956" name="Rectangle 3"/>
          <p:cNvSpPr>
            <a:spLocks noGrp="1" noChangeArrowheads="1"/>
          </p:cNvSpPr>
          <p:nvPr>
            <p:ph type="body" idx="1"/>
          </p:nvPr>
        </p:nvSpPr>
        <p:spPr>
          <a:noFill/>
        </p:spPr>
        <p:txBody>
          <a:bodyPr/>
          <a:lstStyle/>
          <a:p>
            <a:pPr marL="228600" indent="-228600" eaLnBrk="1" hangingPunct="1">
              <a:buAutoNum type="arabicPeriod"/>
            </a:pPr>
            <a:r>
              <a:rPr lang="en-US" altLang="zh-CN" sz="1200" b="0" i="0" u="none" strike="noStrike" kern="1200" dirty="0">
                <a:solidFill>
                  <a:schemeClr val="tx1"/>
                </a:solidFill>
                <a:latin typeface="Arial" panose="020B0604020202020204" pitchFamily="34" charset="0"/>
                <a:ea typeface="宋体" panose="02010600030101010101" pitchFamily="2" charset="-122"/>
                <a:cs typeface="+mn-cs"/>
              </a:rPr>
              <a:t>ECB</a:t>
            </a:r>
            <a:r>
              <a:rPr lang="zh-CN" altLang="en-US" sz="1200" b="0" i="0" u="none" strike="noStrike" kern="1200" dirty="0">
                <a:solidFill>
                  <a:schemeClr val="tx1"/>
                </a:solidFill>
                <a:latin typeface="Arial" panose="020B0604020202020204" pitchFamily="34" charset="0"/>
                <a:ea typeface="宋体" panose="02010600030101010101" pitchFamily="2" charset="-122"/>
                <a:cs typeface="+mn-cs"/>
              </a:rPr>
              <a:t>（</a:t>
            </a:r>
            <a:r>
              <a:rPr lang="en-US" altLang="zh-CN" sz="1200" b="0" i="0" u="none" strike="noStrike" kern="1200" dirty="0">
                <a:solidFill>
                  <a:schemeClr val="tx1"/>
                </a:solidFill>
                <a:latin typeface="Arial" panose="020B0604020202020204" pitchFamily="34" charset="0"/>
                <a:ea typeface="宋体" panose="02010600030101010101" pitchFamily="2" charset="-122"/>
                <a:cs typeface="+mn-cs"/>
              </a:rPr>
              <a:t>Electronic Code book</a:t>
            </a:r>
            <a:r>
              <a:rPr lang="zh-CN" altLang="en-US" sz="1200" b="0" i="0" u="none" strike="noStrike" kern="1200" dirty="0">
                <a:solidFill>
                  <a:schemeClr val="tx1"/>
                </a:solidFill>
                <a:latin typeface="Arial" panose="020B0604020202020204" pitchFamily="34" charset="0"/>
                <a:ea typeface="宋体" panose="02010600030101010101" pitchFamily="2" charset="-122"/>
                <a:cs typeface="+mn-cs"/>
              </a:rPr>
              <a:t>，电码本）模式是分组密码的一种最基本的工作模式。在该模式下，待处理信息被分为大小合适的分组，然后分别对每一分组独立进行加密或解密处理。</a:t>
            </a:r>
            <a:endParaRPr lang="en-US" altLang="zh-CN" sz="1200" b="0" i="0" u="none" strike="noStrike" kern="1200" dirty="0">
              <a:solidFill>
                <a:schemeClr val="tx1"/>
              </a:solidFill>
              <a:latin typeface="Arial" panose="020B0604020202020204" pitchFamily="34" charset="0"/>
              <a:ea typeface="宋体" panose="02010600030101010101" pitchFamily="2" charset="-122"/>
              <a:cs typeface="+mn-cs"/>
            </a:endParaRPr>
          </a:p>
          <a:p>
            <a:pPr marL="228600" indent="-228600" eaLnBrk="1" hangingPunct="1">
              <a:buAutoNum type="arabicPeriod"/>
            </a:pPr>
            <a:endParaRPr lang="en-US" altLang="zh-CN" sz="1200" b="0" i="0" u="none" strike="noStrike" kern="1200" dirty="0">
              <a:solidFill>
                <a:schemeClr val="tx1"/>
              </a:solidFill>
              <a:latin typeface="Arial" panose="020B0604020202020204" pitchFamily="34" charset="0"/>
              <a:ea typeface="宋体" panose="02010600030101010101" pitchFamily="2" charset="-122"/>
              <a:cs typeface="+mn-cs"/>
            </a:endParaRPr>
          </a:p>
          <a:p>
            <a:pPr marL="228600" indent="-228600" eaLnBrk="1" hangingPunct="1">
              <a:buNone/>
            </a:pPr>
            <a:endParaRPr lang="zh-CN" altLang="zh-CN" dirty="0">
              <a:latin typeface="Arial" panose="020B0604020202020204" pitchFamily="34" charset="0"/>
            </a:endParaRPr>
          </a:p>
        </p:txBody>
      </p:sp>
    </p:spTree>
    <p:extLst>
      <p:ext uri="{BB962C8B-B14F-4D97-AF65-F5344CB8AC3E}">
        <p14:creationId xmlns:p14="http://schemas.microsoft.com/office/powerpoint/2010/main" val="35978647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78" name="Rectangle 7"/>
          <p:cNvSpPr txBox="1">
            <a:spLocks noGrp="1" noChangeArrowheads="1"/>
          </p:cNvSpPr>
          <p:nvPr/>
        </p:nvSpPr>
        <p:spPr bwMode="auto">
          <a:xfrm>
            <a:off x="3884613" y="8685213"/>
            <a:ext cx="2971800" cy="457200"/>
          </a:xfrm>
          <a:prstGeom prst="rect">
            <a:avLst/>
          </a:prstGeom>
          <a:noFill/>
          <a:ln w="9525">
            <a:noFill/>
            <a:miter lim="800000"/>
          </a:ln>
        </p:spPr>
        <p:txBody>
          <a:bodyPr anchor="b"/>
          <a:lstStyle/>
          <a:p>
            <a:pPr algn="r"/>
            <a:fld id="{FEB1A1EF-3EEA-4626-9929-57E9BDA433AB}" type="slidenum">
              <a:rPr lang="en-US" altLang="zh-CN" sz="1200" b="0" u="none">
                <a:latin typeface="Arial" panose="020B0604020202020204" pitchFamily="34" charset="0"/>
                <a:ea typeface="宋体" panose="02010600030101010101" pitchFamily="2" charset="-122"/>
              </a:rPr>
              <a:t>33</a:t>
            </a:fld>
            <a:endParaRPr lang="en-US" altLang="zh-CN" sz="1200" b="0" u="none">
              <a:latin typeface="Arial" panose="020B0604020202020204" pitchFamily="34" charset="0"/>
              <a:ea typeface="宋体" panose="02010600030101010101" pitchFamily="2" charset="-122"/>
            </a:endParaRPr>
          </a:p>
        </p:txBody>
      </p:sp>
      <p:sp>
        <p:nvSpPr>
          <p:cNvPr id="254979" name="Rectangle 2"/>
          <p:cNvSpPr>
            <a:spLocks noGrp="1" noRot="1" noChangeAspect="1" noChangeArrowheads="1" noTextEdit="1"/>
          </p:cNvSpPr>
          <p:nvPr>
            <p:ph type="sldImg"/>
          </p:nvPr>
        </p:nvSpPr>
        <p:spPr/>
      </p:sp>
      <p:sp>
        <p:nvSpPr>
          <p:cNvPr id="254980" name="Rectangle 3"/>
          <p:cNvSpPr>
            <a:spLocks noGrp="1" noChangeArrowheads="1"/>
          </p:cNvSpPr>
          <p:nvPr>
            <p:ph type="body" idx="1"/>
          </p:nvPr>
        </p:nvSpPr>
        <p:spPr>
          <a:noFill/>
        </p:spPr>
        <p:txBody>
          <a:bodyPr/>
          <a:lstStyle/>
          <a:p>
            <a:pPr eaLnBrk="1" hangingPunct="1"/>
            <a:endParaRPr lang="zh-CN" altLang="zh-CN">
              <a:latin typeface="Arial" panose="020B0604020202020204" pitchFamily="34" charset="0"/>
            </a:endParaRPr>
          </a:p>
        </p:txBody>
      </p:sp>
    </p:spTree>
    <p:extLst>
      <p:ext uri="{BB962C8B-B14F-4D97-AF65-F5344CB8AC3E}">
        <p14:creationId xmlns:p14="http://schemas.microsoft.com/office/powerpoint/2010/main" val="132930466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2" name="Rectangle 7"/>
          <p:cNvSpPr txBox="1">
            <a:spLocks noGrp="1" noChangeArrowheads="1"/>
          </p:cNvSpPr>
          <p:nvPr/>
        </p:nvSpPr>
        <p:spPr bwMode="auto">
          <a:xfrm>
            <a:off x="3884613" y="8685213"/>
            <a:ext cx="2971800" cy="457200"/>
          </a:xfrm>
          <a:prstGeom prst="rect">
            <a:avLst/>
          </a:prstGeom>
          <a:noFill/>
          <a:ln w="9525">
            <a:noFill/>
            <a:miter lim="800000"/>
          </a:ln>
        </p:spPr>
        <p:txBody>
          <a:bodyPr anchor="b"/>
          <a:lstStyle/>
          <a:p>
            <a:pPr algn="r"/>
            <a:fld id="{3DB3F787-8305-47AB-858D-29DB1B6DFD13}" type="slidenum">
              <a:rPr lang="en-US" altLang="zh-CN" sz="1200" b="0" u="none">
                <a:latin typeface="Arial" panose="020B0604020202020204" pitchFamily="34" charset="0"/>
                <a:ea typeface="宋体" panose="02010600030101010101" pitchFamily="2" charset="-122"/>
              </a:rPr>
              <a:t>34</a:t>
            </a:fld>
            <a:endParaRPr lang="en-US" altLang="zh-CN" sz="1200" b="0" u="none">
              <a:latin typeface="Arial" panose="020B0604020202020204" pitchFamily="34" charset="0"/>
              <a:ea typeface="宋体" panose="02010600030101010101" pitchFamily="2" charset="-122"/>
            </a:endParaRPr>
          </a:p>
        </p:txBody>
      </p:sp>
      <p:sp>
        <p:nvSpPr>
          <p:cNvPr id="256003" name="Rectangle 2"/>
          <p:cNvSpPr>
            <a:spLocks noGrp="1" noRot="1" noChangeAspect="1" noChangeArrowheads="1" noTextEdit="1"/>
          </p:cNvSpPr>
          <p:nvPr>
            <p:ph type="sldImg"/>
          </p:nvPr>
        </p:nvSpPr>
        <p:spPr/>
      </p:sp>
      <p:sp>
        <p:nvSpPr>
          <p:cNvPr id="256004" name="Rectangle 3"/>
          <p:cNvSpPr>
            <a:spLocks noGrp="1" noChangeArrowheads="1"/>
          </p:cNvSpPr>
          <p:nvPr>
            <p:ph type="body" idx="1"/>
          </p:nvPr>
        </p:nvSpPr>
        <p:spPr>
          <a:noFill/>
        </p:spPr>
        <p:txBody>
          <a:bodyPr/>
          <a:lstStyle/>
          <a:p>
            <a:pPr eaLnBrk="1" hangingPunct="1"/>
            <a:endParaRPr lang="zh-CN" altLang="zh-CN" sz="1400">
              <a:latin typeface="Times New Roman" panose="02020603050405020304" pitchFamily="18" charset="0"/>
            </a:endParaRPr>
          </a:p>
        </p:txBody>
      </p:sp>
    </p:spTree>
    <p:extLst>
      <p:ext uri="{BB962C8B-B14F-4D97-AF65-F5344CB8AC3E}">
        <p14:creationId xmlns:p14="http://schemas.microsoft.com/office/powerpoint/2010/main" val="192430564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2" name="Rectangle 7"/>
          <p:cNvSpPr txBox="1">
            <a:spLocks noGrp="1" noChangeArrowheads="1"/>
          </p:cNvSpPr>
          <p:nvPr/>
        </p:nvSpPr>
        <p:spPr bwMode="auto">
          <a:xfrm>
            <a:off x="3884613" y="8685213"/>
            <a:ext cx="2971800" cy="457200"/>
          </a:xfrm>
          <a:prstGeom prst="rect">
            <a:avLst/>
          </a:prstGeom>
          <a:noFill/>
          <a:ln w="9525">
            <a:noFill/>
            <a:miter lim="800000"/>
          </a:ln>
        </p:spPr>
        <p:txBody>
          <a:bodyPr anchor="b"/>
          <a:lstStyle/>
          <a:p>
            <a:pPr algn="r"/>
            <a:fld id="{3DB3F787-8305-47AB-858D-29DB1B6DFD13}" type="slidenum">
              <a:rPr lang="en-US" altLang="zh-CN" sz="1200" b="0" u="none">
                <a:latin typeface="Arial" panose="020B0604020202020204" pitchFamily="34" charset="0"/>
                <a:ea typeface="宋体" panose="02010600030101010101" pitchFamily="2" charset="-122"/>
              </a:rPr>
              <a:t>35</a:t>
            </a:fld>
            <a:endParaRPr lang="en-US" altLang="zh-CN" sz="1200" b="0" u="none">
              <a:latin typeface="Arial" panose="020B0604020202020204" pitchFamily="34" charset="0"/>
              <a:ea typeface="宋体" panose="02010600030101010101" pitchFamily="2" charset="-122"/>
            </a:endParaRPr>
          </a:p>
        </p:txBody>
      </p:sp>
      <p:sp>
        <p:nvSpPr>
          <p:cNvPr id="256003" name="Rectangle 2"/>
          <p:cNvSpPr>
            <a:spLocks noGrp="1" noRot="1" noChangeAspect="1" noChangeArrowheads="1" noTextEdit="1"/>
          </p:cNvSpPr>
          <p:nvPr>
            <p:ph type="sldImg"/>
          </p:nvPr>
        </p:nvSpPr>
        <p:spPr/>
      </p:sp>
      <p:sp>
        <p:nvSpPr>
          <p:cNvPr id="256004" name="Rectangle 3"/>
          <p:cNvSpPr>
            <a:spLocks noGrp="1" noChangeArrowheads="1"/>
          </p:cNvSpPr>
          <p:nvPr>
            <p:ph type="body" idx="1"/>
          </p:nvPr>
        </p:nvSpPr>
        <p:spPr>
          <a:noFill/>
        </p:spPr>
        <p:txBody>
          <a:bodyPr/>
          <a:lstStyle/>
          <a:p>
            <a:r>
              <a:rPr lang="en-US" altLang="zh-CN" sz="1400" b="0" i="0" u="none" strike="noStrike" kern="1200" dirty="0">
                <a:solidFill>
                  <a:schemeClr val="tx1"/>
                </a:solidFill>
                <a:latin typeface="Arial" panose="020B0604020202020204" pitchFamily="34" charset="0"/>
                <a:ea typeface="宋体" panose="02010600030101010101" pitchFamily="2" charset="-122"/>
                <a:cs typeface="+mn-cs"/>
              </a:rPr>
              <a:t>2. ECB</a:t>
            </a:r>
            <a:r>
              <a:rPr lang="zh-CN" altLang="en-US" sz="1400" b="0" i="0" u="none" strike="noStrike" kern="1200" dirty="0">
                <a:solidFill>
                  <a:schemeClr val="tx1"/>
                </a:solidFill>
                <a:latin typeface="Arial" panose="020B0604020202020204" pitchFamily="34" charset="0"/>
                <a:ea typeface="宋体" panose="02010600030101010101" pitchFamily="2" charset="-122"/>
                <a:cs typeface="+mn-cs"/>
              </a:rPr>
              <a:t>模式作为一种基本工作模式，具有操作简单，易于实现的特点。同时由于其分组的独立性，利于实现并行处理，并且能很好地防止误差传播。</a:t>
            </a:r>
          </a:p>
          <a:p>
            <a:r>
              <a:rPr lang="zh-CN" altLang="en-US" sz="1400" b="0" i="0" u="none" strike="noStrike" kern="1200" dirty="0">
                <a:solidFill>
                  <a:schemeClr val="tx1"/>
                </a:solidFill>
                <a:latin typeface="Arial" panose="020B0604020202020204" pitchFamily="34" charset="0"/>
                <a:ea typeface="宋体" panose="02010600030101010101" pitchFamily="2" charset="-122"/>
                <a:cs typeface="+mn-cs"/>
              </a:rPr>
              <a:t>另一方面由于所有分组的加密方式一致，明文中的重复内容会在密文中有所体现，因此难以抵抗统计分析攻击。</a:t>
            </a:r>
          </a:p>
          <a:p>
            <a:r>
              <a:rPr lang="zh-CN" altLang="en-US" sz="1400" b="0" i="0" u="none" strike="noStrike" kern="1200" dirty="0">
                <a:solidFill>
                  <a:schemeClr val="tx1"/>
                </a:solidFill>
                <a:latin typeface="Arial" panose="020B0604020202020204" pitchFamily="34" charset="0"/>
                <a:ea typeface="宋体" panose="02010600030101010101" pitchFamily="2" charset="-122"/>
                <a:cs typeface="+mn-cs"/>
              </a:rPr>
              <a:t>因此，</a:t>
            </a:r>
            <a:r>
              <a:rPr lang="en-US" altLang="zh-CN" sz="1400" b="0" i="0" u="none" strike="noStrike" kern="1200" dirty="0">
                <a:solidFill>
                  <a:schemeClr val="tx1"/>
                </a:solidFill>
                <a:latin typeface="Arial" panose="020B0604020202020204" pitchFamily="34" charset="0"/>
                <a:ea typeface="宋体" panose="02010600030101010101" pitchFamily="2" charset="-122"/>
                <a:cs typeface="+mn-cs"/>
              </a:rPr>
              <a:t>ECB</a:t>
            </a:r>
            <a:r>
              <a:rPr lang="zh-CN" altLang="en-US" sz="1400" b="0" i="0" u="none" strike="noStrike" kern="1200" dirty="0">
                <a:solidFill>
                  <a:schemeClr val="tx1"/>
                </a:solidFill>
                <a:latin typeface="Arial" panose="020B0604020202020204" pitchFamily="34" charset="0"/>
                <a:ea typeface="宋体" panose="02010600030101010101" pitchFamily="2" charset="-122"/>
                <a:cs typeface="+mn-cs"/>
              </a:rPr>
              <a:t>模式一般只适用于小数据量的字符信息的安全性保护，例如密钥保护。</a:t>
            </a:r>
            <a:endParaRPr lang="en-US" altLang="zh-CN" sz="1400" b="0" i="0" u="none" strike="noStrike" kern="1200" dirty="0">
              <a:solidFill>
                <a:schemeClr val="tx1"/>
              </a:solidFill>
              <a:latin typeface="Arial" panose="020B0604020202020204" pitchFamily="34" charset="0"/>
              <a:ea typeface="宋体" panose="02010600030101010101" pitchFamily="2" charset="-122"/>
              <a:cs typeface="+mn-cs"/>
            </a:endParaRPr>
          </a:p>
          <a:p>
            <a:endParaRPr lang="en-US" altLang="zh-CN" sz="1400" b="0" i="0" u="none" strike="noStrike" kern="1200" dirty="0">
              <a:solidFill>
                <a:schemeClr val="tx1"/>
              </a:solidFill>
              <a:latin typeface="Arial" panose="020B0604020202020204" pitchFamily="34" charset="0"/>
              <a:ea typeface="宋体" panose="02010600030101010101" pitchFamily="2" charset="-122"/>
              <a:cs typeface="+mn-cs"/>
            </a:endParaRPr>
          </a:p>
          <a:p>
            <a:r>
              <a:rPr lang="en-US" altLang="zh-CN" sz="1200" b="0" i="0" u="none" strike="noStrike" kern="1200" dirty="0">
                <a:solidFill>
                  <a:schemeClr val="tx1"/>
                </a:solidFill>
                <a:latin typeface="Arial" panose="020B0604020202020204" pitchFamily="34" charset="0"/>
                <a:ea typeface="宋体" panose="02010600030101010101" pitchFamily="2" charset="-122"/>
                <a:cs typeface="+mn-cs"/>
              </a:rPr>
              <a:t>ECB</a:t>
            </a:r>
            <a:r>
              <a:rPr lang="zh-CN" altLang="en-US" sz="1200" b="0" i="0" u="none" strike="noStrike" kern="1200" dirty="0">
                <a:solidFill>
                  <a:schemeClr val="tx1"/>
                </a:solidFill>
                <a:latin typeface="Arial" panose="020B0604020202020204" pitchFamily="34" charset="0"/>
                <a:ea typeface="宋体" panose="02010600030101010101" pitchFamily="2" charset="-122"/>
                <a:cs typeface="+mn-cs"/>
              </a:rPr>
              <a:t>模式中，明文分组与密文分组是一一对应的关系，因此，如果明文中存在多个相同的明文分组，则这些明文分组最终都将被转换为相同的密文分组。这样一来，只要观察一下密文，就可以知道明文存在怎样的重复组合，并可以以此为线索来破译密码，因此</a:t>
            </a:r>
            <a:r>
              <a:rPr lang="en-US" altLang="zh-CN" sz="1200" b="0" i="0" u="none" strike="noStrike" kern="1200" dirty="0">
                <a:solidFill>
                  <a:schemeClr val="tx1"/>
                </a:solidFill>
                <a:latin typeface="Arial" panose="020B0604020202020204" pitchFamily="34" charset="0"/>
                <a:ea typeface="宋体" panose="02010600030101010101" pitchFamily="2" charset="-122"/>
                <a:cs typeface="+mn-cs"/>
              </a:rPr>
              <a:t>ECB</a:t>
            </a:r>
            <a:r>
              <a:rPr lang="zh-CN" altLang="en-US" sz="1200" b="0" i="0" u="none" strike="noStrike" kern="1200" dirty="0">
                <a:solidFill>
                  <a:schemeClr val="tx1"/>
                </a:solidFill>
                <a:latin typeface="Arial" panose="020B0604020202020204" pitchFamily="34" charset="0"/>
                <a:ea typeface="宋体" panose="02010600030101010101" pitchFamily="2" charset="-122"/>
                <a:cs typeface="+mn-cs"/>
              </a:rPr>
              <a:t>模式是存在一定风险的。</a:t>
            </a:r>
            <a:endParaRPr lang="en-US" altLang="zh-CN" sz="1400" dirty="0">
              <a:latin typeface="Times New Roman" panose="02020603050405020304" pitchFamily="18" charset="0"/>
            </a:endParaRPr>
          </a:p>
          <a:p>
            <a:pPr eaLnBrk="1" hangingPunct="1"/>
            <a:r>
              <a:rPr lang="zh-CN" altLang="en-US" sz="1400" dirty="0">
                <a:latin typeface="Times New Roman" panose="02020603050405020304" pitchFamily="18" charset="0"/>
              </a:rPr>
              <a:t>如：某银行的转账请求数据由以下</a:t>
            </a:r>
            <a:r>
              <a:rPr lang="en-US" altLang="zh-CN" sz="1400" dirty="0">
                <a:latin typeface="Times New Roman" panose="02020603050405020304" pitchFamily="18" charset="0"/>
              </a:rPr>
              <a:t>3</a:t>
            </a:r>
            <a:r>
              <a:rPr lang="zh-CN" altLang="en-US" sz="1400" dirty="0">
                <a:latin typeface="Times New Roman" panose="02020603050405020304" pitchFamily="18" charset="0"/>
              </a:rPr>
              <a:t>个分组构成。分组</a:t>
            </a:r>
            <a:r>
              <a:rPr lang="en-US" altLang="zh-CN" sz="1400" dirty="0">
                <a:latin typeface="Times New Roman" panose="02020603050405020304" pitchFamily="18" charset="0"/>
              </a:rPr>
              <a:t>1=</a:t>
            </a:r>
            <a:r>
              <a:rPr lang="zh-CN" altLang="en-US" sz="1400" dirty="0">
                <a:latin typeface="Times New Roman" panose="02020603050405020304" pitchFamily="18" charset="0"/>
              </a:rPr>
              <a:t>付款人的银行账号分组</a:t>
            </a:r>
            <a:r>
              <a:rPr lang="en-US" altLang="zh-CN" sz="1400" dirty="0">
                <a:latin typeface="Times New Roman" panose="02020603050405020304" pitchFamily="18" charset="0"/>
              </a:rPr>
              <a:t>2=</a:t>
            </a:r>
            <a:r>
              <a:rPr lang="zh-CN" altLang="en-US" sz="1400" dirty="0">
                <a:latin typeface="Times New Roman" panose="02020603050405020304" pitchFamily="18" charset="0"/>
              </a:rPr>
              <a:t>收款人的银行账号分组</a:t>
            </a:r>
            <a:r>
              <a:rPr lang="en-US" altLang="zh-CN" sz="1400" dirty="0">
                <a:latin typeface="Times New Roman" panose="02020603050405020304" pitchFamily="18" charset="0"/>
              </a:rPr>
              <a:t>3=</a:t>
            </a:r>
            <a:r>
              <a:rPr lang="zh-CN" altLang="en-US" sz="1400" dirty="0">
                <a:latin typeface="Times New Roman" panose="02020603050405020304" pitchFamily="18" charset="0"/>
              </a:rPr>
              <a:t>转账金额。现在需要</a:t>
            </a:r>
            <a:r>
              <a:rPr lang="en-US" altLang="zh-CN" sz="1400" dirty="0">
                <a:latin typeface="Times New Roman" panose="02020603050405020304" pitchFamily="18" charset="0"/>
              </a:rPr>
              <a:t>A</a:t>
            </a:r>
            <a:r>
              <a:rPr lang="zh-CN" altLang="en-US" sz="1400" dirty="0">
                <a:latin typeface="Times New Roman" panose="02020603050405020304" pitchFamily="18" charset="0"/>
              </a:rPr>
              <a:t>账户给</a:t>
            </a:r>
            <a:r>
              <a:rPr lang="en-US" altLang="zh-CN" sz="1400" dirty="0">
                <a:latin typeface="Times New Roman" panose="02020603050405020304" pitchFamily="18" charset="0"/>
              </a:rPr>
              <a:t>B</a:t>
            </a:r>
            <a:r>
              <a:rPr lang="zh-CN" altLang="en-US" sz="1400" dirty="0">
                <a:latin typeface="Times New Roman" panose="02020603050405020304" pitchFamily="18" charset="0"/>
              </a:rPr>
              <a:t>账户转账</a:t>
            </a:r>
            <a:r>
              <a:rPr lang="en-US" altLang="zh-CN" sz="1400" dirty="0">
                <a:latin typeface="Times New Roman" panose="02020603050405020304" pitchFamily="18" charset="0"/>
              </a:rPr>
              <a:t>100</a:t>
            </a:r>
            <a:r>
              <a:rPr lang="zh-CN" altLang="en-US" sz="1400" dirty="0">
                <a:latin typeface="Times New Roman" panose="02020603050405020304" pitchFamily="18" charset="0"/>
              </a:rPr>
              <a:t>，但是如果将分组</a:t>
            </a:r>
            <a:r>
              <a:rPr lang="en-US" altLang="zh-CN" sz="1400" dirty="0">
                <a:latin typeface="Times New Roman" panose="02020603050405020304" pitchFamily="18" charset="0"/>
              </a:rPr>
              <a:t>1</a:t>
            </a:r>
            <a:r>
              <a:rPr lang="zh-CN" altLang="en-US" sz="1400" dirty="0">
                <a:latin typeface="Times New Roman" panose="02020603050405020304" pitchFamily="18" charset="0"/>
              </a:rPr>
              <a:t>和分组</a:t>
            </a:r>
            <a:r>
              <a:rPr lang="en-US" altLang="zh-CN" sz="1400" dirty="0">
                <a:latin typeface="Times New Roman" panose="02020603050405020304" pitchFamily="18" charset="0"/>
              </a:rPr>
              <a:t>2</a:t>
            </a:r>
            <a:r>
              <a:rPr lang="zh-CN" altLang="en-US" sz="1400" dirty="0">
                <a:latin typeface="Times New Roman" panose="02020603050405020304" pitchFamily="18" charset="0"/>
              </a:rPr>
              <a:t>的密文进行调换，就会使账户</a:t>
            </a:r>
            <a:r>
              <a:rPr lang="en-US" altLang="zh-CN" sz="1400" dirty="0">
                <a:latin typeface="Times New Roman" panose="02020603050405020304" pitchFamily="18" charset="0"/>
              </a:rPr>
              <a:t>B</a:t>
            </a:r>
            <a:r>
              <a:rPr lang="zh-CN" altLang="en-US" sz="1400" dirty="0">
                <a:latin typeface="Times New Roman" panose="02020603050405020304" pitchFamily="18" charset="0"/>
              </a:rPr>
              <a:t>给账户</a:t>
            </a:r>
            <a:r>
              <a:rPr lang="en-US" altLang="zh-CN" sz="1400" dirty="0">
                <a:latin typeface="Times New Roman" panose="02020603050405020304" pitchFamily="18" charset="0"/>
              </a:rPr>
              <a:t>A</a:t>
            </a:r>
            <a:r>
              <a:rPr lang="zh-CN" altLang="en-US" sz="1400" dirty="0">
                <a:latin typeface="Times New Roman" panose="02020603050405020304" pitchFamily="18" charset="0"/>
              </a:rPr>
              <a:t>转账</a:t>
            </a:r>
            <a:r>
              <a:rPr lang="en-US" altLang="zh-CN" sz="1400" dirty="0">
                <a:latin typeface="Times New Roman" panose="02020603050405020304" pitchFamily="18" charset="0"/>
              </a:rPr>
              <a:t>100</a:t>
            </a:r>
            <a:r>
              <a:rPr lang="zh-CN" altLang="en-US" sz="1400" dirty="0">
                <a:latin typeface="Times New Roman" panose="02020603050405020304" pitchFamily="18" charset="0"/>
              </a:rPr>
              <a:t>。这种情况就是在不需要破解密文的情况下，就能操纵明文。</a:t>
            </a:r>
          </a:p>
        </p:txBody>
      </p:sp>
    </p:spTree>
    <p:extLst>
      <p:ext uri="{BB962C8B-B14F-4D97-AF65-F5344CB8AC3E}">
        <p14:creationId xmlns:p14="http://schemas.microsoft.com/office/powerpoint/2010/main" val="258757613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5073D3EC-1063-4D06-9F9C-90703E698CF9}" type="slidenum">
              <a:rPr lang="en-US" altLang="zh-CN" smtClean="0"/>
              <a:t>36</a:t>
            </a:fld>
            <a:endParaRPr lang="en-US" altLang="zh-CN"/>
          </a:p>
        </p:txBody>
      </p:sp>
    </p:spTree>
    <p:extLst>
      <p:ext uri="{BB962C8B-B14F-4D97-AF65-F5344CB8AC3E}">
        <p14:creationId xmlns:p14="http://schemas.microsoft.com/office/powerpoint/2010/main" val="86663548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defRPr/>
            </a:pPr>
            <a:r>
              <a:rPr lang="en-US" altLang="zh-CN" sz="1200" dirty="0">
                <a:latin typeface="Times New Roman" panose="02020603050405020304" pitchFamily="18" charset="0"/>
                <a:cs typeface="Times New Roman" panose="02020603050405020304" pitchFamily="18" charset="0"/>
              </a:rPr>
              <a:t>CBC</a:t>
            </a:r>
            <a:r>
              <a:rPr lang="zh-CN" altLang="en-US" sz="1200" dirty="0"/>
              <a:t>模式</a:t>
            </a:r>
            <a:r>
              <a:rPr lang="en-US" altLang="zh-CN" sz="1200" dirty="0">
                <a:latin typeface="Times New Roman" panose="02020603050405020304" pitchFamily="18" charset="0"/>
                <a:cs typeface="Times New Roman" panose="02020603050405020304" pitchFamily="18" charset="0"/>
              </a:rPr>
              <a:t>(Cipher Block Chaining Mode)</a:t>
            </a:r>
            <a:r>
              <a:rPr lang="zh-CN" altLang="en-US" sz="1200" dirty="0">
                <a:latin typeface="Times New Roman" panose="02020603050405020304" pitchFamily="18" charset="0"/>
                <a:cs typeface="Times New Roman" panose="02020603050405020304" pitchFamily="18" charset="0"/>
              </a:rPr>
              <a:t>：</a:t>
            </a:r>
            <a:r>
              <a:rPr lang="zh-CN" altLang="en-US" dirty="0"/>
              <a:t>为了克服</a:t>
            </a:r>
            <a:r>
              <a:rPr lang="en-US" altLang="zh-CN" dirty="0"/>
              <a:t>ECB</a:t>
            </a:r>
            <a:r>
              <a:rPr lang="zh-CN" altLang="en-US" dirty="0"/>
              <a:t>工作模式的安全性缺陷，避免同一个明文分组重复出现时，密文也相同，我们可以这样做，</a:t>
            </a:r>
            <a:endParaRPr lang="en-US" altLang="zh-CN" dirty="0"/>
          </a:p>
          <a:p>
            <a:pPr marL="0" marR="0" indent="0" algn="l" defTabSz="914400" rtl="0" eaLnBrk="0" fontAlgn="base" latinLnBrk="0" hangingPunct="0">
              <a:lnSpc>
                <a:spcPct val="100000"/>
              </a:lnSpc>
              <a:spcBef>
                <a:spcPct val="30000"/>
              </a:spcBef>
              <a:spcAft>
                <a:spcPct val="0"/>
              </a:spcAft>
              <a:buClrTx/>
              <a:buSzTx/>
              <a:buFontTx/>
              <a:buNone/>
              <a:defRPr/>
            </a:pPr>
            <a:r>
              <a:rPr lang="en-US" altLang="zh-CN" dirty="0"/>
              <a:t>IV</a:t>
            </a:r>
            <a:r>
              <a:rPr lang="zh-CN" altLang="en-US" dirty="0"/>
              <a:t>（初始向量）：</a:t>
            </a:r>
            <a:r>
              <a:rPr lang="en-US" altLang="zh-CN" dirty="0"/>
              <a:t>IV</a:t>
            </a:r>
            <a:r>
              <a:rPr lang="zh-CN" altLang="en-US" dirty="0"/>
              <a:t>的选择必须具有不可预测性。可以采用</a:t>
            </a:r>
            <a:r>
              <a:rPr lang="en-US" altLang="zh-CN" dirty="0"/>
              <a:t>PRG</a:t>
            </a:r>
            <a:r>
              <a:rPr lang="zh-CN" altLang="en-US" dirty="0"/>
              <a:t>或计数器加密的模式生成</a:t>
            </a:r>
            <a:r>
              <a:rPr lang="en-US" altLang="zh-CN" dirty="0"/>
              <a:t>IV</a:t>
            </a:r>
            <a:r>
              <a:rPr lang="zh-CN" altLang="en-US" dirty="0"/>
              <a:t>。</a:t>
            </a:r>
            <a:endParaRPr lang="en-US" altLang="zh-CN" dirty="0"/>
          </a:p>
          <a:p>
            <a:pPr marL="0" marR="0" indent="0" algn="l" defTabSz="914400" rtl="0" eaLnBrk="0" fontAlgn="base" latinLnBrk="0" hangingPunct="0">
              <a:lnSpc>
                <a:spcPct val="100000"/>
              </a:lnSpc>
              <a:spcBef>
                <a:spcPct val="30000"/>
              </a:spcBef>
              <a:spcAft>
                <a:spcPct val="0"/>
              </a:spcAft>
              <a:buClrTx/>
              <a:buSzTx/>
              <a:buFontTx/>
              <a:buNone/>
              <a:defRPr/>
            </a:pPr>
            <a:r>
              <a:rPr lang="zh-CN" altLang="en-US" dirty="0"/>
              <a:t>这种模式是使用最频繁的工作模式</a:t>
            </a:r>
          </a:p>
          <a:p>
            <a:endParaRPr lang="en-US" altLang="zh-CN" dirty="0"/>
          </a:p>
          <a:p>
            <a:endParaRPr lang="en-US" altLang="zh-CN" dirty="0"/>
          </a:p>
          <a:p>
            <a:r>
              <a:rPr lang="zh-CN" altLang="en-US" dirty="0"/>
              <a:t>当前的加密信息与此前所有的都有关。</a:t>
            </a:r>
          </a:p>
        </p:txBody>
      </p:sp>
      <p:sp>
        <p:nvSpPr>
          <p:cNvPr id="4" name="灯片编号占位符 3"/>
          <p:cNvSpPr>
            <a:spLocks noGrp="1"/>
          </p:cNvSpPr>
          <p:nvPr>
            <p:ph type="sldNum" sz="quarter" idx="10"/>
          </p:nvPr>
        </p:nvSpPr>
        <p:spPr/>
        <p:txBody>
          <a:bodyPr/>
          <a:lstStyle/>
          <a:p>
            <a:pPr>
              <a:defRPr/>
            </a:pPr>
            <a:fld id="{5073D3EC-1063-4D06-9F9C-90703E698CF9}" type="slidenum">
              <a:rPr lang="en-US" altLang="zh-CN" smtClean="0"/>
              <a:t>37</a:t>
            </a:fld>
            <a:endParaRPr lang="en-US" altLang="zh-CN"/>
          </a:p>
        </p:txBody>
      </p:sp>
    </p:spTree>
    <p:extLst>
      <p:ext uri="{BB962C8B-B14F-4D97-AF65-F5344CB8AC3E}">
        <p14:creationId xmlns:p14="http://schemas.microsoft.com/office/powerpoint/2010/main" val="172763215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5073D3EC-1063-4D06-9F9C-90703E698CF9}" type="slidenum">
              <a:rPr lang="en-US" altLang="zh-CN" smtClean="0"/>
              <a:t>38</a:t>
            </a:fld>
            <a:endParaRPr lang="en-US" altLang="zh-CN"/>
          </a:p>
        </p:txBody>
      </p:sp>
    </p:spTree>
    <p:extLst>
      <p:ext uri="{BB962C8B-B14F-4D97-AF65-F5344CB8AC3E}">
        <p14:creationId xmlns:p14="http://schemas.microsoft.com/office/powerpoint/2010/main" val="337037022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2" name="Rectangle 7"/>
          <p:cNvSpPr txBox="1">
            <a:spLocks noGrp="1" noChangeArrowheads="1"/>
          </p:cNvSpPr>
          <p:nvPr/>
        </p:nvSpPr>
        <p:spPr bwMode="auto">
          <a:xfrm>
            <a:off x="3884613" y="8685213"/>
            <a:ext cx="2971800" cy="457200"/>
          </a:xfrm>
          <a:prstGeom prst="rect">
            <a:avLst/>
          </a:prstGeom>
          <a:noFill/>
          <a:ln w="9525">
            <a:noFill/>
            <a:miter lim="800000"/>
          </a:ln>
        </p:spPr>
        <p:txBody>
          <a:bodyPr anchor="b"/>
          <a:lstStyle/>
          <a:p>
            <a:pPr algn="r"/>
            <a:fld id="{3DB3F787-8305-47AB-858D-29DB1B6DFD13}" type="slidenum">
              <a:rPr lang="en-US" altLang="zh-CN" sz="1200" b="0" u="none">
                <a:latin typeface="Arial" panose="020B0604020202020204" pitchFamily="34" charset="0"/>
                <a:ea typeface="宋体" panose="02010600030101010101" pitchFamily="2" charset="-122"/>
              </a:rPr>
              <a:t>39</a:t>
            </a:fld>
            <a:endParaRPr lang="en-US" altLang="zh-CN" sz="1200" b="0" u="none">
              <a:latin typeface="Arial" panose="020B0604020202020204" pitchFamily="34" charset="0"/>
              <a:ea typeface="宋体" panose="02010600030101010101" pitchFamily="2" charset="-122"/>
            </a:endParaRPr>
          </a:p>
        </p:txBody>
      </p:sp>
      <p:sp>
        <p:nvSpPr>
          <p:cNvPr id="256003" name="Rectangle 2"/>
          <p:cNvSpPr>
            <a:spLocks noGrp="1" noRot="1" noChangeAspect="1" noChangeArrowheads="1" noTextEdit="1"/>
          </p:cNvSpPr>
          <p:nvPr>
            <p:ph type="sldImg"/>
          </p:nvPr>
        </p:nvSpPr>
        <p:spPr/>
      </p:sp>
      <p:sp>
        <p:nvSpPr>
          <p:cNvPr id="256004" name="Rectangle 3"/>
          <p:cNvSpPr>
            <a:spLocks noGrp="1" noChangeArrowheads="1"/>
          </p:cNvSpPr>
          <p:nvPr>
            <p:ph type="body" idx="1"/>
          </p:nvPr>
        </p:nvSpPr>
        <p:spPr>
          <a:noFill/>
        </p:spPr>
        <p:txBody>
          <a:bodyPr/>
          <a:lstStyle/>
          <a:p>
            <a:pPr eaLnBrk="1" hangingPunct="1"/>
            <a:endParaRPr lang="zh-CN" altLang="zh-CN" sz="1400" dirty="0">
              <a:latin typeface="Times New Roman" panose="02020603050405020304" pitchFamily="18" charset="0"/>
            </a:endParaRPr>
          </a:p>
        </p:txBody>
      </p:sp>
    </p:spTree>
    <p:extLst>
      <p:ext uri="{BB962C8B-B14F-4D97-AF65-F5344CB8AC3E}">
        <p14:creationId xmlns:p14="http://schemas.microsoft.com/office/powerpoint/2010/main" val="1227326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7"/>
          <p:cNvSpPr>
            <a:spLocks noGrp="1" noChangeArrowheads="1"/>
          </p:cNvSpPr>
          <p:nvPr>
            <p:ph type="sldNum" sz="quarter" idx="5"/>
          </p:nvPr>
        </p:nvSpPr>
        <p:spPr>
          <a:noFill/>
        </p:spPr>
        <p:txBody>
          <a:bodyPr/>
          <a:lstStyle/>
          <a:p>
            <a:fld id="{472DFA05-74E5-41A6-A29A-92D2C4A7C50A}" type="slidenum">
              <a:rPr lang="en-US" altLang="zh-CN" smtClean="0">
                <a:latin typeface="Arial" panose="020B0604020202020204" pitchFamily="34" charset="0"/>
              </a:rPr>
              <a:t>5</a:t>
            </a:fld>
            <a:endParaRPr lang="en-US" altLang="zh-CN">
              <a:latin typeface="Arial" panose="020B0604020202020204" pitchFamily="34" charset="0"/>
            </a:endParaRPr>
          </a:p>
        </p:txBody>
      </p:sp>
      <p:sp>
        <p:nvSpPr>
          <p:cNvPr id="172035" name="Rectangle 2"/>
          <p:cNvSpPr>
            <a:spLocks noGrp="1" noRot="1" noChangeAspect="1" noChangeArrowheads="1" noTextEdit="1"/>
          </p:cNvSpPr>
          <p:nvPr>
            <p:ph type="sldImg"/>
          </p:nvPr>
        </p:nvSpPr>
        <p:spPr/>
      </p:sp>
      <p:sp>
        <p:nvSpPr>
          <p:cNvPr id="172036" name="Rectangle 3"/>
          <p:cNvSpPr>
            <a:spLocks noGrp="1" noChangeArrowheads="1"/>
          </p:cNvSpPr>
          <p:nvPr>
            <p:ph type="body" idx="1"/>
          </p:nvPr>
        </p:nvSpPr>
        <p:spPr>
          <a:noFill/>
        </p:spPr>
        <p:txBody>
          <a:bodyPr/>
          <a:lstStyle/>
          <a:p>
            <a:pPr eaLnBrk="1" hangingPunct="1"/>
            <a:r>
              <a:rPr lang="en-US" altLang="zh-CN" dirty="0">
                <a:latin typeface="Arial" panose="020B0604020202020204" pitchFamily="34" charset="0"/>
              </a:rPr>
              <a:t>SM4</a:t>
            </a:r>
            <a:r>
              <a:rPr lang="zh-CN" altLang="en-US" dirty="0">
                <a:latin typeface="Arial" panose="020B0604020202020204" pitchFamily="34" charset="0"/>
              </a:rPr>
              <a:t>，原名</a:t>
            </a:r>
            <a:r>
              <a:rPr lang="en-US" altLang="zh-CN" dirty="0">
                <a:latin typeface="Arial" panose="020B0604020202020204" pitchFamily="34" charset="0"/>
              </a:rPr>
              <a:t>SMS4</a:t>
            </a:r>
            <a:r>
              <a:rPr lang="zh-CN" altLang="en-US" dirty="0">
                <a:latin typeface="Arial" panose="020B0604020202020204" pitchFamily="34" charset="0"/>
              </a:rPr>
              <a:t>算法，作为我国官方公布的第一个商用密码算法，目前在无线局域网中广泛使用。</a:t>
            </a:r>
            <a:endParaRPr lang="zh-CN" altLang="zh-CN" dirty="0">
              <a:latin typeface="Arial" panose="020B0604020202020204" pitchFamily="34" charset="0"/>
            </a:endParaRPr>
          </a:p>
        </p:txBody>
      </p:sp>
    </p:spTree>
    <p:extLst>
      <p:ext uri="{BB962C8B-B14F-4D97-AF65-F5344CB8AC3E}">
        <p14:creationId xmlns:p14="http://schemas.microsoft.com/office/powerpoint/2010/main" val="202037198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2" name="Rectangle 7"/>
          <p:cNvSpPr txBox="1">
            <a:spLocks noGrp="1" noChangeArrowheads="1"/>
          </p:cNvSpPr>
          <p:nvPr/>
        </p:nvSpPr>
        <p:spPr bwMode="auto">
          <a:xfrm>
            <a:off x="3884613" y="8685213"/>
            <a:ext cx="2971800" cy="457200"/>
          </a:xfrm>
          <a:prstGeom prst="rect">
            <a:avLst/>
          </a:prstGeom>
          <a:noFill/>
          <a:ln w="9525">
            <a:noFill/>
            <a:miter lim="800000"/>
          </a:ln>
        </p:spPr>
        <p:txBody>
          <a:bodyPr anchor="b"/>
          <a:lstStyle/>
          <a:p>
            <a:pPr algn="r"/>
            <a:fld id="{3DB3F787-8305-47AB-858D-29DB1B6DFD13}" type="slidenum">
              <a:rPr lang="en-US" altLang="zh-CN" sz="1200" b="0" u="none">
                <a:latin typeface="Arial" panose="020B0604020202020204" pitchFamily="34" charset="0"/>
                <a:ea typeface="宋体" panose="02010600030101010101" pitchFamily="2" charset="-122"/>
              </a:rPr>
              <a:t>40</a:t>
            </a:fld>
            <a:endParaRPr lang="en-US" altLang="zh-CN" sz="1200" b="0" u="none">
              <a:latin typeface="Arial" panose="020B0604020202020204" pitchFamily="34" charset="0"/>
              <a:ea typeface="宋体" panose="02010600030101010101" pitchFamily="2" charset="-122"/>
            </a:endParaRPr>
          </a:p>
        </p:txBody>
      </p:sp>
      <p:sp>
        <p:nvSpPr>
          <p:cNvPr id="256003" name="Rectangle 2"/>
          <p:cNvSpPr>
            <a:spLocks noGrp="1" noRot="1" noChangeAspect="1" noChangeArrowheads="1" noTextEdit="1"/>
          </p:cNvSpPr>
          <p:nvPr>
            <p:ph type="sldImg"/>
          </p:nvPr>
        </p:nvSpPr>
        <p:spPr/>
      </p:sp>
      <p:sp>
        <p:nvSpPr>
          <p:cNvPr id="256004" name="Rectangle 3"/>
          <p:cNvSpPr>
            <a:spLocks noGrp="1" noChangeArrowheads="1"/>
          </p:cNvSpPr>
          <p:nvPr>
            <p:ph type="body" idx="1"/>
          </p:nvPr>
        </p:nvSpPr>
        <p:spPr>
          <a:noFill/>
        </p:spPr>
        <p:txBody>
          <a:bodyPr/>
          <a:lstStyle/>
          <a:p>
            <a:pPr eaLnBrk="1" hangingPunct="1"/>
            <a:r>
              <a:rPr lang="zh-CN" altLang="en-US" sz="1200" b="0" i="0" u="none" strike="noStrike" kern="1200" dirty="0">
                <a:solidFill>
                  <a:schemeClr val="tx1"/>
                </a:solidFill>
                <a:latin typeface="Arial" panose="020B0604020202020204" pitchFamily="34" charset="0"/>
                <a:ea typeface="宋体" panose="02010600030101010101" pitchFamily="2" charset="-122"/>
                <a:cs typeface="+mn-cs"/>
              </a:rPr>
              <a:t>优点：①每一次加密都需要前一个密文块参与，明文中微小的改变都会使后续所有密文改变；②无法从密文看出明文的规律。安全性得以提高。目前，</a:t>
            </a:r>
            <a:r>
              <a:rPr lang="en-US" altLang="zh-CN" sz="1200" b="0" i="0" u="none" strike="noStrike" kern="1200" dirty="0">
                <a:solidFill>
                  <a:schemeClr val="tx1"/>
                </a:solidFill>
                <a:latin typeface="Arial" panose="020B0604020202020204" pitchFamily="34" charset="0"/>
                <a:ea typeface="宋体" panose="02010600030101010101" pitchFamily="2" charset="-122"/>
                <a:cs typeface="+mn-cs"/>
              </a:rPr>
              <a:t>CBC</a:t>
            </a:r>
            <a:r>
              <a:rPr lang="zh-CN" altLang="en-US" sz="1200" b="0" i="0" u="none" strike="noStrike" kern="1200" dirty="0">
                <a:solidFill>
                  <a:schemeClr val="tx1"/>
                </a:solidFill>
                <a:latin typeface="Arial" panose="020B0604020202020204" pitchFamily="34" charset="0"/>
                <a:ea typeface="宋体" panose="02010600030101010101" pitchFamily="2" charset="-122"/>
                <a:cs typeface="+mn-cs"/>
              </a:rPr>
              <a:t>是最为常用的工作模式。缺点：①由于每次加密都需要前一个密文参与，所以无法并行加密，只能串行加密，加密速度受到限制。但是只要有两个相邻的密文块，就可以解密出后一个密文块的明文，比如知道密文</a:t>
            </a:r>
            <a:r>
              <a:rPr lang="en-US" altLang="zh-CN" sz="1200" b="0" i="0" u="none" strike="noStrike" kern="1200" dirty="0">
                <a:solidFill>
                  <a:schemeClr val="tx1"/>
                </a:solidFill>
                <a:latin typeface="Arial" panose="020B0604020202020204" pitchFamily="34" charset="0"/>
                <a:ea typeface="宋体" panose="02010600030101010101" pitchFamily="2" charset="-122"/>
                <a:cs typeface="+mn-cs"/>
              </a:rPr>
              <a:t>2</a:t>
            </a:r>
            <a:r>
              <a:rPr lang="zh-CN" altLang="en-US" sz="1200" b="0" i="0" u="none" strike="noStrike" kern="1200" dirty="0">
                <a:solidFill>
                  <a:schemeClr val="tx1"/>
                </a:solidFill>
                <a:latin typeface="Arial" panose="020B0604020202020204" pitchFamily="34" charset="0"/>
                <a:ea typeface="宋体" panose="02010600030101010101" pitchFamily="2" charset="-122"/>
                <a:cs typeface="+mn-cs"/>
              </a:rPr>
              <a:t>和密文</a:t>
            </a:r>
            <a:r>
              <a:rPr lang="en-US" altLang="zh-CN" sz="1200" b="0" i="0" u="none" strike="noStrike" kern="1200" dirty="0">
                <a:solidFill>
                  <a:schemeClr val="tx1"/>
                </a:solidFill>
                <a:latin typeface="Arial" panose="020B0604020202020204" pitchFamily="34" charset="0"/>
                <a:ea typeface="宋体" panose="02010600030101010101" pitchFamily="2" charset="-122"/>
                <a:cs typeface="+mn-cs"/>
              </a:rPr>
              <a:t>3</a:t>
            </a:r>
            <a:r>
              <a:rPr lang="zh-CN" altLang="en-US" sz="1200" b="0" i="0" u="none" strike="noStrike" kern="1200" dirty="0">
                <a:solidFill>
                  <a:schemeClr val="tx1"/>
                </a:solidFill>
                <a:latin typeface="Arial" panose="020B0604020202020204" pitchFamily="34" charset="0"/>
                <a:ea typeface="宋体" panose="02010600030101010101" pitchFamily="2" charset="-122"/>
                <a:cs typeface="+mn-cs"/>
              </a:rPr>
              <a:t>，就可以解密出明文</a:t>
            </a:r>
            <a:r>
              <a:rPr lang="en-US" altLang="zh-CN" sz="1200" b="0" i="0" u="none" strike="noStrike" kern="1200" dirty="0">
                <a:solidFill>
                  <a:schemeClr val="tx1"/>
                </a:solidFill>
                <a:latin typeface="Arial" panose="020B0604020202020204" pitchFamily="34" charset="0"/>
                <a:ea typeface="宋体" panose="02010600030101010101" pitchFamily="2" charset="-122"/>
                <a:cs typeface="+mn-cs"/>
              </a:rPr>
              <a:t>3</a:t>
            </a:r>
            <a:r>
              <a:rPr lang="zh-CN" altLang="en-US" sz="1200" b="0" i="0" u="none" strike="noStrike" kern="1200" dirty="0">
                <a:solidFill>
                  <a:schemeClr val="tx1"/>
                </a:solidFill>
                <a:latin typeface="Arial" panose="020B0604020202020204" pitchFamily="34" charset="0"/>
                <a:ea typeface="宋体" panose="02010600030101010101" pitchFamily="2" charset="-122"/>
                <a:cs typeface="+mn-cs"/>
              </a:rPr>
              <a:t>。所以解密是可以并行执行的。②改变某个密文块，只会影响当前和下一个解密出的明文，不会影响后续解密过程。</a:t>
            </a:r>
          </a:p>
          <a:p>
            <a:pPr eaLnBrk="1" hangingPunct="1"/>
            <a:endParaRPr lang="en-US" altLang="zh-CN" sz="1400" dirty="0">
              <a:latin typeface="Times New Roman" panose="02020603050405020304" pitchFamily="18" charset="0"/>
            </a:endParaRPr>
          </a:p>
          <a:p>
            <a:pPr eaLnBrk="1" hangingPunct="1"/>
            <a:r>
              <a:rPr lang="en-US" altLang="zh-CN" sz="1400" dirty="0">
                <a:latin typeface="Times New Roman" panose="02020603050405020304" pitchFamily="18" charset="0"/>
              </a:rPr>
              <a:t>CBC</a:t>
            </a:r>
            <a:r>
              <a:rPr lang="zh-CN" altLang="en-US" sz="1400" dirty="0">
                <a:latin typeface="Times New Roman" panose="02020603050405020304" pitchFamily="18" charset="0"/>
              </a:rPr>
              <a:t>模式解密可以实现并行，加密不行；</a:t>
            </a:r>
            <a:endParaRPr lang="en-US" altLang="zh-CN" sz="1400" dirty="0">
              <a:latin typeface="Times New Roman" panose="02020603050405020304" pitchFamily="18" charset="0"/>
            </a:endParaRPr>
          </a:p>
          <a:p>
            <a:pPr eaLnBrk="1" hangingPunct="1"/>
            <a:r>
              <a:rPr lang="zh-CN" altLang="en-US" sz="1400" dirty="0">
                <a:latin typeface="Times New Roman" panose="02020603050405020304" pitchFamily="18" charset="0"/>
              </a:rPr>
              <a:t>一个密文块损坏，当前明文以及下一个明文块无法恢复</a:t>
            </a:r>
            <a:endParaRPr lang="en-US" altLang="zh-CN" sz="1400" dirty="0">
              <a:latin typeface="Times New Roman" panose="02020603050405020304" pitchFamily="18" charset="0"/>
            </a:endParaRPr>
          </a:p>
          <a:p>
            <a:pPr eaLnBrk="1" hangingPunct="1"/>
            <a:endParaRPr lang="en-US" altLang="zh-CN" sz="1400" dirty="0">
              <a:latin typeface="Times New Roman" panose="02020603050405020304" pitchFamily="18" charset="0"/>
            </a:endParaRPr>
          </a:p>
          <a:p>
            <a:pPr eaLnBrk="1" hangingPunct="1"/>
            <a:r>
              <a:rPr lang="zh-CN" altLang="en-US" sz="1400" dirty="0">
                <a:latin typeface="Times New Roman" panose="02020603050405020304" pitchFamily="18" charset="0"/>
              </a:rPr>
              <a:t>误差传递：当前发生一个错误，当前及其后的误差全错。</a:t>
            </a:r>
            <a:endParaRPr lang="zh-CN" altLang="zh-CN" sz="1400" dirty="0">
              <a:latin typeface="Times New Roman" panose="02020603050405020304" pitchFamily="18" charset="0"/>
            </a:endParaRPr>
          </a:p>
        </p:txBody>
      </p:sp>
    </p:spTree>
    <p:extLst>
      <p:ext uri="{BB962C8B-B14F-4D97-AF65-F5344CB8AC3E}">
        <p14:creationId xmlns:p14="http://schemas.microsoft.com/office/powerpoint/2010/main" val="286459918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5073D3EC-1063-4D06-9F9C-90703E698CF9}" type="slidenum">
              <a:rPr lang="en-US" altLang="zh-CN" smtClean="0"/>
              <a:t>41</a:t>
            </a:fld>
            <a:endParaRPr lang="en-US" altLang="zh-CN"/>
          </a:p>
        </p:txBody>
      </p:sp>
    </p:spTree>
    <p:extLst>
      <p:ext uri="{BB962C8B-B14F-4D97-AF65-F5344CB8AC3E}">
        <p14:creationId xmlns:p14="http://schemas.microsoft.com/office/powerpoint/2010/main" val="27475209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a:t>若待加密消息需按字符、字节或比特处理时，前面两种工作模式就不能满足了，</a:t>
            </a:r>
            <a:endParaRPr lang="en-US" altLang="zh-CN" dirty="0"/>
          </a:p>
          <a:p>
            <a:r>
              <a:rPr lang="zh-CN" altLang="en-US" dirty="0"/>
              <a:t>例如数据库加密要求加密时不能改变明文的字节长度，这时就要以明文字节为单位进行加密了</a:t>
            </a:r>
          </a:p>
        </p:txBody>
      </p:sp>
      <p:sp>
        <p:nvSpPr>
          <p:cNvPr id="4" name="灯片编号占位符 3"/>
          <p:cNvSpPr>
            <a:spLocks noGrp="1"/>
          </p:cNvSpPr>
          <p:nvPr>
            <p:ph type="sldNum" sz="quarter" idx="10"/>
          </p:nvPr>
        </p:nvSpPr>
        <p:spPr/>
        <p:txBody>
          <a:bodyPr/>
          <a:lstStyle/>
          <a:p>
            <a:pPr>
              <a:defRPr/>
            </a:pPr>
            <a:fld id="{5073D3EC-1063-4D06-9F9C-90703E698CF9}" type="slidenum">
              <a:rPr lang="en-US" altLang="zh-CN" smtClean="0"/>
              <a:t>42</a:t>
            </a:fld>
            <a:endParaRPr lang="en-US" altLang="zh-CN"/>
          </a:p>
        </p:txBody>
      </p:sp>
    </p:spTree>
    <p:extLst>
      <p:ext uri="{BB962C8B-B14F-4D97-AF65-F5344CB8AC3E}">
        <p14:creationId xmlns:p14="http://schemas.microsoft.com/office/powerpoint/2010/main" val="349262703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sz="1200" dirty="0">
                <a:latin typeface="Times New Roman" panose="02020603050405020304" pitchFamily="18" charset="0"/>
                <a:cs typeface="Times New Roman" panose="02020603050405020304" pitchFamily="18" charset="0"/>
              </a:rPr>
              <a:t>CFB</a:t>
            </a:r>
            <a:r>
              <a:rPr lang="zh-CN" altLang="en-US" sz="1200" dirty="0"/>
              <a:t>模式</a:t>
            </a:r>
            <a:r>
              <a:rPr lang="en-US" altLang="zh-CN" sz="1200" dirty="0">
                <a:latin typeface="Times New Roman" panose="02020603050405020304" pitchFamily="18" charset="0"/>
                <a:cs typeface="Times New Roman" panose="02020603050405020304" pitchFamily="18" charset="0"/>
              </a:rPr>
              <a:t>(Cipher Feedback Mode)</a:t>
            </a:r>
            <a:r>
              <a:rPr lang="zh-CN" altLang="en-US" sz="1200" dirty="0">
                <a:latin typeface="Times New Roman" panose="02020603050405020304" pitchFamily="18" charset="0"/>
                <a:cs typeface="Times New Roman" panose="02020603050405020304" pitchFamily="18" charset="0"/>
              </a:rPr>
              <a:t>：</a:t>
            </a:r>
            <a:r>
              <a:rPr lang="zh-CN" altLang="en-US" sz="1200" b="0" i="0" u="none" strike="noStrike" kern="1200" dirty="0">
                <a:solidFill>
                  <a:schemeClr val="tx1"/>
                </a:solidFill>
                <a:latin typeface="Arial" panose="020B0604020202020204" pitchFamily="34" charset="0"/>
                <a:ea typeface="宋体" panose="02010600030101010101" pitchFamily="2" charset="-122"/>
                <a:cs typeface="+mn-cs"/>
              </a:rPr>
              <a:t>实际上，</a:t>
            </a:r>
            <a:r>
              <a:rPr lang="zh-CN" altLang="en-US" sz="1200" b="1" i="0" u="none" strike="noStrike" kern="1200" dirty="0">
                <a:solidFill>
                  <a:schemeClr val="tx1"/>
                </a:solidFill>
                <a:latin typeface="Arial" panose="020B0604020202020204" pitchFamily="34" charset="0"/>
                <a:ea typeface="宋体" panose="02010600030101010101" pitchFamily="2" charset="-122"/>
                <a:cs typeface="+mn-cs"/>
              </a:rPr>
              <a:t>该模式牺牲了运算能力来换取流密码的形式</a:t>
            </a:r>
            <a:endParaRPr lang="zh-CN" altLang="en-US" dirty="0"/>
          </a:p>
        </p:txBody>
      </p:sp>
      <p:sp>
        <p:nvSpPr>
          <p:cNvPr id="4" name="灯片编号占位符 3"/>
          <p:cNvSpPr>
            <a:spLocks noGrp="1"/>
          </p:cNvSpPr>
          <p:nvPr>
            <p:ph type="sldNum" sz="quarter" idx="10"/>
          </p:nvPr>
        </p:nvSpPr>
        <p:spPr/>
        <p:txBody>
          <a:bodyPr/>
          <a:lstStyle/>
          <a:p>
            <a:pPr>
              <a:defRPr/>
            </a:pPr>
            <a:fld id="{5073D3EC-1063-4D06-9F9C-90703E698CF9}" type="slidenum">
              <a:rPr lang="en-US" altLang="zh-CN" smtClean="0"/>
              <a:t>43</a:t>
            </a:fld>
            <a:endParaRPr lang="en-US" altLang="zh-CN"/>
          </a:p>
        </p:txBody>
      </p:sp>
    </p:spTree>
    <p:extLst>
      <p:ext uri="{BB962C8B-B14F-4D97-AF65-F5344CB8AC3E}">
        <p14:creationId xmlns:p14="http://schemas.microsoft.com/office/powerpoint/2010/main" val="143331848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5073D3EC-1063-4D06-9F9C-90703E698CF9}" type="slidenum">
              <a:rPr lang="en-US" altLang="zh-CN" smtClean="0"/>
              <a:t>44</a:t>
            </a:fld>
            <a:endParaRPr lang="en-US" altLang="zh-CN"/>
          </a:p>
        </p:txBody>
      </p:sp>
    </p:spTree>
    <p:extLst>
      <p:ext uri="{BB962C8B-B14F-4D97-AF65-F5344CB8AC3E}">
        <p14:creationId xmlns:p14="http://schemas.microsoft.com/office/powerpoint/2010/main" val="35051318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2" name="Rectangle 7"/>
          <p:cNvSpPr txBox="1">
            <a:spLocks noGrp="1" noChangeArrowheads="1"/>
          </p:cNvSpPr>
          <p:nvPr/>
        </p:nvSpPr>
        <p:spPr bwMode="auto">
          <a:xfrm>
            <a:off x="3884613" y="8685213"/>
            <a:ext cx="2971800" cy="457200"/>
          </a:xfrm>
          <a:prstGeom prst="rect">
            <a:avLst/>
          </a:prstGeom>
          <a:noFill/>
          <a:ln w="9525">
            <a:noFill/>
            <a:miter lim="800000"/>
          </a:ln>
        </p:spPr>
        <p:txBody>
          <a:bodyPr anchor="b"/>
          <a:lstStyle/>
          <a:p>
            <a:pPr algn="r"/>
            <a:fld id="{3DB3F787-8305-47AB-858D-29DB1B6DFD13}" type="slidenum">
              <a:rPr lang="en-US" altLang="zh-CN" sz="1200" b="0" u="none">
                <a:latin typeface="Arial" panose="020B0604020202020204" pitchFamily="34" charset="0"/>
                <a:ea typeface="宋体" panose="02010600030101010101" pitchFamily="2" charset="-122"/>
              </a:rPr>
              <a:t>45</a:t>
            </a:fld>
            <a:endParaRPr lang="en-US" altLang="zh-CN" sz="1200" b="0" u="none">
              <a:latin typeface="Arial" panose="020B0604020202020204" pitchFamily="34" charset="0"/>
              <a:ea typeface="宋体" panose="02010600030101010101" pitchFamily="2" charset="-122"/>
            </a:endParaRPr>
          </a:p>
        </p:txBody>
      </p:sp>
      <p:sp>
        <p:nvSpPr>
          <p:cNvPr id="256003" name="Rectangle 2"/>
          <p:cNvSpPr>
            <a:spLocks noGrp="1" noRot="1" noChangeAspect="1" noChangeArrowheads="1" noTextEdit="1"/>
          </p:cNvSpPr>
          <p:nvPr>
            <p:ph type="sldImg"/>
          </p:nvPr>
        </p:nvSpPr>
        <p:spPr/>
      </p:sp>
      <p:sp>
        <p:nvSpPr>
          <p:cNvPr id="256004" name="Rectangle 3"/>
          <p:cNvSpPr>
            <a:spLocks noGrp="1" noChangeArrowheads="1"/>
          </p:cNvSpPr>
          <p:nvPr>
            <p:ph type="body" idx="1"/>
          </p:nvPr>
        </p:nvSpPr>
        <p:spPr>
          <a:noFill/>
        </p:spPr>
        <p:txBody>
          <a:bodyPr/>
          <a:lstStyle/>
          <a:p>
            <a:pPr eaLnBrk="1" hangingPunct="1"/>
            <a:r>
              <a:rPr lang="en-US" altLang="zh-CN" sz="1200" b="0" i="0" u="none" strike="noStrike" kern="1200" dirty="0">
                <a:solidFill>
                  <a:schemeClr val="tx1"/>
                </a:solidFill>
                <a:latin typeface="Arial" panose="020B0604020202020204" pitchFamily="34" charset="0"/>
                <a:ea typeface="宋体" panose="02010600030101010101" pitchFamily="2" charset="-122"/>
                <a:cs typeface="+mn-cs"/>
              </a:rPr>
              <a:t>Cipher feedback</a:t>
            </a:r>
            <a:r>
              <a:rPr lang="zh-CN" altLang="en-US" sz="1200" b="0" i="0" u="none" strike="noStrike" kern="1200" dirty="0">
                <a:solidFill>
                  <a:schemeClr val="tx1"/>
                </a:solidFill>
                <a:latin typeface="Arial" panose="020B0604020202020204" pitchFamily="34" charset="0"/>
                <a:ea typeface="宋体" panose="02010600030101010101" pitchFamily="2" charset="-122"/>
                <a:cs typeface="+mn-cs"/>
              </a:rPr>
              <a:t>，密文反馈模式。</a:t>
            </a:r>
            <a:r>
              <a:rPr lang="en-US" altLang="zh-CN" sz="1200" b="0" i="0" u="none" strike="noStrike" kern="1200" dirty="0">
                <a:solidFill>
                  <a:schemeClr val="tx1"/>
                </a:solidFill>
                <a:latin typeface="Arial" panose="020B0604020202020204" pitchFamily="34" charset="0"/>
                <a:ea typeface="宋体" panose="02010600030101010101" pitchFamily="2" charset="-122"/>
                <a:cs typeface="+mn-cs"/>
              </a:rPr>
              <a:t>CFB</a:t>
            </a:r>
            <a:r>
              <a:rPr lang="zh-CN" altLang="en-US" sz="1200" b="0" i="0" u="none" strike="noStrike" kern="1200" dirty="0">
                <a:solidFill>
                  <a:schemeClr val="tx1"/>
                </a:solidFill>
                <a:latin typeface="Arial" panose="020B0604020202020204" pitchFamily="34" charset="0"/>
                <a:ea typeface="宋体" panose="02010600030101010101" pitchFamily="2" charset="-122"/>
                <a:cs typeface="+mn-cs"/>
              </a:rPr>
              <a:t>模式与前</a:t>
            </a:r>
            <a:r>
              <a:rPr lang="en-US" altLang="zh-CN" sz="1200" b="0" i="0" u="none" strike="noStrike" kern="1200" dirty="0">
                <a:solidFill>
                  <a:schemeClr val="tx1"/>
                </a:solidFill>
                <a:latin typeface="Arial" panose="020B0604020202020204" pitchFamily="34" charset="0"/>
                <a:ea typeface="宋体" panose="02010600030101010101" pitchFamily="2" charset="-122"/>
                <a:cs typeface="+mn-cs"/>
              </a:rPr>
              <a:t>3</a:t>
            </a:r>
            <a:r>
              <a:rPr lang="zh-CN" altLang="en-US" sz="1200" b="0" i="0" u="none" strike="noStrike" kern="1200" dirty="0">
                <a:solidFill>
                  <a:schemeClr val="tx1"/>
                </a:solidFill>
                <a:latin typeface="Arial" panose="020B0604020202020204" pitchFamily="34" charset="0"/>
                <a:ea typeface="宋体" panose="02010600030101010101" pitchFamily="2" charset="-122"/>
                <a:cs typeface="+mn-cs"/>
              </a:rPr>
              <a:t>种模式都不同，</a:t>
            </a:r>
            <a:r>
              <a:rPr lang="en-US" altLang="zh-CN" sz="1200" b="0" i="0" u="none" strike="noStrike" kern="1200" dirty="0">
                <a:solidFill>
                  <a:schemeClr val="tx1"/>
                </a:solidFill>
                <a:latin typeface="Arial" panose="020B0604020202020204" pitchFamily="34" charset="0"/>
                <a:ea typeface="宋体" panose="02010600030101010101" pitchFamily="2" charset="-122"/>
                <a:cs typeface="+mn-cs"/>
              </a:rPr>
              <a:t>CFB</a:t>
            </a:r>
            <a:r>
              <a:rPr lang="zh-CN" altLang="en-US" sz="1200" b="0" i="0" u="none" strike="noStrike" kern="1200" dirty="0">
                <a:solidFill>
                  <a:schemeClr val="tx1"/>
                </a:solidFill>
                <a:latin typeface="Arial" panose="020B0604020202020204" pitchFamily="34" charset="0"/>
                <a:ea typeface="宋体" panose="02010600030101010101" pitchFamily="2" charset="-122"/>
                <a:cs typeface="+mn-cs"/>
              </a:rPr>
              <a:t>模式不直接加密明文，而是将前一个密文使用秘钥</a:t>
            </a:r>
            <a:r>
              <a:rPr lang="en-US" altLang="zh-CN" sz="1200" b="0" i="0" u="none" strike="noStrike" kern="1200" dirty="0">
                <a:solidFill>
                  <a:schemeClr val="tx1"/>
                </a:solidFill>
                <a:latin typeface="Arial" panose="020B0604020202020204" pitchFamily="34" charset="0"/>
                <a:ea typeface="宋体" panose="02010600030101010101" pitchFamily="2" charset="-122"/>
                <a:cs typeface="+mn-cs"/>
              </a:rPr>
              <a:t>Key</a:t>
            </a:r>
            <a:r>
              <a:rPr lang="zh-CN" altLang="en-US" sz="1200" b="0" i="0" u="none" strike="noStrike" kern="1200" dirty="0">
                <a:solidFill>
                  <a:schemeClr val="tx1"/>
                </a:solidFill>
                <a:latin typeface="Arial" panose="020B0604020202020204" pitchFamily="34" charset="0"/>
                <a:ea typeface="宋体" panose="02010600030101010101" pitchFamily="2" charset="-122"/>
                <a:cs typeface="+mn-cs"/>
              </a:rPr>
              <a:t>再加密后，与明文异或，得到密文。同样，第一个密文需要初始向量</a:t>
            </a:r>
            <a:r>
              <a:rPr lang="en-US" altLang="zh-CN" sz="1200" b="0" i="0" u="none" strike="noStrike" kern="1200" dirty="0">
                <a:solidFill>
                  <a:schemeClr val="tx1"/>
                </a:solidFill>
                <a:latin typeface="Arial" panose="020B0604020202020204" pitchFamily="34" charset="0"/>
                <a:ea typeface="宋体" panose="02010600030101010101" pitchFamily="2" charset="-122"/>
                <a:cs typeface="+mn-cs"/>
              </a:rPr>
              <a:t>IV</a:t>
            </a:r>
            <a:r>
              <a:rPr lang="zh-CN" altLang="en-US" sz="1200" b="0" i="0" u="none" strike="noStrike" kern="1200" dirty="0">
                <a:solidFill>
                  <a:schemeClr val="tx1"/>
                </a:solidFill>
                <a:latin typeface="Arial" panose="020B0604020202020204" pitchFamily="34" charset="0"/>
                <a:ea typeface="宋体" panose="02010600030101010101" pitchFamily="2" charset="-122"/>
                <a:cs typeface="+mn-cs"/>
              </a:rPr>
              <a:t>加密得到。</a:t>
            </a:r>
            <a:endParaRPr lang="en-US" altLang="zh-CN" sz="1200" b="0" i="0" u="none" strike="noStrike" kern="1200" dirty="0">
              <a:solidFill>
                <a:schemeClr val="tx1"/>
              </a:solidFill>
              <a:latin typeface="Arial" panose="020B0604020202020204" pitchFamily="34" charset="0"/>
              <a:ea typeface="宋体" panose="02010600030101010101" pitchFamily="2" charset="-122"/>
              <a:cs typeface="+mn-cs"/>
            </a:endParaRPr>
          </a:p>
          <a:p>
            <a:pPr eaLnBrk="1" hangingPunct="1"/>
            <a:r>
              <a:rPr lang="zh-CN" altLang="en-US" sz="1200" b="0" i="0" u="none" strike="noStrike" kern="1200" dirty="0">
                <a:solidFill>
                  <a:schemeClr val="tx1"/>
                </a:solidFill>
                <a:latin typeface="Arial" panose="020B0604020202020204" pitchFamily="34" charset="0"/>
                <a:ea typeface="宋体" panose="02010600030101010101" pitchFamily="2" charset="-122"/>
                <a:cs typeface="+mn-cs"/>
              </a:rPr>
              <a:t>观察解密步骤，可以发现与</a:t>
            </a:r>
            <a:r>
              <a:rPr lang="en-US" altLang="zh-CN" sz="1200" b="0" i="0" u="none" strike="noStrike" kern="1200" dirty="0">
                <a:solidFill>
                  <a:schemeClr val="tx1"/>
                </a:solidFill>
                <a:latin typeface="Arial" panose="020B0604020202020204" pitchFamily="34" charset="0"/>
                <a:ea typeface="宋体" panose="02010600030101010101" pitchFamily="2" charset="-122"/>
                <a:cs typeface="+mn-cs"/>
              </a:rPr>
              <a:t>CB</a:t>
            </a:r>
            <a:r>
              <a:rPr lang="zh-CN" altLang="en-US" sz="1200" b="0" i="0" u="none" strike="noStrike" kern="1200" dirty="0">
                <a:solidFill>
                  <a:schemeClr val="tx1"/>
                </a:solidFill>
                <a:latin typeface="Arial" panose="020B0604020202020204" pitchFamily="34" charset="0"/>
                <a:ea typeface="宋体" panose="02010600030101010101" pitchFamily="2" charset="-122"/>
                <a:cs typeface="+mn-cs"/>
              </a:rPr>
              <a:t>解密步骤类似，直到两个相邻的密文就可以解密出后一个明文，所以解密过程可以并行。</a:t>
            </a:r>
            <a:r>
              <a:rPr lang="en-US" altLang="zh-CN" sz="1200" b="0" i="0" u="none" strike="noStrike" kern="1200" dirty="0">
                <a:solidFill>
                  <a:schemeClr val="tx1"/>
                </a:solidFill>
                <a:latin typeface="Arial" panose="020B0604020202020204" pitchFamily="34" charset="0"/>
                <a:ea typeface="宋体" panose="02010600030101010101" pitchFamily="2" charset="-122"/>
                <a:cs typeface="+mn-cs"/>
              </a:rPr>
              <a:t>CFB</a:t>
            </a:r>
            <a:r>
              <a:rPr lang="zh-CN" altLang="en-US" sz="1200" b="0" i="0" u="none" strike="noStrike" kern="1200" dirty="0">
                <a:solidFill>
                  <a:schemeClr val="tx1"/>
                </a:solidFill>
                <a:latin typeface="Arial" panose="020B0604020202020204" pitchFamily="34" charset="0"/>
                <a:ea typeface="宋体" panose="02010600030101010101" pitchFamily="2" charset="-122"/>
                <a:cs typeface="+mn-cs"/>
              </a:rPr>
              <a:t>将块加密变成自同步流密码模式（关于流密码可参考文章最开始部分）。在</a:t>
            </a:r>
            <a:r>
              <a:rPr lang="en-US" altLang="zh-CN" sz="1200" b="0" i="0" u="none" strike="noStrike" kern="1200" dirty="0">
                <a:solidFill>
                  <a:schemeClr val="tx1"/>
                </a:solidFill>
                <a:latin typeface="Arial" panose="020B0604020202020204" pitchFamily="34" charset="0"/>
                <a:ea typeface="宋体" panose="02010600030101010101" pitchFamily="2" charset="-122"/>
                <a:cs typeface="+mn-cs"/>
              </a:rPr>
              <a:t>CFB</a:t>
            </a:r>
            <a:r>
              <a:rPr lang="zh-CN" altLang="en-US" sz="1200" b="0" i="0" u="none" strike="noStrike" kern="1200" dirty="0">
                <a:solidFill>
                  <a:schemeClr val="tx1"/>
                </a:solidFill>
                <a:latin typeface="Arial" panose="020B0604020202020204" pitchFamily="34" charset="0"/>
                <a:ea typeface="宋体" panose="02010600030101010101" pitchFamily="2" charset="-122"/>
                <a:cs typeface="+mn-cs"/>
              </a:rPr>
              <a:t>模式中，明文数据可以是任意比特长度</a:t>
            </a:r>
            <a:r>
              <a:rPr lang="en-US" altLang="zh-CN" sz="1200" b="0" i="0" u="none" strike="noStrike" kern="1200" dirty="0">
                <a:solidFill>
                  <a:schemeClr val="tx1"/>
                </a:solidFill>
                <a:latin typeface="Arial" panose="020B0604020202020204" pitchFamily="34" charset="0"/>
                <a:ea typeface="宋体" panose="02010600030101010101" pitchFamily="2" charset="-122"/>
                <a:cs typeface="+mn-cs"/>
              </a:rPr>
              <a:t>m</a:t>
            </a:r>
            <a:r>
              <a:rPr lang="zh-CN" altLang="en-US" sz="1200" b="0" i="0" u="none" strike="noStrike" kern="1200" dirty="0">
                <a:solidFill>
                  <a:schemeClr val="tx1"/>
                </a:solidFill>
                <a:latin typeface="Arial" panose="020B0604020202020204" pitchFamily="34" charset="0"/>
                <a:ea typeface="宋体" panose="02010600030101010101" pitchFamily="2" charset="-122"/>
                <a:cs typeface="+mn-cs"/>
              </a:rPr>
              <a:t>，相应得到的密文也是</a:t>
            </a:r>
            <a:r>
              <a:rPr lang="en-US" altLang="zh-CN" sz="1200" b="0" i="0" u="none" strike="noStrike" kern="1200" dirty="0">
                <a:solidFill>
                  <a:schemeClr val="tx1"/>
                </a:solidFill>
                <a:latin typeface="Arial" panose="020B0604020202020204" pitchFamily="34" charset="0"/>
                <a:ea typeface="宋体" panose="02010600030101010101" pitchFamily="2" charset="-122"/>
                <a:cs typeface="+mn-cs"/>
              </a:rPr>
              <a:t>m</a:t>
            </a:r>
            <a:r>
              <a:rPr lang="zh-CN" altLang="en-US" sz="1200" b="0" i="0" u="none" strike="noStrike" kern="1200" dirty="0">
                <a:solidFill>
                  <a:schemeClr val="tx1"/>
                </a:solidFill>
                <a:latin typeface="Arial" panose="020B0604020202020204" pitchFamily="34" charset="0"/>
                <a:ea typeface="宋体" panose="02010600030101010101" pitchFamily="2" charset="-122"/>
                <a:cs typeface="+mn-cs"/>
              </a:rPr>
              <a:t>比特，因此明文不用分成固定比特的数据块，整体明文也不用填充。</a:t>
            </a:r>
            <a:r>
              <a:rPr lang="en-US" altLang="zh-CN" sz="1200" b="0" i="0" u="none" strike="noStrike" kern="1200" dirty="0">
                <a:solidFill>
                  <a:schemeClr val="tx1"/>
                </a:solidFill>
                <a:latin typeface="Arial" panose="020B0604020202020204" pitchFamily="34" charset="0"/>
                <a:ea typeface="宋体" panose="02010600030101010101" pitchFamily="2" charset="-122"/>
                <a:cs typeface="+mn-cs"/>
              </a:rPr>
              <a:t>CFB</a:t>
            </a:r>
            <a:r>
              <a:rPr lang="zh-CN" altLang="en-US" sz="1200" b="0" i="0" u="none" strike="noStrike" kern="1200" dirty="0">
                <a:solidFill>
                  <a:schemeClr val="tx1"/>
                </a:solidFill>
                <a:latin typeface="Arial" panose="020B0604020202020204" pitchFamily="34" charset="0"/>
                <a:ea typeface="宋体" panose="02010600030101010101" pitchFamily="2" charset="-122"/>
                <a:cs typeface="+mn-cs"/>
              </a:rPr>
              <a:t>模式可以被逐比特加密，因此可以将</a:t>
            </a:r>
            <a:r>
              <a:rPr lang="en-US" altLang="zh-CN" sz="1200" b="0" i="0" u="none" strike="noStrike" kern="1200" dirty="0">
                <a:solidFill>
                  <a:schemeClr val="tx1"/>
                </a:solidFill>
                <a:latin typeface="Arial" panose="020B0604020202020204" pitchFamily="34" charset="0"/>
                <a:ea typeface="宋体" panose="02010600030101010101" pitchFamily="2" charset="-122"/>
                <a:cs typeface="+mn-cs"/>
              </a:rPr>
              <a:t>CFB</a:t>
            </a:r>
            <a:r>
              <a:rPr lang="zh-CN" altLang="en-US" sz="1200" b="0" i="0" u="none" strike="noStrike" kern="1200" dirty="0">
                <a:solidFill>
                  <a:schemeClr val="tx1"/>
                </a:solidFill>
                <a:latin typeface="Arial" panose="020B0604020202020204" pitchFamily="34" charset="0"/>
                <a:ea typeface="宋体" panose="02010600030101010101" pitchFamily="2" charset="-122"/>
                <a:cs typeface="+mn-cs"/>
              </a:rPr>
              <a:t>模式看作是一种使用分组密码来实现流密码的方式。优点：①</a:t>
            </a:r>
            <a:r>
              <a:rPr lang="en-US" altLang="zh-CN" sz="1200" b="0" i="0" u="none" strike="noStrike" kern="1200" dirty="0">
                <a:solidFill>
                  <a:schemeClr val="tx1"/>
                </a:solidFill>
                <a:latin typeface="Arial" panose="020B0604020202020204" pitchFamily="34" charset="0"/>
                <a:ea typeface="宋体" panose="02010600030101010101" pitchFamily="2" charset="-122"/>
                <a:cs typeface="+mn-cs"/>
              </a:rPr>
              <a:t>.</a:t>
            </a:r>
            <a:r>
              <a:rPr lang="zh-CN" altLang="en-US" sz="1200" b="0" i="0" u="none" strike="noStrike" kern="1200" dirty="0">
                <a:solidFill>
                  <a:schemeClr val="tx1"/>
                </a:solidFill>
                <a:latin typeface="Arial" panose="020B0604020202020204" pitchFamily="34" charset="0"/>
                <a:ea typeface="宋体" panose="02010600030101010101" pitchFamily="2" charset="-122"/>
                <a:cs typeface="+mn-cs"/>
              </a:rPr>
              <a:t>隐藏了明文模式</a:t>
            </a:r>
            <a:r>
              <a:rPr lang="en-US" altLang="zh-CN" sz="1200" b="0" i="0" u="none" strike="noStrike" kern="1200" dirty="0">
                <a:solidFill>
                  <a:schemeClr val="tx1"/>
                </a:solidFill>
                <a:latin typeface="Arial" panose="020B0604020202020204" pitchFamily="34" charset="0"/>
                <a:ea typeface="宋体" panose="02010600030101010101" pitchFamily="2" charset="-122"/>
                <a:cs typeface="+mn-cs"/>
              </a:rPr>
              <a:t>;②</a:t>
            </a:r>
            <a:r>
              <a:rPr lang="zh-CN" altLang="en-US" sz="1200" b="0" i="0" u="none" strike="noStrike" kern="1200" dirty="0">
                <a:solidFill>
                  <a:schemeClr val="tx1"/>
                </a:solidFill>
                <a:latin typeface="Arial" panose="020B0604020202020204" pitchFamily="34" charset="0"/>
                <a:ea typeface="宋体" panose="02010600030101010101" pitchFamily="2" charset="-122"/>
                <a:cs typeface="+mn-cs"/>
              </a:rPr>
              <a:t>分组密码转化为流模式</a:t>
            </a:r>
            <a:r>
              <a:rPr lang="en-US" altLang="zh-CN" sz="1200" b="0" i="0" u="none" strike="noStrike" kern="1200" dirty="0">
                <a:solidFill>
                  <a:schemeClr val="tx1"/>
                </a:solidFill>
                <a:latin typeface="Arial" panose="020B0604020202020204" pitchFamily="34" charset="0"/>
                <a:ea typeface="宋体" panose="02010600030101010101" pitchFamily="2" charset="-122"/>
                <a:cs typeface="+mn-cs"/>
              </a:rPr>
              <a:t>;③</a:t>
            </a:r>
            <a:r>
              <a:rPr lang="zh-CN" altLang="en-US" sz="1200" b="0" i="0" u="none" strike="noStrike" kern="1200" dirty="0">
                <a:solidFill>
                  <a:schemeClr val="tx1"/>
                </a:solidFill>
                <a:latin typeface="Arial" panose="020B0604020202020204" pitchFamily="34" charset="0"/>
                <a:ea typeface="宋体" panose="02010600030101010101" pitchFamily="2" charset="-122"/>
                <a:cs typeface="+mn-cs"/>
              </a:rPr>
              <a:t>可以及时加密传送小于分组的数据</a:t>
            </a:r>
            <a:r>
              <a:rPr lang="en-US" altLang="zh-CN" sz="1200" b="0" i="0" u="none" strike="noStrike" kern="1200" dirty="0">
                <a:solidFill>
                  <a:schemeClr val="tx1"/>
                </a:solidFill>
                <a:latin typeface="Arial" panose="020B0604020202020204" pitchFamily="34" charset="0"/>
                <a:ea typeface="宋体" panose="02010600030101010101" pitchFamily="2" charset="-122"/>
                <a:cs typeface="+mn-cs"/>
              </a:rPr>
              <a:t>;</a:t>
            </a:r>
            <a:r>
              <a:rPr lang="zh-CN" altLang="en-US" sz="1200" b="0" i="0" u="none" strike="noStrike" kern="1200" dirty="0">
                <a:solidFill>
                  <a:schemeClr val="tx1"/>
                </a:solidFill>
                <a:latin typeface="Arial" panose="020B0604020202020204" pitchFamily="34" charset="0"/>
                <a:ea typeface="宋体" panose="02010600030101010101" pitchFamily="2" charset="-122"/>
                <a:cs typeface="+mn-cs"/>
              </a:rPr>
              <a:t>缺点：①不利于并行计算</a:t>
            </a:r>
            <a:r>
              <a:rPr lang="en-US" altLang="zh-CN" sz="1200" b="0" i="0" u="none" strike="noStrike" kern="1200" dirty="0">
                <a:solidFill>
                  <a:schemeClr val="tx1"/>
                </a:solidFill>
                <a:latin typeface="Arial" panose="020B0604020202020204" pitchFamily="34" charset="0"/>
                <a:ea typeface="宋体" panose="02010600030101010101" pitchFamily="2" charset="-122"/>
                <a:cs typeface="+mn-cs"/>
              </a:rPr>
              <a:t>;②</a:t>
            </a:r>
            <a:r>
              <a:rPr lang="zh-CN" altLang="en-US" sz="1200" b="0" i="0" u="none" strike="noStrike" kern="1200" dirty="0">
                <a:solidFill>
                  <a:schemeClr val="tx1"/>
                </a:solidFill>
                <a:latin typeface="Arial" panose="020B0604020202020204" pitchFamily="34" charset="0"/>
                <a:ea typeface="宋体" panose="02010600030101010101" pitchFamily="2" charset="-122"/>
                <a:cs typeface="+mn-cs"/>
              </a:rPr>
              <a:t>误差传送：一个明文单元损坏影响多个单元</a:t>
            </a:r>
            <a:r>
              <a:rPr lang="en-US" altLang="zh-CN" sz="1200" b="0" i="0" u="none" strike="noStrike" kern="1200" dirty="0">
                <a:solidFill>
                  <a:schemeClr val="tx1"/>
                </a:solidFill>
                <a:latin typeface="Arial" panose="020B0604020202020204" pitchFamily="34" charset="0"/>
                <a:ea typeface="宋体" panose="02010600030101010101" pitchFamily="2" charset="-122"/>
                <a:cs typeface="+mn-cs"/>
              </a:rPr>
              <a:t>;③</a:t>
            </a:r>
            <a:r>
              <a:rPr lang="zh-CN" altLang="en-US" sz="1200" b="0" i="0" u="none" strike="noStrike" kern="1200" dirty="0">
                <a:solidFill>
                  <a:schemeClr val="tx1"/>
                </a:solidFill>
                <a:latin typeface="Arial" panose="020B0604020202020204" pitchFamily="34" charset="0"/>
                <a:ea typeface="宋体" panose="02010600030101010101" pitchFamily="2" charset="-122"/>
                <a:cs typeface="+mn-cs"/>
              </a:rPr>
              <a:t>唯一的</a:t>
            </a:r>
            <a:r>
              <a:rPr lang="en-US" altLang="zh-CN" sz="1200" b="0" i="0" u="none" strike="noStrike" kern="1200" dirty="0">
                <a:solidFill>
                  <a:schemeClr val="tx1"/>
                </a:solidFill>
                <a:latin typeface="Arial" panose="020B0604020202020204" pitchFamily="34" charset="0"/>
                <a:ea typeface="宋体" panose="02010600030101010101" pitchFamily="2" charset="-122"/>
                <a:cs typeface="+mn-cs"/>
              </a:rPr>
              <a:t>IV;</a:t>
            </a:r>
          </a:p>
          <a:p>
            <a:pPr eaLnBrk="1" hangingPunct="1"/>
            <a:endParaRPr lang="en-US" altLang="zh-CN" sz="1400" dirty="0">
              <a:latin typeface="Times New Roman" panose="02020603050405020304" pitchFamily="18" charset="0"/>
            </a:endParaRPr>
          </a:p>
          <a:p>
            <a:pPr eaLnBrk="1" hangingPunct="1"/>
            <a:r>
              <a:rPr lang="en-US" altLang="zh-CN" sz="1400" dirty="0" err="1">
                <a:latin typeface="Times New Roman" panose="02020603050405020304" pitchFamily="18" charset="0"/>
              </a:rPr>
              <a:t>Ci</a:t>
            </a:r>
            <a:r>
              <a:rPr lang="zh-CN" altLang="en-US" sz="1400" dirty="0">
                <a:latin typeface="Times New Roman" panose="02020603050405020304" pitchFamily="18" charset="0"/>
              </a:rPr>
              <a:t>通过</a:t>
            </a:r>
            <a:r>
              <a:rPr lang="en-US" altLang="zh-CN" sz="1400" dirty="0">
                <a:latin typeface="Times New Roman" panose="02020603050405020304" pitchFamily="18" charset="0"/>
              </a:rPr>
              <a:t>Si</a:t>
            </a:r>
            <a:r>
              <a:rPr lang="zh-CN" altLang="en-US" sz="1400" dirty="0">
                <a:latin typeface="Times New Roman" panose="02020603050405020304" pitchFamily="18" charset="0"/>
              </a:rPr>
              <a:t>影响后面的明文块</a:t>
            </a:r>
            <a:endParaRPr lang="en-US" altLang="zh-CN" sz="1400" dirty="0">
              <a:latin typeface="Times New Roman" panose="02020603050405020304" pitchFamily="18" charset="0"/>
            </a:endParaRPr>
          </a:p>
          <a:p>
            <a:pPr eaLnBrk="1" hangingPunct="1"/>
            <a:r>
              <a:rPr lang="zh-CN" altLang="en-US" sz="1200" b="0" i="0" u="none" strike="noStrike" kern="1200" dirty="0">
                <a:solidFill>
                  <a:schemeClr val="tx1"/>
                </a:solidFill>
                <a:latin typeface="Arial" panose="020B0604020202020204" pitchFamily="34" charset="0"/>
                <a:ea typeface="宋体" panose="02010600030101010101" pitchFamily="2" charset="-122"/>
                <a:cs typeface="+mn-cs"/>
              </a:rPr>
              <a:t>在序列密码中，密钥流由密钥流发生器</a:t>
            </a:r>
            <a:r>
              <a:rPr lang="en-US" altLang="zh-CN" sz="1200" b="0" i="0" u="none" strike="noStrike" kern="1200" dirty="0">
                <a:solidFill>
                  <a:schemeClr val="tx1"/>
                </a:solidFill>
                <a:latin typeface="Arial" panose="020B0604020202020204" pitchFamily="34" charset="0"/>
                <a:ea typeface="宋体" panose="02010600030101010101" pitchFamily="2" charset="-122"/>
                <a:cs typeface="+mn-cs"/>
              </a:rPr>
              <a:t>f</a:t>
            </a:r>
            <a:r>
              <a:rPr lang="zh-CN" altLang="en-US" sz="1200" b="0" i="0" u="none" strike="noStrike" kern="1200" dirty="0">
                <a:solidFill>
                  <a:schemeClr val="tx1"/>
                </a:solidFill>
                <a:latin typeface="Arial" panose="020B0604020202020204" pitchFamily="34" charset="0"/>
                <a:ea typeface="宋体" panose="02010600030101010101" pitchFamily="2" charset="-122"/>
                <a:cs typeface="+mn-cs"/>
              </a:rPr>
              <a:t>产生：</a:t>
            </a:r>
            <a:r>
              <a:rPr lang="en-US" altLang="zh-CN" sz="1200" b="0" i="0" u="none" strike="noStrike" kern="1200" dirty="0" err="1">
                <a:solidFill>
                  <a:schemeClr val="tx1"/>
                </a:solidFill>
                <a:latin typeface="Arial" panose="020B0604020202020204" pitchFamily="34" charset="0"/>
                <a:ea typeface="宋体" panose="02010600030101010101" pitchFamily="2" charset="-122"/>
                <a:cs typeface="+mn-cs"/>
              </a:rPr>
              <a:t>zi</a:t>
            </a:r>
            <a:r>
              <a:rPr lang="en-US" altLang="zh-CN" sz="1200" b="0" i="0" u="none" strike="noStrike" kern="1200" dirty="0">
                <a:solidFill>
                  <a:schemeClr val="tx1"/>
                </a:solidFill>
                <a:latin typeface="Arial" panose="020B0604020202020204" pitchFamily="34" charset="0"/>
                <a:ea typeface="宋体" panose="02010600030101010101" pitchFamily="2" charset="-122"/>
                <a:cs typeface="+mn-cs"/>
              </a:rPr>
              <a:t>=f(</a:t>
            </a:r>
            <a:r>
              <a:rPr lang="en-US" altLang="zh-CN" sz="1200" b="0" i="0" u="none" strike="noStrike" kern="1200" dirty="0" err="1">
                <a:solidFill>
                  <a:schemeClr val="tx1"/>
                </a:solidFill>
                <a:latin typeface="Arial" panose="020B0604020202020204" pitchFamily="34" charset="0"/>
                <a:ea typeface="宋体" panose="02010600030101010101" pitchFamily="2" charset="-122"/>
                <a:cs typeface="+mn-cs"/>
              </a:rPr>
              <a:t>k,si</a:t>
            </a:r>
            <a:r>
              <a:rPr lang="en-US" altLang="zh-CN" sz="1200" b="0" i="0" u="none" strike="noStrike" kern="1200" dirty="0">
                <a:solidFill>
                  <a:schemeClr val="tx1"/>
                </a:solidFill>
                <a:latin typeface="Arial" panose="020B0604020202020204" pitchFamily="34" charset="0"/>
                <a:ea typeface="宋体" panose="02010600030101010101" pitchFamily="2" charset="-122"/>
                <a:cs typeface="+mn-cs"/>
              </a:rPr>
              <a:t>)</a:t>
            </a:r>
            <a:r>
              <a:rPr lang="zh-CN" altLang="en-US" sz="1200" b="0" i="0" u="none" strike="noStrike" kern="1200" dirty="0">
                <a:solidFill>
                  <a:schemeClr val="tx1"/>
                </a:solidFill>
                <a:latin typeface="Arial" panose="020B0604020202020204" pitchFamily="34" charset="0"/>
                <a:ea typeface="宋体" panose="02010600030101010101" pitchFamily="2" charset="-122"/>
                <a:cs typeface="+mn-cs"/>
              </a:rPr>
              <a:t>，这里的</a:t>
            </a:r>
            <a:r>
              <a:rPr lang="en-US" altLang="zh-CN" sz="1200" b="0" i="0" u="none" strike="noStrike" kern="1200" dirty="0" err="1">
                <a:solidFill>
                  <a:schemeClr val="tx1"/>
                </a:solidFill>
                <a:latin typeface="Arial" panose="020B0604020202020204" pitchFamily="34" charset="0"/>
                <a:ea typeface="宋体" panose="02010600030101010101" pitchFamily="2" charset="-122"/>
                <a:cs typeface="+mn-cs"/>
              </a:rPr>
              <a:t>si</a:t>
            </a:r>
            <a:r>
              <a:rPr lang="zh-CN" altLang="en-US" sz="1200" b="0" i="0" u="none" strike="noStrike" kern="1200" dirty="0">
                <a:solidFill>
                  <a:schemeClr val="tx1"/>
                </a:solidFill>
                <a:latin typeface="Arial" panose="020B0604020202020204" pitchFamily="34" charset="0"/>
                <a:ea typeface="宋体" panose="02010600030101010101" pitchFamily="2" charset="-122"/>
                <a:cs typeface="+mn-cs"/>
              </a:rPr>
              <a:t>是加密器中存储器（记忆元件）在</a:t>
            </a:r>
            <a:r>
              <a:rPr lang="en-US" altLang="zh-CN" sz="1200" b="0" i="0" u="none" strike="noStrike" kern="1200" dirty="0" err="1">
                <a:solidFill>
                  <a:schemeClr val="tx1"/>
                </a:solidFill>
                <a:latin typeface="Arial" panose="020B0604020202020204" pitchFamily="34" charset="0"/>
                <a:ea typeface="宋体" panose="02010600030101010101" pitchFamily="2" charset="-122"/>
                <a:cs typeface="+mn-cs"/>
              </a:rPr>
              <a:t>i</a:t>
            </a:r>
            <a:r>
              <a:rPr lang="zh-CN" altLang="en-US" sz="1200" b="0" i="0" u="none" strike="noStrike" kern="1200" dirty="0">
                <a:solidFill>
                  <a:schemeClr val="tx1"/>
                </a:solidFill>
                <a:latin typeface="Arial" panose="020B0604020202020204" pitchFamily="34" charset="0"/>
                <a:ea typeface="宋体" panose="02010600030101010101" pitchFamily="2" charset="-122"/>
                <a:cs typeface="+mn-cs"/>
              </a:rPr>
              <a:t>时刻的状态。根据加密器中的记忆元件</a:t>
            </a:r>
            <a:r>
              <a:rPr lang="en-US" altLang="zh-CN" sz="1200" b="0" i="0" u="none" strike="noStrike" kern="1200" dirty="0" err="1">
                <a:solidFill>
                  <a:schemeClr val="tx1"/>
                </a:solidFill>
                <a:latin typeface="Arial" panose="020B0604020202020204" pitchFamily="34" charset="0"/>
                <a:ea typeface="宋体" panose="02010600030101010101" pitchFamily="2" charset="-122"/>
                <a:cs typeface="+mn-cs"/>
              </a:rPr>
              <a:t>si</a:t>
            </a:r>
            <a:r>
              <a:rPr lang="zh-CN" altLang="en-US" sz="1200" b="0" i="0" u="none" strike="noStrike" kern="1200" dirty="0">
                <a:solidFill>
                  <a:schemeClr val="tx1"/>
                </a:solidFill>
                <a:latin typeface="Arial" panose="020B0604020202020204" pitchFamily="34" charset="0"/>
                <a:ea typeface="宋体" panose="02010600030101010101" pitchFamily="2" charset="-122"/>
                <a:cs typeface="+mn-cs"/>
              </a:rPr>
              <a:t>的存贮状态是否依赖于明文字符，序列密码可进一步分成同步和自同步两种。如果</a:t>
            </a:r>
            <a:r>
              <a:rPr lang="en-US" altLang="zh-CN" sz="1200" b="0" i="0" u="none" strike="noStrike" kern="1200" dirty="0" err="1">
                <a:solidFill>
                  <a:schemeClr val="tx1"/>
                </a:solidFill>
                <a:latin typeface="Arial" panose="020B0604020202020204" pitchFamily="34" charset="0"/>
                <a:ea typeface="宋体" panose="02010600030101010101" pitchFamily="2" charset="-122"/>
                <a:cs typeface="+mn-cs"/>
              </a:rPr>
              <a:t>si</a:t>
            </a:r>
            <a:r>
              <a:rPr lang="zh-CN" altLang="en-US" sz="1200" b="0" i="0" u="none" strike="noStrike" kern="1200" dirty="0">
                <a:solidFill>
                  <a:schemeClr val="tx1"/>
                </a:solidFill>
                <a:latin typeface="Arial" panose="020B0604020202020204" pitchFamily="34" charset="0"/>
                <a:ea typeface="宋体" panose="02010600030101010101" pitchFamily="2" charset="-122"/>
                <a:cs typeface="+mn-cs"/>
              </a:rPr>
              <a:t>独立于明文字符则称为同步流密码，否则称为自同步流密码。</a:t>
            </a:r>
            <a:endParaRPr lang="zh-CN" altLang="zh-CN" sz="1400" dirty="0">
              <a:latin typeface="Times New Roman" panose="02020603050405020304" pitchFamily="18" charset="0"/>
            </a:endParaRPr>
          </a:p>
        </p:txBody>
      </p:sp>
    </p:spTree>
    <p:extLst>
      <p:ext uri="{BB962C8B-B14F-4D97-AF65-F5344CB8AC3E}">
        <p14:creationId xmlns:p14="http://schemas.microsoft.com/office/powerpoint/2010/main" val="332069320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5073D3EC-1063-4D06-9F9C-90703E698CF9}" type="slidenum">
              <a:rPr lang="en-US" altLang="zh-CN" smtClean="0"/>
              <a:t>46</a:t>
            </a:fld>
            <a:endParaRPr lang="en-US" altLang="zh-CN"/>
          </a:p>
        </p:txBody>
      </p:sp>
    </p:spTree>
    <p:extLst>
      <p:ext uri="{BB962C8B-B14F-4D97-AF65-F5344CB8AC3E}">
        <p14:creationId xmlns:p14="http://schemas.microsoft.com/office/powerpoint/2010/main" val="69319251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sz="1200" dirty="0">
                <a:latin typeface="Times New Roman" panose="02020603050405020304" pitchFamily="18" charset="0"/>
                <a:cs typeface="Times New Roman" panose="02020603050405020304" pitchFamily="18" charset="0"/>
              </a:rPr>
              <a:t>CFB</a:t>
            </a:r>
            <a:r>
              <a:rPr lang="zh-CN" altLang="en-US" sz="1200" dirty="0"/>
              <a:t>模式</a:t>
            </a:r>
            <a:r>
              <a:rPr lang="en-US" altLang="zh-CN" sz="1200" dirty="0">
                <a:latin typeface="Times New Roman" panose="02020603050405020304" pitchFamily="18" charset="0"/>
                <a:cs typeface="Times New Roman" panose="02020603050405020304" pitchFamily="18" charset="0"/>
              </a:rPr>
              <a:t>(Cipher Feedback Mode)</a:t>
            </a:r>
            <a:r>
              <a:rPr lang="zh-CN" altLang="en-US" sz="1200" dirty="0">
                <a:latin typeface="Times New Roman" panose="02020603050405020304" pitchFamily="18" charset="0"/>
                <a:cs typeface="Times New Roman" panose="02020603050405020304" pitchFamily="18" charset="0"/>
              </a:rPr>
              <a:t>：</a:t>
            </a:r>
            <a:r>
              <a:rPr lang="zh-CN" altLang="en-US" dirty="0"/>
              <a:t>为了克服</a:t>
            </a:r>
            <a:r>
              <a:rPr lang="en-US" altLang="zh-CN" dirty="0"/>
              <a:t>CFB</a:t>
            </a:r>
            <a:r>
              <a:rPr lang="zh-CN" altLang="en-US" dirty="0"/>
              <a:t>的错误传播，可以采用</a:t>
            </a:r>
            <a:r>
              <a:rPr lang="en-US" altLang="zh-CN" dirty="0"/>
              <a:t>OFB</a:t>
            </a:r>
            <a:r>
              <a:rPr lang="zh-CN" altLang="en-US" dirty="0"/>
              <a:t>来克服模式，没有链接的依赖性。</a:t>
            </a:r>
            <a:endParaRPr lang="en-US" altLang="zh-CN" dirty="0"/>
          </a:p>
        </p:txBody>
      </p:sp>
      <p:sp>
        <p:nvSpPr>
          <p:cNvPr id="4" name="灯片编号占位符 3"/>
          <p:cNvSpPr>
            <a:spLocks noGrp="1"/>
          </p:cNvSpPr>
          <p:nvPr>
            <p:ph type="sldNum" sz="quarter" idx="10"/>
          </p:nvPr>
        </p:nvSpPr>
        <p:spPr/>
        <p:txBody>
          <a:bodyPr/>
          <a:lstStyle/>
          <a:p>
            <a:pPr>
              <a:defRPr/>
            </a:pPr>
            <a:fld id="{5073D3EC-1063-4D06-9F9C-90703E698CF9}" type="slidenum">
              <a:rPr lang="en-US" altLang="zh-CN" smtClean="0"/>
              <a:t>47</a:t>
            </a:fld>
            <a:endParaRPr lang="en-US" altLang="zh-CN"/>
          </a:p>
        </p:txBody>
      </p:sp>
    </p:spTree>
    <p:extLst>
      <p:ext uri="{BB962C8B-B14F-4D97-AF65-F5344CB8AC3E}">
        <p14:creationId xmlns:p14="http://schemas.microsoft.com/office/powerpoint/2010/main" val="151426964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2" name="Rectangle 7"/>
          <p:cNvSpPr txBox="1">
            <a:spLocks noGrp="1" noChangeArrowheads="1"/>
          </p:cNvSpPr>
          <p:nvPr/>
        </p:nvSpPr>
        <p:spPr bwMode="auto">
          <a:xfrm>
            <a:off x="3884613" y="8685213"/>
            <a:ext cx="2971800" cy="457200"/>
          </a:xfrm>
          <a:prstGeom prst="rect">
            <a:avLst/>
          </a:prstGeom>
          <a:noFill/>
          <a:ln w="9525">
            <a:noFill/>
            <a:miter lim="800000"/>
          </a:ln>
        </p:spPr>
        <p:txBody>
          <a:bodyPr anchor="b"/>
          <a:lstStyle/>
          <a:p>
            <a:pPr algn="r"/>
            <a:fld id="{3DB3F787-8305-47AB-858D-29DB1B6DFD13}" type="slidenum">
              <a:rPr lang="en-US" altLang="zh-CN" sz="1200" b="0" u="none">
                <a:latin typeface="Arial" panose="020B0604020202020204" pitchFamily="34" charset="0"/>
                <a:ea typeface="宋体" panose="02010600030101010101" pitchFamily="2" charset="-122"/>
              </a:rPr>
              <a:t>48</a:t>
            </a:fld>
            <a:endParaRPr lang="en-US" altLang="zh-CN" sz="1200" b="0" u="none">
              <a:latin typeface="Arial" panose="020B0604020202020204" pitchFamily="34" charset="0"/>
              <a:ea typeface="宋体" panose="02010600030101010101" pitchFamily="2" charset="-122"/>
            </a:endParaRPr>
          </a:p>
        </p:txBody>
      </p:sp>
      <p:sp>
        <p:nvSpPr>
          <p:cNvPr id="256003" name="Rectangle 2"/>
          <p:cNvSpPr>
            <a:spLocks noGrp="1" noRot="1" noChangeAspect="1" noChangeArrowheads="1" noTextEdit="1"/>
          </p:cNvSpPr>
          <p:nvPr>
            <p:ph type="sldImg"/>
          </p:nvPr>
        </p:nvSpPr>
        <p:spPr/>
      </p:sp>
      <p:sp>
        <p:nvSpPr>
          <p:cNvPr id="256004" name="Rectangle 3"/>
          <p:cNvSpPr>
            <a:spLocks noGrp="1" noChangeArrowheads="1"/>
          </p:cNvSpPr>
          <p:nvPr>
            <p:ph type="body" idx="1"/>
          </p:nvPr>
        </p:nvSpPr>
        <p:spPr>
          <a:noFill/>
        </p:spPr>
        <p:txBody>
          <a:bodyPr/>
          <a:lstStyle/>
          <a:p>
            <a:pPr eaLnBrk="1" hangingPunct="1"/>
            <a:r>
              <a:rPr lang="zh-CN" altLang="en-US" sz="1400" dirty="0">
                <a:latin typeface="Times New Roman" panose="02020603050405020304" pitchFamily="18" charset="0"/>
              </a:rPr>
              <a:t>分组密码变为了一个同步流密码，</a:t>
            </a:r>
            <a:endParaRPr lang="en-US" altLang="zh-CN" sz="1400" dirty="0">
              <a:latin typeface="Times New Roman" panose="02020603050405020304" pitchFamily="18" charset="0"/>
            </a:endParaRPr>
          </a:p>
          <a:p>
            <a:pPr eaLnBrk="1" hangingPunct="1"/>
            <a:r>
              <a:rPr lang="en-US" altLang="zh-CN" sz="1400" dirty="0">
                <a:latin typeface="Times New Roman" panose="02020603050405020304" pitchFamily="18" charset="0"/>
              </a:rPr>
              <a:t>OFB</a:t>
            </a:r>
            <a:r>
              <a:rPr lang="zh-CN" altLang="en-US" sz="1400" dirty="0">
                <a:latin typeface="Times New Roman" panose="02020603050405020304" pitchFamily="18" charset="0"/>
              </a:rPr>
              <a:t>模式能从密文比特错误中得以恢复，但在丢失密文后就无法实现自同步了，这是因为丢失密文比特会破坏密钥流的编排。</a:t>
            </a:r>
            <a:endParaRPr lang="zh-CN" altLang="zh-CN" sz="1400" dirty="0">
              <a:latin typeface="Times New Roman" panose="02020603050405020304" pitchFamily="18" charset="0"/>
            </a:endParaRPr>
          </a:p>
        </p:txBody>
      </p:sp>
    </p:spTree>
    <p:extLst>
      <p:ext uri="{BB962C8B-B14F-4D97-AF65-F5344CB8AC3E}">
        <p14:creationId xmlns:p14="http://schemas.microsoft.com/office/powerpoint/2010/main" val="335892310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dirty="0"/>
              <a:t>Counter mode</a:t>
            </a:r>
            <a:r>
              <a:rPr lang="zh-CN" altLang="en-US" dirty="0"/>
              <a:t>，计数器模式。</a:t>
            </a:r>
            <a:r>
              <a:rPr lang="en-US" altLang="zh-CN" dirty="0"/>
              <a:t>CTR</a:t>
            </a:r>
            <a:r>
              <a:rPr lang="zh-CN" altLang="en-US" dirty="0"/>
              <a:t>模式与</a:t>
            </a:r>
            <a:r>
              <a:rPr lang="en-US" altLang="zh-CN" dirty="0"/>
              <a:t>OFB</a:t>
            </a:r>
            <a:r>
              <a:rPr lang="zh-CN" altLang="en-US" dirty="0"/>
              <a:t>模式类似，它通过加密“计数器”的连续值来生成下一个密钥流块。计数器可以是任何保证长时间不会产生重复序列的函数。使用简单的确定性输入函数曾经是有争议的</a:t>
            </a:r>
            <a:r>
              <a:rPr lang="en-US" altLang="zh-CN" dirty="0"/>
              <a:t>;</a:t>
            </a:r>
            <a:r>
              <a:rPr lang="zh-CN" altLang="en-US" dirty="0"/>
              <a:t>批评者认为，“故意将密码系统暴露在已知的系统输入中是一种不必要的风险。”然而，目前</a:t>
            </a:r>
            <a:r>
              <a:rPr lang="en-US" altLang="zh-CN" dirty="0"/>
              <a:t>CTR</a:t>
            </a:r>
            <a:r>
              <a:rPr lang="zh-CN" altLang="en-US" dirty="0"/>
              <a:t>模式被广泛接受，任何问题都被认为是底层分组密码的一个弱点，无论其输入是否存在系统偏差，这种分组密码都是安全的。</a:t>
            </a:r>
            <a:r>
              <a:rPr lang="en-US" altLang="zh-CN" dirty="0"/>
              <a:t>CTR</a:t>
            </a:r>
            <a:r>
              <a:rPr lang="zh-CN" altLang="en-US" dirty="0"/>
              <a:t>模式具有类似于</a:t>
            </a:r>
            <a:r>
              <a:rPr lang="en-US" altLang="zh-CN" dirty="0"/>
              <a:t>OFB</a:t>
            </a:r>
            <a:r>
              <a:rPr lang="zh-CN" altLang="en-US" dirty="0"/>
              <a:t>的特性，但在解密期间也允许随机访问属性。</a:t>
            </a:r>
            <a:r>
              <a:rPr lang="en-US" altLang="zh-CN" dirty="0"/>
              <a:t>CTR</a:t>
            </a:r>
            <a:r>
              <a:rPr lang="zh-CN" altLang="en-US" dirty="0"/>
              <a:t>模式非常适合在可以并行加密块的多处理器机器上运行。此外，它不存在影响</a:t>
            </a:r>
            <a:r>
              <a:rPr lang="en-US" altLang="zh-CN" dirty="0"/>
              <a:t>OFB</a:t>
            </a:r>
            <a:r>
              <a:rPr lang="zh-CN" altLang="en-US" dirty="0"/>
              <a:t>的短周期问题。</a:t>
            </a:r>
            <a:endParaRPr lang="en-US" altLang="zh-CN" dirty="0"/>
          </a:p>
          <a:p>
            <a:endParaRPr lang="en-US" altLang="zh-CN" dirty="0"/>
          </a:p>
          <a:p>
            <a:r>
              <a:rPr lang="en-US" altLang="zh-CN" dirty="0"/>
              <a:t>CTR</a:t>
            </a:r>
            <a:r>
              <a:rPr lang="zh-CN" altLang="en-US" dirty="0"/>
              <a:t>模式可以看出</a:t>
            </a:r>
            <a:r>
              <a:rPr lang="en-US" altLang="zh-CN" dirty="0"/>
              <a:t>OFB</a:t>
            </a:r>
            <a:r>
              <a:rPr lang="zh-CN" altLang="en-US" dirty="0"/>
              <a:t>模式的简化版本。</a:t>
            </a:r>
            <a:endParaRPr lang="en-US" altLang="zh-CN" dirty="0"/>
          </a:p>
          <a:p>
            <a:endParaRPr lang="en-US" altLang="zh-CN" dirty="0"/>
          </a:p>
          <a:p>
            <a:r>
              <a:rPr lang="en-US" altLang="zh-CN" dirty="0" err="1"/>
              <a:t>Nonce+i</a:t>
            </a:r>
            <a:r>
              <a:rPr lang="zh-CN" altLang="en-US" dirty="0"/>
              <a:t>，这里的</a:t>
            </a:r>
            <a:r>
              <a:rPr lang="en-US" altLang="zh-CN" dirty="0"/>
              <a:t>nonce</a:t>
            </a:r>
            <a:r>
              <a:rPr lang="zh-CN" altLang="en-US" dirty="0"/>
              <a:t>是一个固定的初值，类似于</a:t>
            </a:r>
            <a:r>
              <a:rPr lang="en-US" altLang="zh-CN" dirty="0"/>
              <a:t>IV</a:t>
            </a:r>
            <a:endParaRPr lang="zh-CN" altLang="en-US" dirty="0"/>
          </a:p>
        </p:txBody>
      </p:sp>
      <p:sp>
        <p:nvSpPr>
          <p:cNvPr id="4" name="灯片编号占位符 3"/>
          <p:cNvSpPr>
            <a:spLocks noGrp="1"/>
          </p:cNvSpPr>
          <p:nvPr>
            <p:ph type="sldNum" sz="quarter" idx="10"/>
          </p:nvPr>
        </p:nvSpPr>
        <p:spPr/>
        <p:txBody>
          <a:bodyPr/>
          <a:lstStyle/>
          <a:p>
            <a:pPr>
              <a:defRPr/>
            </a:pPr>
            <a:fld id="{5073D3EC-1063-4D06-9F9C-90703E698CF9}" type="slidenum">
              <a:rPr lang="en-US" altLang="zh-CN" smtClean="0"/>
              <a:t>49</a:t>
            </a:fld>
            <a:endParaRPr lang="en-US" altLang="zh-CN"/>
          </a:p>
        </p:txBody>
      </p:sp>
    </p:spTree>
    <p:extLst>
      <p:ext uri="{BB962C8B-B14F-4D97-AF65-F5344CB8AC3E}">
        <p14:creationId xmlns:p14="http://schemas.microsoft.com/office/powerpoint/2010/main" val="17767674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5073D3EC-1063-4D06-9F9C-90703E698CF9}" type="slidenum">
              <a:rPr lang="en-US" altLang="zh-CN" smtClean="0"/>
              <a:t>6</a:t>
            </a:fld>
            <a:endParaRPr lang="en-US" altLang="zh-CN"/>
          </a:p>
        </p:txBody>
      </p:sp>
    </p:spTree>
    <p:extLst>
      <p:ext uri="{BB962C8B-B14F-4D97-AF65-F5344CB8AC3E}">
        <p14:creationId xmlns:p14="http://schemas.microsoft.com/office/powerpoint/2010/main" val="242868025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2" name="Rectangle 7"/>
          <p:cNvSpPr txBox="1">
            <a:spLocks noGrp="1" noChangeArrowheads="1"/>
          </p:cNvSpPr>
          <p:nvPr/>
        </p:nvSpPr>
        <p:spPr bwMode="auto">
          <a:xfrm>
            <a:off x="3884613" y="8685213"/>
            <a:ext cx="2971800" cy="457200"/>
          </a:xfrm>
          <a:prstGeom prst="rect">
            <a:avLst/>
          </a:prstGeom>
          <a:noFill/>
          <a:ln w="9525">
            <a:noFill/>
            <a:miter lim="800000"/>
          </a:ln>
        </p:spPr>
        <p:txBody>
          <a:bodyPr anchor="b"/>
          <a:lstStyle/>
          <a:p>
            <a:pPr algn="r"/>
            <a:fld id="{3DB3F787-8305-47AB-858D-29DB1B6DFD13}" type="slidenum">
              <a:rPr lang="en-US" altLang="zh-CN" sz="1200" b="0" u="none">
                <a:latin typeface="Arial" panose="020B0604020202020204" pitchFamily="34" charset="0"/>
                <a:ea typeface="宋体" panose="02010600030101010101" pitchFamily="2" charset="-122"/>
              </a:rPr>
              <a:t>51</a:t>
            </a:fld>
            <a:endParaRPr lang="en-US" altLang="zh-CN" sz="1200" b="0" u="none">
              <a:latin typeface="Arial" panose="020B0604020202020204" pitchFamily="34" charset="0"/>
              <a:ea typeface="宋体" panose="02010600030101010101" pitchFamily="2" charset="-122"/>
            </a:endParaRPr>
          </a:p>
        </p:txBody>
      </p:sp>
      <p:sp>
        <p:nvSpPr>
          <p:cNvPr id="256003" name="Rectangle 2"/>
          <p:cNvSpPr>
            <a:spLocks noGrp="1" noRot="1" noChangeAspect="1" noChangeArrowheads="1" noTextEdit="1"/>
          </p:cNvSpPr>
          <p:nvPr>
            <p:ph type="sldImg"/>
          </p:nvPr>
        </p:nvSpPr>
        <p:spPr/>
      </p:sp>
      <p:sp>
        <p:nvSpPr>
          <p:cNvPr id="256004" name="Rectangle 3"/>
          <p:cNvSpPr>
            <a:spLocks noGrp="1" noChangeArrowheads="1"/>
          </p:cNvSpPr>
          <p:nvPr>
            <p:ph type="body" idx="1"/>
          </p:nvPr>
        </p:nvSpPr>
        <p:spPr>
          <a:noFill/>
        </p:spPr>
        <p:txBody>
          <a:bodyPr/>
          <a:lstStyle/>
          <a:p>
            <a:pPr eaLnBrk="1" hangingPunct="1"/>
            <a:r>
              <a:rPr lang="en-US" altLang="zh-CN" sz="1200" b="0" i="0" u="none" strike="noStrike" kern="1200" dirty="0">
                <a:solidFill>
                  <a:schemeClr val="tx1"/>
                </a:solidFill>
                <a:latin typeface="Arial" panose="020B0604020202020204" pitchFamily="34" charset="0"/>
                <a:ea typeface="宋体" panose="02010600030101010101" pitchFamily="2" charset="-122"/>
                <a:cs typeface="+mn-cs"/>
              </a:rPr>
              <a:t>CTR </a:t>
            </a:r>
            <a:r>
              <a:rPr lang="zh-CN" altLang="en-US" sz="1200" b="0" i="0" u="none" strike="noStrike" kern="1200" dirty="0">
                <a:solidFill>
                  <a:schemeClr val="tx1"/>
                </a:solidFill>
                <a:latin typeface="Arial" panose="020B0604020202020204" pitchFamily="34" charset="0"/>
                <a:ea typeface="宋体" panose="02010600030101010101" pitchFamily="2" charset="-122"/>
                <a:cs typeface="+mn-cs"/>
              </a:rPr>
              <a:t>模式被广泛用于 </a:t>
            </a:r>
            <a:r>
              <a:rPr lang="en-US" altLang="zh-CN" sz="1200" b="0" i="0" u="none" strike="noStrike" kern="1200" dirty="0">
                <a:solidFill>
                  <a:schemeClr val="tx1"/>
                </a:solidFill>
                <a:latin typeface="Arial" panose="020B0604020202020204" pitchFamily="34" charset="0"/>
                <a:ea typeface="宋体" panose="02010600030101010101" pitchFamily="2" charset="-122"/>
                <a:cs typeface="+mn-cs"/>
              </a:rPr>
              <a:t>ATM </a:t>
            </a:r>
            <a:r>
              <a:rPr lang="zh-CN" altLang="en-US" sz="1200" b="0" i="0" u="none" strike="noStrike" kern="1200" dirty="0">
                <a:solidFill>
                  <a:schemeClr val="tx1"/>
                </a:solidFill>
                <a:latin typeface="Arial" panose="020B0604020202020204" pitchFamily="34" charset="0"/>
                <a:ea typeface="宋体" panose="02010600030101010101" pitchFamily="2" charset="-122"/>
                <a:cs typeface="+mn-cs"/>
              </a:rPr>
              <a:t>网络安全和 </a:t>
            </a:r>
            <a:r>
              <a:rPr lang="en-US" altLang="zh-CN" sz="1200" b="0" i="0" u="none" strike="noStrike" kern="1200" dirty="0">
                <a:solidFill>
                  <a:schemeClr val="tx1"/>
                </a:solidFill>
                <a:latin typeface="Arial" panose="020B0604020202020204" pitchFamily="34" charset="0"/>
                <a:ea typeface="宋体" panose="02010600030101010101" pitchFamily="2" charset="-122"/>
                <a:cs typeface="+mn-cs"/>
              </a:rPr>
              <a:t>IPSec</a:t>
            </a:r>
            <a:r>
              <a:rPr lang="zh-CN" altLang="en-US" sz="1200" b="0" i="0" u="none" strike="noStrike" kern="1200" dirty="0">
                <a:solidFill>
                  <a:schemeClr val="tx1"/>
                </a:solidFill>
                <a:latin typeface="Arial" panose="020B0604020202020204" pitchFamily="34" charset="0"/>
                <a:ea typeface="宋体" panose="02010600030101010101" pitchFamily="2" charset="-122"/>
                <a:cs typeface="+mn-cs"/>
              </a:rPr>
              <a:t>应用中，</a:t>
            </a:r>
            <a:endParaRPr lang="en-US" altLang="zh-CN" sz="1200" b="0" i="0" u="none" strike="noStrike" kern="1200" dirty="0">
              <a:solidFill>
                <a:schemeClr val="tx1"/>
              </a:solidFill>
              <a:latin typeface="Arial" panose="020B0604020202020204" pitchFamily="34" charset="0"/>
              <a:ea typeface="宋体" panose="02010600030101010101" pitchFamily="2" charset="-122"/>
              <a:cs typeface="+mn-cs"/>
            </a:endParaRPr>
          </a:p>
          <a:p>
            <a:pPr eaLnBrk="1" hangingPunct="1"/>
            <a:endParaRPr lang="en-US" altLang="zh-CN" sz="1400" dirty="0">
              <a:latin typeface="Times New Roman" panose="02020603050405020304" pitchFamily="18" charset="0"/>
            </a:endParaRPr>
          </a:p>
          <a:p>
            <a:pPr eaLnBrk="1" hangingPunct="1"/>
            <a:r>
              <a:rPr lang="zh-CN" altLang="en-US" sz="1400" dirty="0">
                <a:latin typeface="Times New Roman" panose="02020603050405020304" pitchFamily="18" charset="0"/>
              </a:rPr>
              <a:t>■ 预处理：算法和加密盒的输出不依靠明文和密文的输入，因此如果有足够的保证安全的存储器，加密算法将仅仅是一系列异或运算，这将极大地提高吞吐量。</a:t>
            </a:r>
            <a:endParaRPr lang="en-US" altLang="zh-CN" sz="1400" dirty="0">
              <a:latin typeface="Times New Roman" panose="02020603050405020304" pitchFamily="18" charset="0"/>
            </a:endParaRPr>
          </a:p>
          <a:p>
            <a:pPr eaLnBrk="1" hangingPunct="1"/>
            <a:r>
              <a:rPr lang="zh-CN" altLang="en-US" sz="1400" dirty="0">
                <a:latin typeface="Times New Roman" panose="02020603050405020304" pitchFamily="18" charset="0"/>
              </a:rPr>
              <a:t>■ 随机访问：第 </a:t>
            </a:r>
            <a:r>
              <a:rPr lang="en-US" altLang="zh-CN" sz="1400" dirty="0" err="1">
                <a:latin typeface="Times New Roman" panose="02020603050405020304" pitchFamily="18" charset="0"/>
              </a:rPr>
              <a:t>i</a:t>
            </a:r>
            <a:r>
              <a:rPr lang="en-US" altLang="zh-CN" sz="1400" dirty="0">
                <a:latin typeface="Times New Roman" panose="02020603050405020304" pitchFamily="18" charset="0"/>
              </a:rPr>
              <a:t> </a:t>
            </a:r>
            <a:r>
              <a:rPr lang="zh-CN" altLang="en-US" sz="1400" dirty="0">
                <a:latin typeface="Times New Roman" panose="02020603050405020304" pitchFamily="18" charset="0"/>
              </a:rPr>
              <a:t>块密文的解密不依赖于第 </a:t>
            </a:r>
            <a:r>
              <a:rPr lang="en-US" altLang="zh-CN" sz="1400" dirty="0">
                <a:latin typeface="Times New Roman" panose="02020603050405020304" pitchFamily="18" charset="0"/>
              </a:rPr>
              <a:t>i-1 </a:t>
            </a:r>
            <a:r>
              <a:rPr lang="zh-CN" altLang="en-US" sz="1400" dirty="0">
                <a:latin typeface="Times New Roman" panose="02020603050405020304" pitchFamily="18" charset="0"/>
              </a:rPr>
              <a:t>块密文，提供很高的随机访问能力。</a:t>
            </a:r>
            <a:r>
              <a:rPr lang="zh-CN" altLang="en-US" sz="1200" b="0" i="0" u="none" strike="noStrike" kern="1200" dirty="0">
                <a:solidFill>
                  <a:schemeClr val="tx1"/>
                </a:solidFill>
                <a:latin typeface="Arial" panose="020B0604020202020204" pitchFamily="34" charset="0"/>
                <a:ea typeface="宋体" panose="02010600030101010101" pitchFamily="2" charset="-122"/>
                <a:cs typeface="+mn-cs"/>
              </a:rPr>
              <a:t>可以随机访问某一明文或者密文分组进行部分加密和解密（数据库要求）</a:t>
            </a:r>
            <a:endParaRPr lang="en-US" altLang="zh-CN" sz="1200" b="0" i="0" u="none" strike="noStrike" kern="1200" dirty="0">
              <a:solidFill>
                <a:schemeClr val="tx1"/>
              </a:solidFill>
              <a:latin typeface="Arial" panose="020B0604020202020204" pitchFamily="34" charset="0"/>
              <a:ea typeface="宋体" panose="02010600030101010101" pitchFamily="2" charset="-122"/>
              <a:cs typeface="+mn-cs"/>
            </a:endParaRPr>
          </a:p>
          <a:p>
            <a:pPr eaLnBrk="1" hangingPunct="1"/>
            <a:r>
              <a:rPr lang="zh-CN" altLang="en-US" sz="1400" dirty="0">
                <a:latin typeface="Times New Roman" panose="02020603050405020304" pitchFamily="18" charset="0"/>
              </a:rPr>
              <a:t>■ 可证明的安全性：能够证明 </a:t>
            </a:r>
            <a:r>
              <a:rPr lang="en-US" altLang="zh-CN" sz="1400" dirty="0">
                <a:latin typeface="Times New Roman" panose="02020603050405020304" pitchFamily="18" charset="0"/>
              </a:rPr>
              <a:t>CTR </a:t>
            </a:r>
            <a:r>
              <a:rPr lang="zh-CN" altLang="en-US" sz="1400" dirty="0">
                <a:latin typeface="Times New Roman" panose="02020603050405020304" pitchFamily="18" charset="0"/>
              </a:rPr>
              <a:t>至少和其他模式一样安全（</a:t>
            </a:r>
            <a:r>
              <a:rPr lang="en-US" altLang="zh-CN" sz="1400" dirty="0">
                <a:latin typeface="Times New Roman" panose="02020603050405020304" pitchFamily="18" charset="0"/>
              </a:rPr>
              <a:t>CBC, CFB, OFB, ...</a:t>
            </a:r>
            <a:r>
              <a:rPr lang="zh-CN" altLang="en-US" sz="1400" dirty="0">
                <a:latin typeface="Times New Roman" panose="02020603050405020304" pitchFamily="18" charset="0"/>
              </a:rPr>
              <a:t>）</a:t>
            </a:r>
            <a:endParaRPr lang="en-US" altLang="zh-CN" sz="1400" dirty="0">
              <a:latin typeface="Times New Roman" panose="02020603050405020304" pitchFamily="18" charset="0"/>
            </a:endParaRPr>
          </a:p>
          <a:p>
            <a:pPr eaLnBrk="1" hangingPunct="1"/>
            <a:r>
              <a:rPr lang="zh-CN" altLang="en-US" sz="1400" dirty="0">
                <a:latin typeface="Times New Roman" panose="02020603050405020304" pitchFamily="18" charset="0"/>
              </a:rPr>
              <a:t>■ 简单性：与其它模式不同，</a:t>
            </a:r>
            <a:r>
              <a:rPr lang="en-US" altLang="zh-CN" sz="1400" dirty="0">
                <a:latin typeface="Times New Roman" panose="02020603050405020304" pitchFamily="18" charset="0"/>
              </a:rPr>
              <a:t>CTR</a:t>
            </a:r>
            <a:r>
              <a:rPr lang="zh-CN" altLang="en-US" sz="1400" dirty="0">
                <a:latin typeface="Times New Roman" panose="02020603050405020304" pitchFamily="18" charset="0"/>
              </a:rPr>
              <a:t>模式仅要求实现加密算法，但不要求实现解密算法。对于 </a:t>
            </a:r>
            <a:r>
              <a:rPr lang="en-US" altLang="zh-CN" sz="1400" dirty="0">
                <a:latin typeface="Times New Roman" panose="02020603050405020304" pitchFamily="18" charset="0"/>
              </a:rPr>
              <a:t>AES </a:t>
            </a:r>
            <a:r>
              <a:rPr lang="zh-CN" altLang="en-US" sz="1400" dirty="0">
                <a:latin typeface="Times New Roman" panose="02020603050405020304" pitchFamily="18" charset="0"/>
              </a:rPr>
              <a:t>等加</a:t>
            </a:r>
            <a:r>
              <a:rPr lang="en-US" altLang="zh-CN" sz="1400" dirty="0">
                <a:latin typeface="Times New Roman" panose="02020603050405020304" pitchFamily="18" charset="0"/>
              </a:rPr>
              <a:t>/</a:t>
            </a:r>
            <a:r>
              <a:rPr lang="zh-CN" altLang="en-US" sz="1400" dirty="0">
                <a:latin typeface="Times New Roman" panose="02020603050405020304" pitchFamily="18" charset="0"/>
              </a:rPr>
              <a:t>解密本质上不同的算法来说，这种简化是巨大的。</a:t>
            </a:r>
          </a:p>
        </p:txBody>
      </p:sp>
    </p:spTree>
    <p:extLst>
      <p:ext uri="{BB962C8B-B14F-4D97-AF65-F5344CB8AC3E}">
        <p14:creationId xmlns:p14="http://schemas.microsoft.com/office/powerpoint/2010/main" val="360524985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a:t>同步流密码：</a:t>
            </a:r>
            <a:r>
              <a:rPr lang="zh-CN" altLang="en-US" sz="1200" b="0" i="0" u="none" strike="noStrike" kern="1200" dirty="0">
                <a:solidFill>
                  <a:schemeClr val="tx1"/>
                </a:solidFill>
                <a:latin typeface="Arial" panose="020B0604020202020204" pitchFamily="34" charset="0"/>
                <a:ea typeface="宋体" panose="02010600030101010101" pitchFamily="2" charset="-122"/>
                <a:cs typeface="+mn-cs"/>
              </a:rPr>
              <a:t>如果一个数字在传输中被损坏而不是被添加或丢失，则明文中只有一个数字会受到影响，并且错误不会传播到消息的其他部分。当传输错误率很高时，此属性非常有用；</a:t>
            </a:r>
            <a:endParaRPr lang="en-US" altLang="zh-CN" sz="1200" b="0" i="0" u="none" strike="noStrike" kern="1200" dirty="0">
              <a:solidFill>
                <a:schemeClr val="tx1"/>
              </a:solidFill>
              <a:latin typeface="Arial" panose="020B0604020202020204" pitchFamily="34" charset="0"/>
              <a:ea typeface="宋体" panose="02010600030101010101" pitchFamily="2" charset="-122"/>
              <a:cs typeface="+mn-cs"/>
            </a:endParaRPr>
          </a:p>
          <a:p>
            <a:endParaRPr lang="en-US" altLang="zh-CN" sz="1200" b="0" i="0" u="none" strike="noStrike" kern="1200" dirty="0">
              <a:solidFill>
                <a:schemeClr val="tx1"/>
              </a:solidFill>
              <a:latin typeface="Arial" panose="020B0604020202020204" pitchFamily="34" charset="0"/>
              <a:ea typeface="宋体" panose="02010600030101010101" pitchFamily="2" charset="-122"/>
              <a:cs typeface="+mn-cs"/>
            </a:endParaRPr>
          </a:p>
          <a:p>
            <a:r>
              <a:rPr lang="zh-CN" altLang="en-US" sz="1200" b="0" i="0" u="none" strike="noStrike" kern="1200" dirty="0">
                <a:solidFill>
                  <a:schemeClr val="tx1"/>
                </a:solidFill>
                <a:latin typeface="Arial" panose="020B0604020202020204" pitchFamily="34" charset="0"/>
                <a:ea typeface="宋体" panose="02010600030101010101" pitchFamily="2" charset="-122"/>
                <a:cs typeface="+mn-cs"/>
              </a:rPr>
              <a:t>自同步流密码：另一种方法使用几个前</a:t>
            </a:r>
            <a:r>
              <a:rPr lang="en-US" altLang="zh-CN" sz="1200" b="0" i="1" u="none" strike="noStrike" kern="1200" dirty="0">
                <a:solidFill>
                  <a:schemeClr val="tx1"/>
                </a:solidFill>
                <a:latin typeface="Arial" panose="020B0604020202020204" pitchFamily="34" charset="0"/>
                <a:ea typeface="宋体" panose="02010600030101010101" pitchFamily="2" charset="-122"/>
                <a:cs typeface="+mn-cs"/>
              </a:rPr>
              <a:t>N</a:t>
            </a:r>
            <a:r>
              <a:rPr lang="zh-CN" altLang="en-US" sz="1200" b="0" i="0" u="none" strike="noStrike" kern="1200" dirty="0">
                <a:solidFill>
                  <a:schemeClr val="tx1"/>
                </a:solidFill>
                <a:latin typeface="Arial" panose="020B0604020202020204" pitchFamily="34" charset="0"/>
                <a:ea typeface="宋体" panose="02010600030101010101" pitchFamily="2" charset="-122"/>
                <a:cs typeface="+mn-cs"/>
              </a:rPr>
              <a:t>个密文数字来计算密钥流。这种方案被称为自同步流密码，异步流密码或密文自动密钥（</a:t>
            </a:r>
            <a:r>
              <a:rPr lang="en-US" altLang="zh-CN" sz="1200" b="0" i="0" u="none" strike="noStrike" kern="1200" dirty="0">
                <a:solidFill>
                  <a:schemeClr val="tx1"/>
                </a:solidFill>
                <a:latin typeface="Arial" panose="020B0604020202020204" pitchFamily="34" charset="0"/>
                <a:ea typeface="宋体" panose="02010600030101010101" pitchFamily="2" charset="-122"/>
                <a:cs typeface="+mn-cs"/>
              </a:rPr>
              <a:t>CTAK</a:t>
            </a:r>
            <a:r>
              <a:rPr lang="zh-CN" altLang="en-US" sz="1200" b="0" i="0" u="none" strike="noStrike" kern="1200" dirty="0">
                <a:solidFill>
                  <a:schemeClr val="tx1"/>
                </a:solidFill>
                <a:latin typeface="Arial" panose="020B0604020202020204" pitchFamily="34" charset="0"/>
                <a:ea typeface="宋体" panose="02010600030101010101" pitchFamily="2" charset="-122"/>
                <a:cs typeface="+mn-cs"/>
              </a:rPr>
              <a:t>）。自同步的想法在</a:t>
            </a:r>
            <a:r>
              <a:rPr lang="en-US" altLang="zh-CN" sz="1200" b="0" i="0" u="none" strike="noStrike" kern="1200" dirty="0">
                <a:solidFill>
                  <a:schemeClr val="tx1"/>
                </a:solidFill>
                <a:latin typeface="Arial" panose="020B0604020202020204" pitchFamily="34" charset="0"/>
                <a:ea typeface="宋体" panose="02010600030101010101" pitchFamily="2" charset="-122"/>
                <a:cs typeface="+mn-cs"/>
              </a:rPr>
              <a:t>1946</a:t>
            </a:r>
            <a:r>
              <a:rPr lang="zh-CN" altLang="en-US" sz="1200" b="0" i="0" u="none" strike="noStrike" kern="1200" dirty="0">
                <a:solidFill>
                  <a:schemeClr val="tx1"/>
                </a:solidFill>
                <a:latin typeface="Arial" panose="020B0604020202020204" pitchFamily="34" charset="0"/>
                <a:ea typeface="宋体" panose="02010600030101010101" pitchFamily="2" charset="-122"/>
                <a:cs typeface="+mn-cs"/>
              </a:rPr>
              <a:t>年获得专利，其优点是接收器在接收到</a:t>
            </a:r>
            <a:r>
              <a:rPr lang="en-US" altLang="zh-CN" sz="1200" b="0" i="1" u="none" strike="noStrike" kern="1200" dirty="0">
                <a:solidFill>
                  <a:schemeClr val="tx1"/>
                </a:solidFill>
                <a:latin typeface="Arial" panose="020B0604020202020204" pitchFamily="34" charset="0"/>
                <a:ea typeface="宋体" panose="02010600030101010101" pitchFamily="2" charset="-122"/>
                <a:cs typeface="+mn-cs"/>
              </a:rPr>
              <a:t>N</a:t>
            </a:r>
            <a:r>
              <a:rPr lang="zh-CN" altLang="en-US" sz="1200" b="0" i="0" u="none" strike="noStrike" kern="1200" dirty="0">
                <a:solidFill>
                  <a:schemeClr val="tx1"/>
                </a:solidFill>
                <a:latin typeface="Arial" panose="020B0604020202020204" pitchFamily="34" charset="0"/>
                <a:ea typeface="宋体" panose="02010600030101010101" pitchFamily="2" charset="-122"/>
                <a:cs typeface="+mn-cs"/>
              </a:rPr>
              <a:t>个密文数字后会自动与密钥流生成器同步，如果数字被丢弃或添加到消息流中，更容易恢复。一位数错误的效果有限，仅影响</a:t>
            </a:r>
            <a:r>
              <a:rPr lang="en-US" altLang="zh-CN" sz="1200" b="0" i="1" u="none" strike="noStrike" kern="1200" dirty="0">
                <a:solidFill>
                  <a:schemeClr val="tx1"/>
                </a:solidFill>
                <a:latin typeface="Arial" panose="020B0604020202020204" pitchFamily="34" charset="0"/>
                <a:ea typeface="宋体" panose="02010600030101010101" pitchFamily="2" charset="-122"/>
                <a:cs typeface="+mn-cs"/>
              </a:rPr>
              <a:t>N</a:t>
            </a:r>
            <a:r>
              <a:rPr lang="zh-CN" altLang="en-US" sz="1200" b="0" i="0" u="none" strike="noStrike" kern="1200" dirty="0">
                <a:solidFill>
                  <a:schemeClr val="tx1"/>
                </a:solidFill>
                <a:latin typeface="Arial" panose="020B0604020202020204" pitchFamily="34" charset="0"/>
                <a:ea typeface="宋体" panose="02010600030101010101" pitchFamily="2" charset="-122"/>
                <a:cs typeface="+mn-cs"/>
              </a:rPr>
              <a:t>个明文数字。</a:t>
            </a:r>
            <a:endParaRPr lang="en-US" altLang="zh-CN" sz="1200" b="0" i="0" u="none" strike="noStrike" kern="1200" dirty="0">
              <a:solidFill>
                <a:schemeClr val="tx1"/>
              </a:solidFill>
              <a:latin typeface="Arial" panose="020B0604020202020204" pitchFamily="34" charset="0"/>
              <a:ea typeface="宋体" panose="02010600030101010101" pitchFamily="2" charset="-122"/>
              <a:cs typeface="+mn-cs"/>
            </a:endParaRPr>
          </a:p>
          <a:p>
            <a:endParaRPr lang="en-US" altLang="zh-CN" sz="1200" b="0" i="0" u="none" strike="noStrike" kern="1200" dirty="0">
              <a:solidFill>
                <a:schemeClr val="tx1"/>
              </a:solidFill>
              <a:latin typeface="Arial" panose="020B0604020202020204" pitchFamily="34" charset="0"/>
              <a:ea typeface="宋体" panose="02010600030101010101" pitchFamily="2" charset="-122"/>
              <a:cs typeface="+mn-cs"/>
            </a:endParaRPr>
          </a:p>
          <a:p>
            <a:r>
              <a:rPr lang="zh-CN" altLang="en-US" sz="1200" b="0" i="0" u="none" strike="noStrike" kern="1200" dirty="0">
                <a:solidFill>
                  <a:schemeClr val="tx1"/>
                </a:solidFill>
                <a:latin typeface="Arial" panose="020B0604020202020204" pitchFamily="34" charset="0"/>
                <a:ea typeface="宋体" panose="02010600030101010101" pitchFamily="2" charset="-122"/>
                <a:cs typeface="+mn-cs"/>
              </a:rPr>
              <a:t>当丢失后，该位置为</a:t>
            </a:r>
            <a:r>
              <a:rPr lang="en-US" altLang="zh-CN" sz="1200" b="0" i="0" u="none" strike="noStrike" kern="1200" dirty="0">
                <a:solidFill>
                  <a:schemeClr val="tx1"/>
                </a:solidFill>
                <a:latin typeface="Arial" panose="020B0604020202020204" pitchFamily="34" charset="0"/>
                <a:ea typeface="宋体" panose="02010600030101010101" pitchFamily="2" charset="-122"/>
                <a:cs typeface="+mn-cs"/>
              </a:rPr>
              <a:t>0</a:t>
            </a:r>
            <a:r>
              <a:rPr lang="zh-CN" altLang="en-US" sz="1200" b="0" i="0" u="none" strike="noStrike" kern="1200" dirty="0">
                <a:solidFill>
                  <a:schemeClr val="tx1"/>
                </a:solidFill>
                <a:latin typeface="Arial" panose="020B0604020202020204" pitchFamily="34" charset="0"/>
                <a:ea typeface="宋体" panose="02010600030101010101" pitchFamily="2" charset="-122"/>
                <a:cs typeface="+mn-cs"/>
              </a:rPr>
              <a:t>，而不是错误传输，这样，只有有限个明文是错误的，经过</a:t>
            </a:r>
            <a:r>
              <a:rPr lang="en-US" altLang="zh-CN" sz="1200" b="0" i="0" u="none" strike="noStrike" kern="1200" dirty="0">
                <a:solidFill>
                  <a:schemeClr val="tx1"/>
                </a:solidFill>
                <a:latin typeface="Arial" panose="020B0604020202020204" pitchFamily="34" charset="0"/>
                <a:ea typeface="宋体" panose="02010600030101010101" pitchFamily="2" charset="-122"/>
                <a:cs typeface="+mn-cs"/>
              </a:rPr>
              <a:t>N</a:t>
            </a:r>
            <a:r>
              <a:rPr lang="zh-CN" altLang="en-US" sz="1200" b="0" i="0" u="none" strike="noStrike" kern="1200" dirty="0">
                <a:solidFill>
                  <a:schemeClr val="tx1"/>
                </a:solidFill>
                <a:latin typeface="Arial" panose="020B0604020202020204" pitchFamily="34" charset="0"/>
                <a:ea typeface="宋体" panose="02010600030101010101" pitchFamily="2" charset="-122"/>
                <a:cs typeface="+mn-cs"/>
              </a:rPr>
              <a:t>个后，又同步起来了。</a:t>
            </a:r>
            <a:endParaRPr lang="zh-CN" altLang="en-US" dirty="0"/>
          </a:p>
        </p:txBody>
      </p:sp>
      <p:sp>
        <p:nvSpPr>
          <p:cNvPr id="4" name="灯片编号占位符 3"/>
          <p:cNvSpPr>
            <a:spLocks noGrp="1"/>
          </p:cNvSpPr>
          <p:nvPr>
            <p:ph type="sldNum" sz="quarter" idx="10"/>
          </p:nvPr>
        </p:nvSpPr>
        <p:spPr/>
        <p:txBody>
          <a:bodyPr/>
          <a:lstStyle/>
          <a:p>
            <a:pPr>
              <a:defRPr/>
            </a:pPr>
            <a:fld id="{5073D3EC-1063-4D06-9F9C-90703E698CF9}" type="slidenum">
              <a:rPr lang="en-US" altLang="zh-CN" smtClean="0"/>
              <a:t>52</a:t>
            </a:fld>
            <a:endParaRPr lang="en-US" altLang="zh-CN"/>
          </a:p>
        </p:txBody>
      </p:sp>
    </p:spTree>
    <p:extLst>
      <p:ext uri="{BB962C8B-B14F-4D97-AF65-F5344CB8AC3E}">
        <p14:creationId xmlns:p14="http://schemas.microsoft.com/office/powerpoint/2010/main" val="184292600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098" name="Rectangle 7"/>
          <p:cNvSpPr>
            <a:spLocks noGrp="1" noChangeArrowheads="1"/>
          </p:cNvSpPr>
          <p:nvPr>
            <p:ph type="sldNum" sz="quarter" idx="5"/>
          </p:nvPr>
        </p:nvSpPr>
        <p:spPr>
          <a:noFill/>
        </p:spPr>
        <p:txBody>
          <a:bodyPr/>
          <a:lstStyle/>
          <a:p>
            <a:fld id="{17D741FD-327D-4D19-B08D-EA4E955258B1}" type="slidenum">
              <a:rPr lang="en-US" altLang="zh-CN" smtClean="0">
                <a:latin typeface="Arial" panose="020B0604020202020204" pitchFamily="34" charset="0"/>
              </a:rPr>
              <a:t>53</a:t>
            </a:fld>
            <a:endParaRPr lang="en-US" altLang="zh-CN">
              <a:latin typeface="Arial" panose="020B0604020202020204" pitchFamily="34" charset="0"/>
            </a:endParaRPr>
          </a:p>
        </p:txBody>
      </p:sp>
      <p:sp>
        <p:nvSpPr>
          <p:cNvPr id="260099" name="Rectangle 2"/>
          <p:cNvSpPr>
            <a:spLocks noGrp="1" noRot="1" noChangeAspect="1" noChangeArrowheads="1" noTextEdit="1"/>
          </p:cNvSpPr>
          <p:nvPr>
            <p:ph type="sldImg"/>
          </p:nvPr>
        </p:nvSpPr>
        <p:spPr/>
      </p:sp>
      <p:sp>
        <p:nvSpPr>
          <p:cNvPr id="260100" name="Rectangle 3"/>
          <p:cNvSpPr>
            <a:spLocks noGrp="1" noChangeArrowheads="1"/>
          </p:cNvSpPr>
          <p:nvPr>
            <p:ph type="body" idx="1"/>
          </p:nvPr>
        </p:nvSpPr>
        <p:spPr>
          <a:noFill/>
        </p:spPr>
        <p:txBody>
          <a:bodyPr/>
          <a:lstStyle/>
          <a:p>
            <a:pPr eaLnBrk="1" hangingPunct="1"/>
            <a:endParaRPr lang="zh-CN" altLang="zh-CN" dirty="0">
              <a:solidFill>
                <a:srgbClr val="FFFF00"/>
              </a:solidFill>
              <a:latin typeface="Times New Roman" panose="02020603050405020304" pitchFamily="18" charset="0"/>
            </a:endParaRPr>
          </a:p>
        </p:txBody>
      </p:sp>
    </p:spTree>
    <p:extLst>
      <p:ext uri="{BB962C8B-B14F-4D97-AF65-F5344CB8AC3E}">
        <p14:creationId xmlns:p14="http://schemas.microsoft.com/office/powerpoint/2010/main" val="20109988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Rectangle 7"/>
          <p:cNvSpPr>
            <a:spLocks noGrp="1" noChangeArrowheads="1"/>
          </p:cNvSpPr>
          <p:nvPr>
            <p:ph type="sldNum" sz="quarter" idx="5"/>
          </p:nvPr>
        </p:nvSpPr>
        <p:spPr>
          <a:noFill/>
        </p:spPr>
        <p:txBody>
          <a:bodyPr/>
          <a:lstStyle/>
          <a:p>
            <a:fld id="{5969FA58-9C83-4D50-8153-2791AEC56B90}" type="slidenum">
              <a:rPr lang="en-US" altLang="zh-CN" smtClean="0">
                <a:latin typeface="Arial" panose="020B0604020202020204" pitchFamily="34" charset="0"/>
              </a:rPr>
              <a:t>7</a:t>
            </a:fld>
            <a:endParaRPr lang="en-US" altLang="zh-CN">
              <a:latin typeface="Arial" panose="020B0604020202020204" pitchFamily="34" charset="0"/>
            </a:endParaRPr>
          </a:p>
        </p:txBody>
      </p:sp>
      <p:sp>
        <p:nvSpPr>
          <p:cNvPr id="174083" name="Rectangle 2"/>
          <p:cNvSpPr>
            <a:spLocks noGrp="1" noRot="1" noChangeAspect="1" noChangeArrowheads="1" noTextEdit="1"/>
          </p:cNvSpPr>
          <p:nvPr>
            <p:ph type="sldImg"/>
          </p:nvPr>
        </p:nvSpPr>
        <p:spPr/>
      </p:sp>
      <p:sp>
        <p:nvSpPr>
          <p:cNvPr id="174084" name="Rectangle 3"/>
          <p:cNvSpPr>
            <a:spLocks noGrp="1" noChangeArrowheads="1"/>
          </p:cNvSpPr>
          <p:nvPr>
            <p:ph type="body" idx="1"/>
          </p:nvPr>
        </p:nvSpPr>
        <p:spPr>
          <a:noFill/>
        </p:spPr>
        <p:txBody>
          <a:bodyPr/>
          <a:lstStyle/>
          <a:p>
            <a:pPr eaLnBrk="1" hangingPunct="1"/>
            <a:endParaRPr lang="zh-CN" altLang="zh-CN">
              <a:latin typeface="Arial" panose="020B0604020202020204" pitchFamily="34" charset="0"/>
            </a:endParaRPr>
          </a:p>
        </p:txBody>
      </p:sp>
    </p:spTree>
    <p:extLst>
      <p:ext uri="{BB962C8B-B14F-4D97-AF65-F5344CB8AC3E}">
        <p14:creationId xmlns:p14="http://schemas.microsoft.com/office/powerpoint/2010/main" val="21043697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Rectangle 7"/>
          <p:cNvSpPr>
            <a:spLocks noGrp="1" noChangeArrowheads="1"/>
          </p:cNvSpPr>
          <p:nvPr>
            <p:ph type="sldNum" sz="quarter" idx="5"/>
          </p:nvPr>
        </p:nvSpPr>
        <p:spPr>
          <a:noFill/>
        </p:spPr>
        <p:txBody>
          <a:bodyPr/>
          <a:lstStyle/>
          <a:p>
            <a:fld id="{98F5AB83-BB63-4BD9-B8E2-3F9F4D11EDD7}" type="slidenum">
              <a:rPr lang="en-US" altLang="zh-CN" smtClean="0">
                <a:latin typeface="Arial" panose="020B0604020202020204" pitchFamily="34" charset="0"/>
              </a:rPr>
              <a:t>9</a:t>
            </a:fld>
            <a:endParaRPr lang="en-US" altLang="zh-CN">
              <a:latin typeface="Arial" panose="020B0604020202020204" pitchFamily="34" charset="0"/>
            </a:endParaRPr>
          </a:p>
        </p:txBody>
      </p:sp>
      <p:sp>
        <p:nvSpPr>
          <p:cNvPr id="175107" name="Rectangle 2"/>
          <p:cNvSpPr>
            <a:spLocks noGrp="1" noRot="1" noChangeAspect="1" noChangeArrowheads="1" noTextEdit="1"/>
          </p:cNvSpPr>
          <p:nvPr>
            <p:ph type="sldImg"/>
          </p:nvPr>
        </p:nvSpPr>
        <p:spPr/>
      </p:sp>
      <p:sp>
        <p:nvSpPr>
          <p:cNvPr id="175108" name="Rectangle 3"/>
          <p:cNvSpPr>
            <a:spLocks noGrp="1" noChangeArrowheads="1"/>
          </p:cNvSpPr>
          <p:nvPr>
            <p:ph type="body" idx="1"/>
          </p:nvPr>
        </p:nvSpPr>
        <p:spPr>
          <a:noFill/>
        </p:spPr>
        <p:txBody>
          <a:bodyPr/>
          <a:lstStyle/>
          <a:p>
            <a:pPr marL="971550" lvl="1" indent="-514350">
              <a:buFont typeface="+mj-ea"/>
              <a:buNone/>
            </a:pPr>
            <a:endParaRPr lang="en-US" altLang="zh-CN" dirty="0"/>
          </a:p>
        </p:txBody>
      </p:sp>
    </p:spTree>
    <p:extLst>
      <p:ext uri="{BB962C8B-B14F-4D97-AF65-F5344CB8AC3E}">
        <p14:creationId xmlns:p14="http://schemas.microsoft.com/office/powerpoint/2010/main" val="31654243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Rectangle 7"/>
          <p:cNvSpPr>
            <a:spLocks noGrp="1" noChangeArrowheads="1"/>
          </p:cNvSpPr>
          <p:nvPr>
            <p:ph type="sldNum" sz="quarter" idx="5"/>
          </p:nvPr>
        </p:nvSpPr>
        <p:spPr>
          <a:noFill/>
        </p:spPr>
        <p:txBody>
          <a:bodyPr/>
          <a:lstStyle/>
          <a:p>
            <a:fld id="{98F5AB83-BB63-4BD9-B8E2-3F9F4D11EDD7}" type="slidenum">
              <a:rPr lang="en-US" altLang="zh-CN" smtClean="0">
                <a:latin typeface="Arial" panose="020B0604020202020204" pitchFamily="34" charset="0"/>
              </a:rPr>
              <a:t>10</a:t>
            </a:fld>
            <a:endParaRPr lang="en-US" altLang="zh-CN">
              <a:latin typeface="Arial" panose="020B0604020202020204" pitchFamily="34" charset="0"/>
            </a:endParaRPr>
          </a:p>
        </p:txBody>
      </p:sp>
      <p:sp>
        <p:nvSpPr>
          <p:cNvPr id="175107" name="Rectangle 2"/>
          <p:cNvSpPr>
            <a:spLocks noGrp="1" noRot="1" noChangeAspect="1" noChangeArrowheads="1" noTextEdit="1"/>
          </p:cNvSpPr>
          <p:nvPr>
            <p:ph type="sldImg"/>
          </p:nvPr>
        </p:nvSpPr>
        <p:spPr/>
      </p:sp>
      <p:sp>
        <p:nvSpPr>
          <p:cNvPr id="175108" name="Rectangle 3"/>
          <p:cNvSpPr>
            <a:spLocks noGrp="1" noChangeArrowheads="1"/>
          </p:cNvSpPr>
          <p:nvPr>
            <p:ph type="body" idx="1"/>
          </p:nvPr>
        </p:nvSpPr>
        <p:spPr>
          <a:noFill/>
        </p:spPr>
        <p:txBody>
          <a:bodyPr/>
          <a:lstStyle/>
          <a:p>
            <a:pPr marL="971550" lvl="1" indent="-514350">
              <a:buFont typeface="+mj-ea"/>
              <a:buNone/>
            </a:pPr>
            <a:endParaRPr lang="en-US" altLang="zh-CN" dirty="0"/>
          </a:p>
        </p:txBody>
      </p:sp>
    </p:spTree>
    <p:extLst>
      <p:ext uri="{BB962C8B-B14F-4D97-AF65-F5344CB8AC3E}">
        <p14:creationId xmlns:p14="http://schemas.microsoft.com/office/powerpoint/2010/main" val="1161425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5073D3EC-1063-4D06-9F9C-90703E698CF9}" type="slidenum">
              <a:rPr lang="en-US" altLang="zh-CN" smtClean="0"/>
              <a:t>11</a:t>
            </a:fld>
            <a:endParaRPr lang="en-US" altLang="zh-CN"/>
          </a:p>
        </p:txBody>
      </p:sp>
    </p:spTree>
    <p:extLst>
      <p:ext uri="{BB962C8B-B14F-4D97-AF65-F5344CB8AC3E}">
        <p14:creationId xmlns:p14="http://schemas.microsoft.com/office/powerpoint/2010/main" val="33668410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a:t>以初始置换</a:t>
            </a:r>
            <a:r>
              <a:rPr lang="en-US" altLang="zh-CN" dirty="0"/>
              <a:t>IP</a:t>
            </a:r>
            <a:r>
              <a:rPr lang="zh-CN" altLang="en-US" dirty="0"/>
              <a:t>为例，将输入的第</a:t>
            </a:r>
            <a:r>
              <a:rPr lang="en-US" altLang="zh-CN" dirty="0"/>
              <a:t>58</a:t>
            </a:r>
            <a:r>
              <a:rPr lang="zh-CN" altLang="en-US" dirty="0"/>
              <a:t>比特，移到输出的第</a:t>
            </a:r>
            <a:r>
              <a:rPr lang="en-US" altLang="zh-CN" dirty="0"/>
              <a:t>1</a:t>
            </a:r>
            <a:r>
              <a:rPr lang="zh-CN" altLang="en-US" dirty="0"/>
              <a:t>比特位置上，输入的第</a:t>
            </a:r>
            <a:r>
              <a:rPr lang="en-US" altLang="zh-CN" dirty="0"/>
              <a:t>50</a:t>
            </a:r>
            <a:r>
              <a:rPr lang="zh-CN" altLang="en-US" dirty="0"/>
              <a:t>比特，移到输出的第</a:t>
            </a:r>
            <a:r>
              <a:rPr lang="en-US" altLang="zh-CN" dirty="0"/>
              <a:t>2</a:t>
            </a:r>
            <a:r>
              <a:rPr lang="zh-CN" altLang="en-US" dirty="0"/>
              <a:t>比特。（行对应的是</a:t>
            </a:r>
            <a:r>
              <a:rPr lang="en-US" altLang="zh-CN" dirty="0"/>
              <a:t>1,2,3,4,5,6,7,8</a:t>
            </a:r>
            <a:r>
              <a:rPr lang="zh-CN" altLang="en-US" dirty="0"/>
              <a:t>）</a:t>
            </a:r>
          </a:p>
        </p:txBody>
      </p:sp>
      <p:sp>
        <p:nvSpPr>
          <p:cNvPr id="4" name="灯片编号占位符 3"/>
          <p:cNvSpPr>
            <a:spLocks noGrp="1"/>
          </p:cNvSpPr>
          <p:nvPr>
            <p:ph type="sldNum" sz="quarter" idx="10"/>
          </p:nvPr>
        </p:nvSpPr>
        <p:spPr/>
        <p:txBody>
          <a:bodyPr/>
          <a:lstStyle/>
          <a:p>
            <a:pPr>
              <a:defRPr/>
            </a:pPr>
            <a:fld id="{5073D3EC-1063-4D06-9F9C-90703E698CF9}" type="slidenum">
              <a:rPr lang="en-US" altLang="zh-CN" smtClean="0"/>
              <a:t>12</a:t>
            </a:fld>
            <a:endParaRPr lang="en-US" altLang="zh-CN"/>
          </a:p>
        </p:txBody>
      </p:sp>
    </p:spTree>
    <p:extLst>
      <p:ext uri="{BB962C8B-B14F-4D97-AF65-F5344CB8AC3E}">
        <p14:creationId xmlns:p14="http://schemas.microsoft.com/office/powerpoint/2010/main" val="268274160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首页">
    <p:spTree>
      <p:nvGrpSpPr>
        <p:cNvPr id="1" name=""/>
        <p:cNvGrpSpPr/>
        <p:nvPr/>
      </p:nvGrpSpPr>
      <p:grpSpPr>
        <a:xfrm>
          <a:off x="0" y="0"/>
          <a:ext cx="0" cy="0"/>
          <a:chOff x="0" y="0"/>
          <a:chExt cx="0" cy="0"/>
        </a:xfrm>
      </p:grpSpPr>
      <p:pic>
        <p:nvPicPr>
          <p:cNvPr id="208898" name="Picture 2" descr="F:\教学\通信安全理论与技术（8）\备课\ppt上课母版材料\图片1--封面.png"/>
          <p:cNvPicPr>
            <a:picLocks noChangeAspect="1" noChangeArrowheads="1"/>
          </p:cNvPicPr>
          <p:nvPr userDrawn="1"/>
        </p:nvPicPr>
        <p:blipFill>
          <a:blip r:embed="rId2"/>
          <a:srcRect/>
          <a:stretch>
            <a:fillRect/>
          </a:stretch>
        </p:blipFill>
        <p:spPr bwMode="auto">
          <a:xfrm>
            <a:off x="-4763" y="1070022"/>
            <a:ext cx="9155113" cy="5791200"/>
          </a:xfrm>
          <a:prstGeom prst="rect">
            <a:avLst/>
          </a:prstGeom>
          <a:noFill/>
        </p:spPr>
      </p:pic>
      <p:sp>
        <p:nvSpPr>
          <p:cNvPr id="27" name="TextBox 26"/>
          <p:cNvSpPr txBox="1"/>
          <p:nvPr userDrawn="1"/>
        </p:nvSpPr>
        <p:spPr>
          <a:xfrm>
            <a:off x="1870037" y="2224071"/>
            <a:ext cx="7813783" cy="830997"/>
          </a:xfrm>
          <a:prstGeom prst="rect">
            <a:avLst/>
          </a:prstGeom>
          <a:noFill/>
        </p:spPr>
        <p:txBody>
          <a:bodyPr wrap="square" rtlCol="0">
            <a:spAutoFit/>
          </a:bodyPr>
          <a:lstStyle/>
          <a:p>
            <a:r>
              <a:rPr lang="zh-CN" altLang="en-US" sz="4800" u="none" dirty="0">
                <a:solidFill>
                  <a:srgbClr val="008000"/>
                </a:solidFill>
                <a:latin typeface="方正大黑简体" pitchFamily="65" charset="-122"/>
                <a:ea typeface="方正大黑简体" pitchFamily="65" charset="-122"/>
              </a:rPr>
              <a:t>第三讲  分组密码（二）</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4">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1493811"/>
            <a:ext cx="8229600" cy="4824000"/>
          </a:xfrm>
        </p:spPr>
        <p:txBody>
          <a:bodyPr/>
          <a:lstStyle>
            <a:lvl1pPr>
              <a:lnSpc>
                <a:spcPct val="120000"/>
              </a:lnSpc>
              <a:spcBef>
                <a:spcPts val="600"/>
              </a:spcBef>
              <a:defRPr sz="3200" b="1">
                <a:latin typeface="Times New Roman" panose="02020603050405020304" pitchFamily="18" charset="0"/>
                <a:ea typeface="黑体" panose="02010609060101010101" pitchFamily="49" charset="-122"/>
                <a:cs typeface="Times New Roman" panose="02020603050405020304" pitchFamily="18" charset="0"/>
              </a:defRPr>
            </a:lvl1pPr>
            <a:lvl2pPr marL="720090" indent="-269875">
              <a:lnSpc>
                <a:spcPct val="120000"/>
              </a:lnSpc>
              <a:spcBef>
                <a:spcPts val="600"/>
              </a:spcBef>
              <a:buClr>
                <a:srgbClr val="FF0000"/>
              </a:buClr>
              <a:defRPr sz="2800" b="1">
                <a:latin typeface="Times New Roman" panose="02020603050405020304" pitchFamily="18" charset="0"/>
                <a:ea typeface="黑体" panose="02010609060101010101" pitchFamily="49" charset="-122"/>
                <a:cs typeface="Times New Roman" panose="02020603050405020304" pitchFamily="18" charset="0"/>
              </a:defRPr>
            </a:lvl2pPr>
            <a:lvl3pPr marL="1080135" indent="-269875">
              <a:lnSpc>
                <a:spcPct val="120000"/>
              </a:lnSpc>
              <a:spcBef>
                <a:spcPts val="600"/>
              </a:spcBef>
              <a:defRPr sz="2800" b="1">
                <a:latin typeface="Times New Roman" panose="02020603050405020304" pitchFamily="18" charset="0"/>
                <a:ea typeface="黑体" panose="02010609060101010101" pitchFamily="49" charset="-122"/>
                <a:cs typeface="Times New Roman" panose="02020603050405020304" pitchFamily="18" charset="0"/>
              </a:defRPr>
            </a:lvl3pPr>
            <a:lvl4pPr>
              <a:defRPr>
                <a:latin typeface="Times New Roman" panose="02020603050405020304" pitchFamily="18" charset="0"/>
                <a:ea typeface="黑体" panose="02010609060101010101" pitchFamily="49" charset="-122"/>
              </a:defRPr>
            </a:lvl4pPr>
            <a:lvl5pPr>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p:txBody>
      </p:sp>
      <p:pic>
        <p:nvPicPr>
          <p:cNvPr id="190467" name="Picture 3" descr="C:\Users\shenxuan\Desktop\图片1-2.png"/>
          <p:cNvPicPr>
            <a:picLocks noChangeAspect="1" noChangeArrowheads="1"/>
          </p:cNvPicPr>
          <p:nvPr userDrawn="1"/>
        </p:nvPicPr>
        <p:blipFill>
          <a:blip r:embed="rId2"/>
          <a:srcRect/>
          <a:stretch>
            <a:fillRect/>
          </a:stretch>
        </p:blipFill>
        <p:spPr bwMode="auto">
          <a:xfrm>
            <a:off x="0" y="6507210"/>
            <a:ext cx="9155113" cy="390525"/>
          </a:xfrm>
          <a:prstGeom prst="rect">
            <a:avLst/>
          </a:prstGeom>
          <a:noFill/>
        </p:spPr>
      </p:pic>
      <p:sp>
        <p:nvSpPr>
          <p:cNvPr id="6" name="矩形 5"/>
          <p:cNvSpPr/>
          <p:nvPr userDrawn="1"/>
        </p:nvSpPr>
        <p:spPr>
          <a:xfrm>
            <a:off x="7099990" y="220578"/>
            <a:ext cx="2036135" cy="400110"/>
          </a:xfrm>
          <a:prstGeom prst="rect">
            <a:avLst/>
          </a:prstGeom>
        </p:spPr>
        <p:txBody>
          <a:bodyPr wrap="none">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l" fontAlgn="auto">
              <a:spcBef>
                <a:spcPts val="0"/>
              </a:spcBef>
              <a:spcAft>
                <a:spcPts val="0"/>
              </a:spcAft>
              <a:defRPr/>
            </a:pPr>
            <a:r>
              <a:rPr lang="zh-CN" altLang="en-US" sz="2000" u="none" kern="0" spc="50" dirty="0">
                <a:ln w="11430"/>
                <a:solidFill>
                  <a:srgbClr val="FF0000"/>
                </a:solidFill>
                <a:effectLst>
                  <a:outerShdw blurRad="76200" dist="50800" dir="5400000" algn="tl" rotWithShape="0">
                    <a:srgbClr val="000000">
                      <a:alpha val="65000"/>
                    </a:srgbClr>
                  </a:outerShdw>
                </a:effectLst>
                <a:latin typeface="方正大黑简体" pitchFamily="65" charset="-122"/>
                <a:ea typeface="方正大黑简体" pitchFamily="65" charset="-122"/>
              </a:rPr>
              <a:t>（四）解密算法</a:t>
            </a:r>
          </a:p>
        </p:txBody>
      </p:sp>
      <p:sp>
        <p:nvSpPr>
          <p:cNvPr id="7" name="TextBox 6"/>
          <p:cNvSpPr txBox="1"/>
          <p:nvPr userDrawn="1"/>
        </p:nvSpPr>
        <p:spPr>
          <a:xfrm>
            <a:off x="1103264" y="179343"/>
            <a:ext cx="4856229" cy="523220"/>
          </a:xfrm>
          <a:prstGeom prst="rect">
            <a:avLst/>
          </a:prstGeom>
          <a:noFill/>
        </p:spPr>
        <p:txBody>
          <a:bodyPr wrap="square" rtlCol="0">
            <a:spAutoFit/>
          </a:bodyPr>
          <a:lstStyle/>
          <a:p>
            <a:r>
              <a:rPr lang="zh-CN" altLang="en-US" u="none" dirty="0">
                <a:solidFill>
                  <a:srgbClr val="008000"/>
                </a:solidFill>
                <a:latin typeface="方正大黑简体" pitchFamily="65" charset="-122"/>
                <a:ea typeface="方正大黑简体" pitchFamily="65" charset="-122"/>
              </a:rPr>
              <a:t>一、国产分组密码算法</a:t>
            </a:r>
            <a:r>
              <a:rPr lang="en-US" altLang="zh-CN" u="none" dirty="0">
                <a:solidFill>
                  <a:srgbClr val="008000"/>
                </a:solidFill>
                <a:latin typeface="方正大黑简体" pitchFamily="65" charset="-122"/>
                <a:ea typeface="方正大黑简体" pitchFamily="65" charset="-122"/>
              </a:rPr>
              <a:t>SM4</a:t>
            </a:r>
            <a:endParaRPr lang="zh-CN" altLang="en-US" u="none" dirty="0">
              <a:solidFill>
                <a:srgbClr val="008000"/>
              </a:solidFill>
              <a:latin typeface="方正大黑简体" pitchFamily="65" charset="-122"/>
              <a:ea typeface="方正大黑简体" pitchFamily="65" charset="-122"/>
            </a:endParaRPr>
          </a:p>
        </p:txBody>
      </p:sp>
      <p:grpSp>
        <p:nvGrpSpPr>
          <p:cNvPr id="8" name="组合 7"/>
          <p:cNvGrpSpPr/>
          <p:nvPr userDrawn="1"/>
        </p:nvGrpSpPr>
        <p:grpSpPr>
          <a:xfrm>
            <a:off x="-108520" y="-63388"/>
            <a:ext cx="9252520" cy="1124930"/>
            <a:chOff x="-108520" y="-63388"/>
            <a:chExt cx="9252520" cy="1124930"/>
          </a:xfrm>
        </p:grpSpPr>
        <p:sp>
          <p:nvSpPr>
            <p:cNvPr id="9" name="矩形 8"/>
            <p:cNvSpPr/>
            <p:nvPr userDrawn="1"/>
          </p:nvSpPr>
          <p:spPr bwMode="auto">
            <a:xfrm>
              <a:off x="0" y="656693"/>
              <a:ext cx="9144000" cy="216024"/>
            </a:xfrm>
            <a:prstGeom prst="rect">
              <a:avLst/>
            </a:prstGeom>
            <a:solidFill>
              <a:srgbClr val="339933"/>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endParaRPr>
            </a:p>
          </p:txBody>
        </p:sp>
        <p:pic>
          <p:nvPicPr>
            <p:cNvPr id="10" name="图片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520" y="-63388"/>
              <a:ext cx="1124930" cy="1124930"/>
            </a:xfrm>
            <a:prstGeom prst="rect">
              <a:avLst/>
            </a:prstGeom>
          </p:spPr>
        </p:pic>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5">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1493811"/>
            <a:ext cx="8229600" cy="4824000"/>
          </a:xfrm>
        </p:spPr>
        <p:txBody>
          <a:bodyPr/>
          <a:lstStyle>
            <a:lvl1pPr>
              <a:lnSpc>
                <a:spcPct val="120000"/>
              </a:lnSpc>
              <a:spcBef>
                <a:spcPts val="600"/>
              </a:spcBef>
              <a:defRPr sz="3200" b="1">
                <a:latin typeface="Times New Roman" panose="02020603050405020304" pitchFamily="18" charset="0"/>
                <a:ea typeface="黑体" panose="02010609060101010101" pitchFamily="49" charset="-122"/>
                <a:cs typeface="Times New Roman" panose="02020603050405020304" pitchFamily="18" charset="0"/>
              </a:defRPr>
            </a:lvl1pPr>
            <a:lvl2pPr marL="720090" indent="-269875">
              <a:lnSpc>
                <a:spcPct val="120000"/>
              </a:lnSpc>
              <a:spcBef>
                <a:spcPts val="600"/>
              </a:spcBef>
              <a:buClr>
                <a:srgbClr val="FF0000"/>
              </a:buClr>
              <a:defRPr sz="2800" b="1">
                <a:latin typeface="Times New Roman" panose="02020603050405020304" pitchFamily="18" charset="0"/>
                <a:ea typeface="黑体" panose="02010609060101010101" pitchFamily="49" charset="-122"/>
                <a:cs typeface="Times New Roman" panose="02020603050405020304" pitchFamily="18" charset="0"/>
              </a:defRPr>
            </a:lvl2pPr>
            <a:lvl3pPr marL="1080135" indent="-269875">
              <a:lnSpc>
                <a:spcPct val="120000"/>
              </a:lnSpc>
              <a:spcBef>
                <a:spcPts val="600"/>
              </a:spcBef>
              <a:defRPr sz="2800" b="1">
                <a:latin typeface="Times New Roman" panose="02020603050405020304" pitchFamily="18" charset="0"/>
                <a:ea typeface="黑体" panose="02010609060101010101" pitchFamily="49" charset="-122"/>
                <a:cs typeface="Times New Roman" panose="02020603050405020304" pitchFamily="18" charset="0"/>
              </a:defRPr>
            </a:lvl3pPr>
            <a:lvl4pPr>
              <a:defRPr>
                <a:latin typeface="Times New Roman" panose="02020603050405020304" pitchFamily="18" charset="0"/>
                <a:ea typeface="黑体" panose="02010609060101010101" pitchFamily="49" charset="-122"/>
              </a:defRPr>
            </a:lvl4pPr>
            <a:lvl5pPr>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p:txBody>
      </p:sp>
      <p:pic>
        <p:nvPicPr>
          <p:cNvPr id="190467" name="Picture 3" descr="C:\Users\shenxuan\Desktop\图片1-2.png"/>
          <p:cNvPicPr>
            <a:picLocks noChangeAspect="1" noChangeArrowheads="1"/>
          </p:cNvPicPr>
          <p:nvPr userDrawn="1"/>
        </p:nvPicPr>
        <p:blipFill>
          <a:blip r:embed="rId2"/>
          <a:srcRect/>
          <a:stretch>
            <a:fillRect/>
          </a:stretch>
        </p:blipFill>
        <p:spPr bwMode="auto">
          <a:xfrm>
            <a:off x="0" y="6507210"/>
            <a:ext cx="9155113" cy="390525"/>
          </a:xfrm>
          <a:prstGeom prst="rect">
            <a:avLst/>
          </a:prstGeom>
          <a:noFill/>
        </p:spPr>
      </p:pic>
      <p:sp>
        <p:nvSpPr>
          <p:cNvPr id="6" name="矩形 5"/>
          <p:cNvSpPr/>
          <p:nvPr userDrawn="1"/>
        </p:nvSpPr>
        <p:spPr>
          <a:xfrm>
            <a:off x="6570999" y="220578"/>
            <a:ext cx="2565126" cy="400110"/>
          </a:xfrm>
          <a:prstGeom prst="rect">
            <a:avLst/>
          </a:prstGeom>
        </p:spPr>
        <p:txBody>
          <a:bodyPr wrap="none">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l" fontAlgn="auto">
              <a:spcBef>
                <a:spcPts val="0"/>
              </a:spcBef>
              <a:spcAft>
                <a:spcPts val="0"/>
              </a:spcAft>
              <a:defRPr/>
            </a:pPr>
            <a:r>
              <a:rPr lang="zh-CN" altLang="en-US" sz="2000" u="none" kern="0" spc="50" dirty="0">
                <a:ln w="11430"/>
                <a:solidFill>
                  <a:srgbClr val="FF0000"/>
                </a:solidFill>
                <a:effectLst>
                  <a:outerShdw blurRad="76200" dist="50800" dir="5400000" algn="tl" rotWithShape="0">
                    <a:srgbClr val="000000">
                      <a:alpha val="65000"/>
                    </a:srgbClr>
                  </a:outerShdw>
                </a:effectLst>
                <a:latin typeface="方正大黑简体" pitchFamily="65" charset="-122"/>
                <a:ea typeface="方正大黑简体" pitchFamily="65" charset="-122"/>
              </a:rPr>
              <a:t>（五）算法设计原理</a:t>
            </a:r>
          </a:p>
        </p:txBody>
      </p:sp>
      <p:sp>
        <p:nvSpPr>
          <p:cNvPr id="7" name="TextBox 6"/>
          <p:cNvSpPr txBox="1"/>
          <p:nvPr userDrawn="1"/>
        </p:nvSpPr>
        <p:spPr>
          <a:xfrm>
            <a:off x="1103264" y="179343"/>
            <a:ext cx="4856229" cy="523220"/>
          </a:xfrm>
          <a:prstGeom prst="rect">
            <a:avLst/>
          </a:prstGeom>
          <a:noFill/>
        </p:spPr>
        <p:txBody>
          <a:bodyPr wrap="square" rtlCol="0">
            <a:spAutoFit/>
          </a:bodyPr>
          <a:lstStyle/>
          <a:p>
            <a:r>
              <a:rPr lang="zh-CN" altLang="en-US" u="none" dirty="0">
                <a:solidFill>
                  <a:srgbClr val="008000"/>
                </a:solidFill>
                <a:latin typeface="方正大黑简体" pitchFamily="65" charset="-122"/>
                <a:ea typeface="方正大黑简体" pitchFamily="65" charset="-122"/>
              </a:rPr>
              <a:t>一、国产分组密码算法</a:t>
            </a:r>
            <a:r>
              <a:rPr lang="en-US" altLang="zh-CN" u="none" dirty="0">
                <a:solidFill>
                  <a:srgbClr val="008000"/>
                </a:solidFill>
                <a:latin typeface="方正大黑简体" pitchFamily="65" charset="-122"/>
                <a:ea typeface="方正大黑简体" pitchFamily="65" charset="-122"/>
              </a:rPr>
              <a:t>SM4</a:t>
            </a:r>
            <a:endParaRPr lang="zh-CN" altLang="en-US" u="none" dirty="0">
              <a:solidFill>
                <a:srgbClr val="008000"/>
              </a:solidFill>
              <a:latin typeface="方正大黑简体" pitchFamily="65" charset="-122"/>
              <a:ea typeface="方正大黑简体" pitchFamily="65" charset="-122"/>
            </a:endParaRPr>
          </a:p>
        </p:txBody>
      </p:sp>
      <p:grpSp>
        <p:nvGrpSpPr>
          <p:cNvPr id="8" name="组合 7"/>
          <p:cNvGrpSpPr/>
          <p:nvPr userDrawn="1"/>
        </p:nvGrpSpPr>
        <p:grpSpPr>
          <a:xfrm>
            <a:off x="-108520" y="-63388"/>
            <a:ext cx="9252520" cy="1124930"/>
            <a:chOff x="-108520" y="-63388"/>
            <a:chExt cx="9252520" cy="1124930"/>
          </a:xfrm>
        </p:grpSpPr>
        <p:sp>
          <p:nvSpPr>
            <p:cNvPr id="9" name="矩形 8"/>
            <p:cNvSpPr/>
            <p:nvPr userDrawn="1"/>
          </p:nvSpPr>
          <p:spPr bwMode="auto">
            <a:xfrm>
              <a:off x="0" y="656693"/>
              <a:ext cx="9144000" cy="216024"/>
            </a:xfrm>
            <a:prstGeom prst="rect">
              <a:avLst/>
            </a:prstGeom>
            <a:solidFill>
              <a:srgbClr val="339933"/>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endParaRPr>
            </a:p>
          </p:txBody>
        </p:sp>
        <p:pic>
          <p:nvPicPr>
            <p:cNvPr id="10" name="图片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520" y="-63388"/>
              <a:ext cx="1124930" cy="1124930"/>
            </a:xfrm>
            <a:prstGeom prst="rect">
              <a:avLst/>
            </a:prstGeom>
          </p:spPr>
        </p:pic>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6">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1489527"/>
            <a:ext cx="8229600" cy="4824000"/>
          </a:xfrm>
        </p:spPr>
        <p:txBody>
          <a:bodyPr/>
          <a:lstStyle>
            <a:lvl1pPr>
              <a:lnSpc>
                <a:spcPct val="120000"/>
              </a:lnSpc>
              <a:spcBef>
                <a:spcPts val="600"/>
              </a:spcBef>
              <a:defRPr sz="3200" b="1">
                <a:latin typeface="Times New Roman" panose="02020603050405020304" pitchFamily="18" charset="0"/>
                <a:ea typeface="黑体" panose="02010609060101010101" pitchFamily="49" charset="-122"/>
                <a:cs typeface="Times New Roman" panose="02020603050405020304" pitchFamily="18" charset="0"/>
              </a:defRPr>
            </a:lvl1pPr>
            <a:lvl2pPr marL="720090" indent="-269875">
              <a:lnSpc>
                <a:spcPct val="120000"/>
              </a:lnSpc>
              <a:spcBef>
                <a:spcPts val="600"/>
              </a:spcBef>
              <a:buClr>
                <a:srgbClr val="FF0000"/>
              </a:buClr>
              <a:defRPr sz="2800" b="1">
                <a:latin typeface="Times New Roman" panose="02020603050405020304" pitchFamily="18" charset="0"/>
                <a:ea typeface="黑体" panose="02010609060101010101" pitchFamily="49" charset="-122"/>
                <a:cs typeface="Times New Roman" panose="02020603050405020304" pitchFamily="18" charset="0"/>
              </a:defRPr>
            </a:lvl2pPr>
            <a:lvl3pPr marL="1080135" indent="-269875">
              <a:lnSpc>
                <a:spcPct val="120000"/>
              </a:lnSpc>
              <a:spcBef>
                <a:spcPts val="600"/>
              </a:spcBef>
              <a:defRPr sz="2800" b="1">
                <a:latin typeface="Times New Roman" panose="02020603050405020304" pitchFamily="18" charset="0"/>
                <a:ea typeface="黑体" panose="02010609060101010101" pitchFamily="49" charset="-122"/>
                <a:cs typeface="Times New Roman" panose="02020603050405020304" pitchFamily="18" charset="0"/>
              </a:defRPr>
            </a:lvl3pPr>
            <a:lvl4pPr>
              <a:defRPr>
                <a:latin typeface="Times New Roman" panose="02020603050405020304" pitchFamily="18" charset="0"/>
                <a:ea typeface="黑体" panose="02010609060101010101" pitchFamily="49" charset="-122"/>
              </a:defRPr>
            </a:lvl4pPr>
            <a:lvl5pPr>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p:txBody>
      </p:sp>
      <p:pic>
        <p:nvPicPr>
          <p:cNvPr id="190467" name="Picture 3" descr="C:\Users\shenxuan\Desktop\图片1-2.png"/>
          <p:cNvPicPr>
            <a:picLocks noChangeAspect="1" noChangeArrowheads="1"/>
          </p:cNvPicPr>
          <p:nvPr userDrawn="1"/>
        </p:nvPicPr>
        <p:blipFill>
          <a:blip r:embed="rId2"/>
          <a:srcRect/>
          <a:stretch>
            <a:fillRect/>
          </a:stretch>
        </p:blipFill>
        <p:spPr bwMode="auto">
          <a:xfrm>
            <a:off x="0" y="6507210"/>
            <a:ext cx="9155113" cy="390525"/>
          </a:xfrm>
          <a:prstGeom prst="rect">
            <a:avLst/>
          </a:prstGeom>
          <a:noFill/>
        </p:spPr>
      </p:pic>
      <p:sp>
        <p:nvSpPr>
          <p:cNvPr id="6" name="矩形 5"/>
          <p:cNvSpPr/>
          <p:nvPr userDrawn="1"/>
        </p:nvSpPr>
        <p:spPr>
          <a:xfrm>
            <a:off x="6872008" y="220578"/>
            <a:ext cx="2300630" cy="400110"/>
          </a:xfrm>
          <a:prstGeom prst="rect">
            <a:avLst/>
          </a:prstGeom>
        </p:spPr>
        <p:txBody>
          <a:bodyPr wrap="none">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l" fontAlgn="auto">
              <a:spcBef>
                <a:spcPts val="0"/>
              </a:spcBef>
              <a:spcAft>
                <a:spcPts val="0"/>
              </a:spcAft>
              <a:defRPr/>
            </a:pPr>
            <a:r>
              <a:rPr lang="zh-CN" altLang="en-US" sz="2000" u="none" kern="0" spc="50" dirty="0">
                <a:ln w="11430"/>
                <a:solidFill>
                  <a:srgbClr val="FF0000"/>
                </a:solidFill>
                <a:effectLst>
                  <a:outerShdw blurRad="76200" dist="50800" dir="5400000" algn="tl" rotWithShape="0">
                    <a:srgbClr val="000000">
                      <a:alpha val="65000"/>
                    </a:srgbClr>
                  </a:outerShdw>
                </a:effectLst>
                <a:latin typeface="方正大黑简体" pitchFamily="65" charset="-122"/>
                <a:ea typeface="方正大黑简体" pitchFamily="65" charset="-122"/>
              </a:rPr>
              <a:t>（六）算法安全性</a:t>
            </a:r>
          </a:p>
        </p:txBody>
      </p:sp>
      <p:sp>
        <p:nvSpPr>
          <p:cNvPr id="7" name="TextBox 6"/>
          <p:cNvSpPr txBox="1"/>
          <p:nvPr userDrawn="1"/>
        </p:nvSpPr>
        <p:spPr>
          <a:xfrm>
            <a:off x="1103264" y="179343"/>
            <a:ext cx="4856229" cy="523220"/>
          </a:xfrm>
          <a:prstGeom prst="rect">
            <a:avLst/>
          </a:prstGeom>
          <a:noFill/>
        </p:spPr>
        <p:txBody>
          <a:bodyPr wrap="square" rtlCol="0">
            <a:spAutoFit/>
          </a:bodyPr>
          <a:lstStyle/>
          <a:p>
            <a:r>
              <a:rPr lang="zh-CN" altLang="en-US" u="none" dirty="0">
                <a:solidFill>
                  <a:srgbClr val="008000"/>
                </a:solidFill>
                <a:latin typeface="方正大黑简体" pitchFamily="65" charset="-122"/>
                <a:ea typeface="方正大黑简体" pitchFamily="65" charset="-122"/>
              </a:rPr>
              <a:t>一、国产分组密码算法</a:t>
            </a:r>
            <a:r>
              <a:rPr lang="en-US" altLang="zh-CN" u="none" dirty="0">
                <a:solidFill>
                  <a:srgbClr val="008000"/>
                </a:solidFill>
                <a:latin typeface="方正大黑简体" pitchFamily="65" charset="-122"/>
                <a:ea typeface="方正大黑简体" pitchFamily="65" charset="-122"/>
              </a:rPr>
              <a:t>SM4</a:t>
            </a:r>
            <a:endParaRPr lang="zh-CN" altLang="en-US" u="none" dirty="0">
              <a:solidFill>
                <a:srgbClr val="008000"/>
              </a:solidFill>
              <a:latin typeface="方正大黑简体" pitchFamily="65" charset="-122"/>
              <a:ea typeface="方正大黑简体" pitchFamily="65" charset="-122"/>
            </a:endParaRPr>
          </a:p>
        </p:txBody>
      </p:sp>
      <p:grpSp>
        <p:nvGrpSpPr>
          <p:cNvPr id="8" name="组合 7"/>
          <p:cNvGrpSpPr/>
          <p:nvPr userDrawn="1"/>
        </p:nvGrpSpPr>
        <p:grpSpPr>
          <a:xfrm>
            <a:off x="-108520" y="-63388"/>
            <a:ext cx="9252520" cy="1124930"/>
            <a:chOff x="-108520" y="-63388"/>
            <a:chExt cx="9252520" cy="1124930"/>
          </a:xfrm>
        </p:grpSpPr>
        <p:sp>
          <p:nvSpPr>
            <p:cNvPr id="9" name="矩形 8"/>
            <p:cNvSpPr/>
            <p:nvPr userDrawn="1"/>
          </p:nvSpPr>
          <p:spPr bwMode="auto">
            <a:xfrm>
              <a:off x="0" y="656693"/>
              <a:ext cx="9144000" cy="216024"/>
            </a:xfrm>
            <a:prstGeom prst="rect">
              <a:avLst/>
            </a:prstGeom>
            <a:solidFill>
              <a:srgbClr val="339933"/>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endParaRPr>
            </a:p>
          </p:txBody>
        </p:sp>
        <p:pic>
          <p:nvPicPr>
            <p:cNvPr id="10" name="图片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520" y="-63388"/>
              <a:ext cx="1124930" cy="1124930"/>
            </a:xfrm>
            <a:prstGeom prst="rect">
              <a:avLst/>
            </a:prstGeom>
          </p:spPr>
        </p:pic>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分组密码加密模式">
    <p:spTree>
      <p:nvGrpSpPr>
        <p:cNvPr id="1" name=""/>
        <p:cNvGrpSpPr/>
        <p:nvPr/>
      </p:nvGrpSpPr>
      <p:grpSpPr>
        <a:xfrm>
          <a:off x="0" y="0"/>
          <a:ext cx="0" cy="0"/>
          <a:chOff x="0" y="0"/>
          <a:chExt cx="0" cy="0"/>
        </a:xfrm>
      </p:grpSpPr>
      <p:pic>
        <p:nvPicPr>
          <p:cNvPr id="190467" name="Picture 3" descr="C:\Users\shenxuan\Desktop\图片1-2.png"/>
          <p:cNvPicPr>
            <a:picLocks noChangeAspect="1" noChangeArrowheads="1"/>
          </p:cNvPicPr>
          <p:nvPr userDrawn="1"/>
        </p:nvPicPr>
        <p:blipFill>
          <a:blip r:embed="rId2"/>
          <a:srcRect/>
          <a:stretch>
            <a:fillRect/>
          </a:stretch>
        </p:blipFill>
        <p:spPr bwMode="auto">
          <a:xfrm>
            <a:off x="0" y="6507210"/>
            <a:ext cx="9155113" cy="390525"/>
          </a:xfrm>
          <a:prstGeom prst="rect">
            <a:avLst/>
          </a:prstGeom>
          <a:noFill/>
        </p:spPr>
      </p:pic>
      <p:sp>
        <p:nvSpPr>
          <p:cNvPr id="19" name="TextBox 18"/>
          <p:cNvSpPr txBox="1"/>
          <p:nvPr userDrawn="1"/>
        </p:nvSpPr>
        <p:spPr>
          <a:xfrm>
            <a:off x="1103265" y="179343"/>
            <a:ext cx="4089456" cy="523220"/>
          </a:xfrm>
          <a:prstGeom prst="rect">
            <a:avLst/>
          </a:prstGeom>
          <a:noFill/>
        </p:spPr>
        <p:txBody>
          <a:bodyPr wrap="square" rtlCol="0">
            <a:spAutoFit/>
          </a:bodyPr>
          <a:lstStyle/>
          <a:p>
            <a:r>
              <a:rPr lang="zh-CN" altLang="en-US" u="none" dirty="0">
                <a:solidFill>
                  <a:srgbClr val="008000"/>
                </a:solidFill>
                <a:latin typeface="方正大黑简体" pitchFamily="65" charset="-122"/>
                <a:ea typeface="方正大黑简体" pitchFamily="65" charset="-122"/>
              </a:rPr>
              <a:t>二、分组密码工作模式</a:t>
            </a:r>
          </a:p>
        </p:txBody>
      </p:sp>
      <p:grpSp>
        <p:nvGrpSpPr>
          <p:cNvPr id="5" name="组合 4"/>
          <p:cNvGrpSpPr/>
          <p:nvPr userDrawn="1"/>
        </p:nvGrpSpPr>
        <p:grpSpPr>
          <a:xfrm>
            <a:off x="-108520" y="-63388"/>
            <a:ext cx="9252520" cy="1124930"/>
            <a:chOff x="-108520" y="-63388"/>
            <a:chExt cx="9252520" cy="1124930"/>
          </a:xfrm>
        </p:grpSpPr>
        <p:sp>
          <p:nvSpPr>
            <p:cNvPr id="6" name="矩形 5"/>
            <p:cNvSpPr/>
            <p:nvPr userDrawn="1"/>
          </p:nvSpPr>
          <p:spPr bwMode="auto">
            <a:xfrm>
              <a:off x="0" y="656693"/>
              <a:ext cx="9144000" cy="216024"/>
            </a:xfrm>
            <a:prstGeom prst="rect">
              <a:avLst/>
            </a:prstGeom>
            <a:solidFill>
              <a:srgbClr val="339933"/>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endParaRPr>
            </a:p>
          </p:txBody>
        </p:sp>
        <p:pic>
          <p:nvPicPr>
            <p:cNvPr id="7" name="图片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520" y="-63388"/>
              <a:ext cx="1124930" cy="1124930"/>
            </a:xfrm>
            <a:prstGeom prst="rect">
              <a:avLst/>
            </a:prstGeom>
          </p:spPr>
        </p:pic>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1">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1489527"/>
            <a:ext cx="8229600" cy="4824000"/>
          </a:xfrm>
        </p:spPr>
        <p:txBody>
          <a:bodyPr/>
          <a:lstStyle>
            <a:lvl1pPr>
              <a:lnSpc>
                <a:spcPct val="120000"/>
              </a:lnSpc>
              <a:spcBef>
                <a:spcPts val="600"/>
              </a:spcBef>
              <a:defRPr sz="3200" b="1">
                <a:latin typeface="Times New Roman" panose="02020603050405020304" pitchFamily="18" charset="0"/>
                <a:ea typeface="黑体" panose="02010609060101010101" pitchFamily="49" charset="-122"/>
                <a:cs typeface="Times New Roman" panose="02020603050405020304" pitchFamily="18" charset="0"/>
              </a:defRPr>
            </a:lvl1pPr>
            <a:lvl2pPr marL="720090" indent="-269875">
              <a:lnSpc>
                <a:spcPct val="120000"/>
              </a:lnSpc>
              <a:spcBef>
                <a:spcPts val="600"/>
              </a:spcBef>
              <a:buClr>
                <a:srgbClr val="FF0000"/>
              </a:buClr>
              <a:defRPr sz="2800" b="1">
                <a:latin typeface="Times New Roman" panose="02020603050405020304" pitchFamily="18" charset="0"/>
                <a:ea typeface="黑体" panose="02010609060101010101" pitchFamily="49" charset="-122"/>
                <a:cs typeface="Times New Roman" panose="02020603050405020304" pitchFamily="18" charset="0"/>
              </a:defRPr>
            </a:lvl2pPr>
            <a:lvl3pPr marL="1080135" indent="-269875">
              <a:lnSpc>
                <a:spcPct val="120000"/>
              </a:lnSpc>
              <a:spcBef>
                <a:spcPts val="600"/>
              </a:spcBef>
              <a:defRPr sz="2800" b="1">
                <a:latin typeface="Times New Roman" panose="02020603050405020304" pitchFamily="18" charset="0"/>
                <a:ea typeface="黑体" panose="02010609060101010101" pitchFamily="49" charset="-122"/>
                <a:cs typeface="Times New Roman" panose="02020603050405020304" pitchFamily="18" charset="0"/>
              </a:defRPr>
            </a:lvl3pPr>
            <a:lvl4pPr>
              <a:defRPr>
                <a:latin typeface="Times New Roman" panose="02020603050405020304" pitchFamily="18" charset="0"/>
                <a:ea typeface="黑体" panose="02010609060101010101" pitchFamily="49" charset="-122"/>
              </a:defRPr>
            </a:lvl4pPr>
            <a:lvl5pPr>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p:txBody>
      </p:sp>
      <p:pic>
        <p:nvPicPr>
          <p:cNvPr id="190467" name="Picture 3" descr="C:\Users\shenxuan\Desktop\图片1-2.png"/>
          <p:cNvPicPr>
            <a:picLocks noChangeAspect="1" noChangeArrowheads="1"/>
          </p:cNvPicPr>
          <p:nvPr userDrawn="1"/>
        </p:nvPicPr>
        <p:blipFill>
          <a:blip r:embed="rId2"/>
          <a:srcRect/>
          <a:stretch>
            <a:fillRect/>
          </a:stretch>
        </p:blipFill>
        <p:spPr bwMode="auto">
          <a:xfrm>
            <a:off x="0" y="6507210"/>
            <a:ext cx="9155113" cy="390525"/>
          </a:xfrm>
          <a:prstGeom prst="rect">
            <a:avLst/>
          </a:prstGeom>
          <a:noFill/>
        </p:spPr>
      </p:pic>
      <p:sp>
        <p:nvSpPr>
          <p:cNvPr id="19" name="TextBox 18"/>
          <p:cNvSpPr txBox="1"/>
          <p:nvPr userDrawn="1"/>
        </p:nvSpPr>
        <p:spPr>
          <a:xfrm>
            <a:off x="1103265" y="179343"/>
            <a:ext cx="4089456" cy="523220"/>
          </a:xfrm>
          <a:prstGeom prst="rect">
            <a:avLst/>
          </a:prstGeom>
          <a:noFill/>
        </p:spPr>
        <p:txBody>
          <a:bodyPr wrap="square" rtlCol="0">
            <a:spAutoFit/>
          </a:bodyPr>
          <a:lstStyle/>
          <a:p>
            <a:r>
              <a:rPr lang="zh-CN" altLang="en-US" u="none" dirty="0">
                <a:solidFill>
                  <a:srgbClr val="008000"/>
                </a:solidFill>
                <a:latin typeface="方正大黑简体" pitchFamily="65" charset="-122"/>
                <a:ea typeface="方正大黑简体" pitchFamily="65" charset="-122"/>
              </a:rPr>
              <a:t>二、分组密码工作模式</a:t>
            </a:r>
          </a:p>
        </p:txBody>
      </p:sp>
      <p:sp>
        <p:nvSpPr>
          <p:cNvPr id="6" name="矩形 5"/>
          <p:cNvSpPr/>
          <p:nvPr userDrawn="1"/>
        </p:nvSpPr>
        <p:spPr>
          <a:xfrm>
            <a:off x="5258140" y="220578"/>
            <a:ext cx="3877985" cy="400110"/>
          </a:xfrm>
          <a:prstGeom prst="rect">
            <a:avLst/>
          </a:prstGeom>
        </p:spPr>
        <p:txBody>
          <a:bodyPr wrap="none">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l" fontAlgn="auto">
              <a:spcBef>
                <a:spcPts val="0"/>
              </a:spcBef>
              <a:spcAft>
                <a:spcPts val="0"/>
              </a:spcAft>
              <a:defRPr/>
            </a:pPr>
            <a:r>
              <a:rPr lang="zh-CN" altLang="en-US" sz="2000" u="none" kern="0" spc="50" dirty="0">
                <a:ln w="11430"/>
                <a:solidFill>
                  <a:srgbClr val="FF0000"/>
                </a:solidFill>
                <a:effectLst>
                  <a:outerShdw blurRad="76200" dist="50800" dir="5400000" algn="tl" rotWithShape="0">
                    <a:srgbClr val="000000">
                      <a:alpha val="65000"/>
                    </a:srgbClr>
                  </a:outerShdw>
                </a:effectLst>
                <a:latin typeface="方正大黑简体" pitchFamily="65" charset="-122"/>
                <a:ea typeface="方正大黑简体" pitchFamily="65" charset="-122"/>
              </a:rPr>
              <a:t>（一）电子密码本（</a:t>
            </a:r>
            <a:r>
              <a:rPr lang="en-US" altLang="zh-CN" sz="2000" u="none" kern="0" spc="50" dirty="0">
                <a:ln w="11430"/>
                <a:solidFill>
                  <a:srgbClr val="FF0000"/>
                </a:solidFill>
                <a:effectLst>
                  <a:outerShdw blurRad="76200" dist="50800" dir="5400000" algn="tl" rotWithShape="0">
                    <a:srgbClr val="000000">
                      <a:alpha val="65000"/>
                    </a:srgbClr>
                  </a:outerShdw>
                </a:effectLst>
                <a:latin typeface="方正大黑简体" pitchFamily="65" charset="-122"/>
                <a:ea typeface="方正大黑简体" pitchFamily="65" charset="-122"/>
              </a:rPr>
              <a:t>ECB</a:t>
            </a:r>
            <a:r>
              <a:rPr lang="zh-CN" altLang="en-US" sz="2000" u="none" kern="0" spc="50" dirty="0">
                <a:ln w="11430"/>
                <a:solidFill>
                  <a:srgbClr val="FF0000"/>
                </a:solidFill>
                <a:effectLst>
                  <a:outerShdw blurRad="76200" dist="50800" dir="5400000" algn="tl" rotWithShape="0">
                    <a:srgbClr val="000000">
                      <a:alpha val="65000"/>
                    </a:srgbClr>
                  </a:outerShdw>
                </a:effectLst>
                <a:latin typeface="方正大黑简体" pitchFamily="65" charset="-122"/>
                <a:ea typeface="方正大黑简体" pitchFamily="65" charset="-122"/>
              </a:rPr>
              <a:t>）模式</a:t>
            </a:r>
          </a:p>
        </p:txBody>
      </p:sp>
      <p:grpSp>
        <p:nvGrpSpPr>
          <p:cNvPr id="7" name="组合 6"/>
          <p:cNvGrpSpPr/>
          <p:nvPr userDrawn="1"/>
        </p:nvGrpSpPr>
        <p:grpSpPr>
          <a:xfrm>
            <a:off x="-108520" y="-63388"/>
            <a:ext cx="9252520" cy="1124930"/>
            <a:chOff x="-108520" y="-63388"/>
            <a:chExt cx="9252520" cy="1124930"/>
          </a:xfrm>
        </p:grpSpPr>
        <p:sp>
          <p:nvSpPr>
            <p:cNvPr id="8" name="矩形 7"/>
            <p:cNvSpPr/>
            <p:nvPr userDrawn="1"/>
          </p:nvSpPr>
          <p:spPr bwMode="auto">
            <a:xfrm>
              <a:off x="0" y="656693"/>
              <a:ext cx="9144000" cy="216024"/>
            </a:xfrm>
            <a:prstGeom prst="rect">
              <a:avLst/>
            </a:prstGeom>
            <a:solidFill>
              <a:srgbClr val="339933"/>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endParaRPr>
            </a:p>
          </p:txBody>
        </p:sp>
        <p:pic>
          <p:nvPicPr>
            <p:cNvPr id="9" name="图片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520" y="-63388"/>
              <a:ext cx="1124930" cy="1124930"/>
            </a:xfrm>
            <a:prstGeom prst="rect">
              <a:avLst/>
            </a:prstGeom>
          </p:spPr>
        </p:pic>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2">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1489527"/>
            <a:ext cx="8229600" cy="4824000"/>
          </a:xfrm>
        </p:spPr>
        <p:txBody>
          <a:bodyPr/>
          <a:lstStyle>
            <a:lvl1pPr>
              <a:lnSpc>
                <a:spcPct val="120000"/>
              </a:lnSpc>
              <a:spcBef>
                <a:spcPts val="600"/>
              </a:spcBef>
              <a:defRPr sz="3200" b="1">
                <a:latin typeface="Times New Roman" panose="02020603050405020304" pitchFamily="18" charset="0"/>
                <a:ea typeface="黑体" panose="02010609060101010101" pitchFamily="49" charset="-122"/>
                <a:cs typeface="Times New Roman" panose="02020603050405020304" pitchFamily="18" charset="0"/>
              </a:defRPr>
            </a:lvl1pPr>
            <a:lvl2pPr marL="720090" indent="-269875">
              <a:lnSpc>
                <a:spcPct val="120000"/>
              </a:lnSpc>
              <a:spcBef>
                <a:spcPts val="600"/>
              </a:spcBef>
              <a:defRPr sz="2800" b="1">
                <a:latin typeface="Times New Roman" panose="02020603050405020304" pitchFamily="18" charset="0"/>
                <a:ea typeface="黑体" panose="02010609060101010101" pitchFamily="49" charset="-122"/>
                <a:cs typeface="Times New Roman" panose="02020603050405020304" pitchFamily="18" charset="0"/>
              </a:defRPr>
            </a:lvl2pPr>
            <a:lvl3pPr marL="1080135" indent="-269875">
              <a:lnSpc>
                <a:spcPct val="120000"/>
              </a:lnSpc>
              <a:spcBef>
                <a:spcPts val="600"/>
              </a:spcBef>
              <a:defRPr sz="2800" b="1">
                <a:latin typeface="Times New Roman" panose="02020603050405020304" pitchFamily="18" charset="0"/>
                <a:ea typeface="黑体" panose="02010609060101010101" pitchFamily="49" charset="-122"/>
                <a:cs typeface="Times New Roman" panose="02020603050405020304" pitchFamily="18" charset="0"/>
              </a:defRPr>
            </a:lvl3pPr>
            <a:lvl4pPr>
              <a:defRPr>
                <a:latin typeface="Times New Roman" panose="02020603050405020304" pitchFamily="18" charset="0"/>
                <a:ea typeface="黑体" panose="02010609060101010101" pitchFamily="49" charset="-122"/>
              </a:defRPr>
            </a:lvl4pPr>
            <a:lvl5pPr>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p:txBody>
      </p:sp>
      <p:pic>
        <p:nvPicPr>
          <p:cNvPr id="190467" name="Picture 3" descr="C:\Users\shenxuan\Desktop\图片1-2.png"/>
          <p:cNvPicPr>
            <a:picLocks noChangeAspect="1" noChangeArrowheads="1"/>
          </p:cNvPicPr>
          <p:nvPr userDrawn="1"/>
        </p:nvPicPr>
        <p:blipFill>
          <a:blip r:embed="rId2"/>
          <a:srcRect/>
          <a:stretch>
            <a:fillRect/>
          </a:stretch>
        </p:blipFill>
        <p:spPr bwMode="auto">
          <a:xfrm>
            <a:off x="0" y="6507210"/>
            <a:ext cx="9155113" cy="390525"/>
          </a:xfrm>
          <a:prstGeom prst="rect">
            <a:avLst/>
          </a:prstGeom>
          <a:noFill/>
        </p:spPr>
      </p:pic>
      <p:sp>
        <p:nvSpPr>
          <p:cNvPr id="9" name="TextBox 8"/>
          <p:cNvSpPr txBox="1"/>
          <p:nvPr userDrawn="1"/>
        </p:nvSpPr>
        <p:spPr>
          <a:xfrm>
            <a:off x="1103265" y="179343"/>
            <a:ext cx="4089456" cy="523220"/>
          </a:xfrm>
          <a:prstGeom prst="rect">
            <a:avLst/>
          </a:prstGeom>
          <a:noFill/>
        </p:spPr>
        <p:txBody>
          <a:bodyPr wrap="square" rtlCol="0">
            <a:spAutoFit/>
          </a:bodyPr>
          <a:lstStyle/>
          <a:p>
            <a:r>
              <a:rPr lang="zh-CN" altLang="en-US" u="none" dirty="0">
                <a:solidFill>
                  <a:srgbClr val="008000"/>
                </a:solidFill>
                <a:latin typeface="方正大黑简体" pitchFamily="65" charset="-122"/>
                <a:ea typeface="方正大黑简体" pitchFamily="65" charset="-122"/>
              </a:rPr>
              <a:t>二、分组密码工作模式</a:t>
            </a:r>
          </a:p>
        </p:txBody>
      </p:sp>
      <p:sp>
        <p:nvSpPr>
          <p:cNvPr id="10" name="矩形 9"/>
          <p:cNvSpPr/>
          <p:nvPr userDrawn="1"/>
        </p:nvSpPr>
        <p:spPr>
          <a:xfrm>
            <a:off x="4973643" y="220578"/>
            <a:ext cx="4156907" cy="400110"/>
          </a:xfrm>
          <a:prstGeom prst="rect">
            <a:avLst/>
          </a:prstGeom>
        </p:spPr>
        <p:txBody>
          <a:bodyPr wrap="none">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l" fontAlgn="auto">
              <a:spcBef>
                <a:spcPts val="0"/>
              </a:spcBef>
              <a:spcAft>
                <a:spcPts val="0"/>
              </a:spcAft>
              <a:defRPr/>
            </a:pPr>
            <a:r>
              <a:rPr lang="zh-CN" altLang="en-US" sz="2000" u="none" kern="0" spc="50" dirty="0">
                <a:ln w="11430"/>
                <a:solidFill>
                  <a:srgbClr val="FF0000"/>
                </a:solidFill>
                <a:effectLst>
                  <a:outerShdw blurRad="76200" dist="50800" dir="5400000" algn="tl" rotWithShape="0">
                    <a:srgbClr val="000000">
                      <a:alpha val="65000"/>
                    </a:srgbClr>
                  </a:outerShdw>
                </a:effectLst>
                <a:latin typeface="方正大黑简体" pitchFamily="65" charset="-122"/>
                <a:ea typeface="方正大黑简体" pitchFamily="65" charset="-122"/>
              </a:rPr>
              <a:t>（二）密码分组链接（</a:t>
            </a:r>
            <a:r>
              <a:rPr lang="en-US" altLang="zh-CN" sz="2000" u="none" kern="0" spc="50" dirty="0">
                <a:ln w="11430"/>
                <a:solidFill>
                  <a:srgbClr val="FF0000"/>
                </a:solidFill>
                <a:effectLst>
                  <a:outerShdw blurRad="76200" dist="50800" dir="5400000" algn="tl" rotWithShape="0">
                    <a:srgbClr val="000000">
                      <a:alpha val="65000"/>
                    </a:srgbClr>
                  </a:outerShdw>
                </a:effectLst>
                <a:latin typeface="方正大黑简体" pitchFamily="65" charset="-122"/>
                <a:ea typeface="方正大黑简体" pitchFamily="65" charset="-122"/>
              </a:rPr>
              <a:t>CBC</a:t>
            </a:r>
            <a:r>
              <a:rPr lang="zh-CN" altLang="en-US" sz="2000" u="none" kern="0" spc="50" dirty="0">
                <a:ln w="11430"/>
                <a:solidFill>
                  <a:srgbClr val="FF0000"/>
                </a:solidFill>
                <a:effectLst>
                  <a:outerShdw blurRad="76200" dist="50800" dir="5400000" algn="tl" rotWithShape="0">
                    <a:srgbClr val="000000">
                      <a:alpha val="65000"/>
                    </a:srgbClr>
                  </a:outerShdw>
                </a:effectLst>
                <a:latin typeface="方正大黑简体" pitchFamily="65" charset="-122"/>
                <a:ea typeface="方正大黑简体" pitchFamily="65" charset="-122"/>
              </a:rPr>
              <a:t>）模式</a:t>
            </a:r>
          </a:p>
        </p:txBody>
      </p:sp>
      <p:grpSp>
        <p:nvGrpSpPr>
          <p:cNvPr id="7" name="组合 6"/>
          <p:cNvGrpSpPr/>
          <p:nvPr userDrawn="1"/>
        </p:nvGrpSpPr>
        <p:grpSpPr>
          <a:xfrm>
            <a:off x="-108520" y="-63388"/>
            <a:ext cx="9252520" cy="1124930"/>
            <a:chOff x="-108520" y="-63388"/>
            <a:chExt cx="9252520" cy="1124930"/>
          </a:xfrm>
        </p:grpSpPr>
        <p:sp>
          <p:nvSpPr>
            <p:cNvPr id="8" name="矩形 7"/>
            <p:cNvSpPr/>
            <p:nvPr userDrawn="1"/>
          </p:nvSpPr>
          <p:spPr bwMode="auto">
            <a:xfrm>
              <a:off x="0" y="656693"/>
              <a:ext cx="9144000" cy="216024"/>
            </a:xfrm>
            <a:prstGeom prst="rect">
              <a:avLst/>
            </a:prstGeom>
            <a:solidFill>
              <a:srgbClr val="339933"/>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endParaRPr>
            </a:p>
          </p:txBody>
        </p:sp>
        <p:pic>
          <p:nvPicPr>
            <p:cNvPr id="11" name="图片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520" y="-63388"/>
              <a:ext cx="1124930" cy="1124930"/>
            </a:xfrm>
            <a:prstGeom prst="rect">
              <a:avLst/>
            </a:prstGeom>
          </p:spPr>
        </p:pic>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3">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1489527"/>
            <a:ext cx="8229600" cy="4824000"/>
          </a:xfrm>
        </p:spPr>
        <p:txBody>
          <a:bodyPr/>
          <a:lstStyle>
            <a:lvl1pPr>
              <a:lnSpc>
                <a:spcPct val="120000"/>
              </a:lnSpc>
              <a:spcBef>
                <a:spcPts val="600"/>
              </a:spcBef>
              <a:defRPr sz="3200" b="1">
                <a:latin typeface="Times New Roman" panose="02020603050405020304" pitchFamily="18" charset="0"/>
                <a:ea typeface="黑体" panose="02010609060101010101" pitchFamily="49" charset="-122"/>
                <a:cs typeface="Times New Roman" panose="02020603050405020304" pitchFamily="18" charset="0"/>
              </a:defRPr>
            </a:lvl1pPr>
            <a:lvl2pPr marL="720090" indent="-269875">
              <a:lnSpc>
                <a:spcPct val="120000"/>
              </a:lnSpc>
              <a:spcBef>
                <a:spcPts val="600"/>
              </a:spcBef>
              <a:buClr>
                <a:srgbClr val="FF0000"/>
              </a:buClr>
              <a:defRPr sz="2800" b="1">
                <a:latin typeface="Times New Roman" panose="02020603050405020304" pitchFamily="18" charset="0"/>
                <a:ea typeface="黑体" panose="02010609060101010101" pitchFamily="49" charset="-122"/>
                <a:cs typeface="Times New Roman" panose="02020603050405020304" pitchFamily="18" charset="0"/>
              </a:defRPr>
            </a:lvl2pPr>
            <a:lvl3pPr marL="1080135" indent="-269875">
              <a:lnSpc>
                <a:spcPct val="120000"/>
              </a:lnSpc>
              <a:spcBef>
                <a:spcPts val="600"/>
              </a:spcBef>
              <a:defRPr sz="2800" b="1">
                <a:latin typeface="Times New Roman" panose="02020603050405020304" pitchFamily="18" charset="0"/>
                <a:ea typeface="黑体" panose="02010609060101010101" pitchFamily="49" charset="-122"/>
                <a:cs typeface="Times New Roman" panose="02020603050405020304" pitchFamily="18" charset="0"/>
              </a:defRPr>
            </a:lvl3pPr>
            <a:lvl4pPr>
              <a:defRPr>
                <a:latin typeface="Times New Roman" panose="02020603050405020304" pitchFamily="18" charset="0"/>
                <a:ea typeface="黑体" panose="02010609060101010101" pitchFamily="49" charset="-122"/>
              </a:defRPr>
            </a:lvl4pPr>
            <a:lvl5pPr>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p:txBody>
      </p:sp>
      <p:pic>
        <p:nvPicPr>
          <p:cNvPr id="190467" name="Picture 3" descr="C:\Users\shenxuan\Desktop\图片1-2.png"/>
          <p:cNvPicPr>
            <a:picLocks noChangeAspect="1" noChangeArrowheads="1"/>
          </p:cNvPicPr>
          <p:nvPr userDrawn="1"/>
        </p:nvPicPr>
        <p:blipFill>
          <a:blip r:embed="rId2"/>
          <a:srcRect/>
          <a:stretch>
            <a:fillRect/>
          </a:stretch>
        </p:blipFill>
        <p:spPr bwMode="auto">
          <a:xfrm>
            <a:off x="0" y="6507210"/>
            <a:ext cx="9155113" cy="390525"/>
          </a:xfrm>
          <a:prstGeom prst="rect">
            <a:avLst/>
          </a:prstGeom>
          <a:noFill/>
        </p:spPr>
      </p:pic>
      <p:sp>
        <p:nvSpPr>
          <p:cNvPr id="7" name="TextBox 6"/>
          <p:cNvSpPr txBox="1"/>
          <p:nvPr userDrawn="1"/>
        </p:nvSpPr>
        <p:spPr>
          <a:xfrm>
            <a:off x="1103265" y="179343"/>
            <a:ext cx="4089456" cy="523220"/>
          </a:xfrm>
          <a:prstGeom prst="rect">
            <a:avLst/>
          </a:prstGeom>
          <a:noFill/>
        </p:spPr>
        <p:txBody>
          <a:bodyPr wrap="square" rtlCol="0">
            <a:spAutoFit/>
          </a:bodyPr>
          <a:lstStyle/>
          <a:p>
            <a:r>
              <a:rPr lang="zh-CN" altLang="en-US" u="none" dirty="0">
                <a:solidFill>
                  <a:srgbClr val="008000"/>
                </a:solidFill>
                <a:latin typeface="方正大黑简体" pitchFamily="65" charset="-122"/>
                <a:ea typeface="方正大黑简体" pitchFamily="65" charset="-122"/>
              </a:rPr>
              <a:t>二、分组密码工作模式</a:t>
            </a:r>
          </a:p>
        </p:txBody>
      </p:sp>
      <p:sp>
        <p:nvSpPr>
          <p:cNvPr id="8" name="矩形 7"/>
          <p:cNvSpPr/>
          <p:nvPr userDrawn="1"/>
        </p:nvSpPr>
        <p:spPr>
          <a:xfrm>
            <a:off x="5557851" y="220578"/>
            <a:ext cx="3599062" cy="400110"/>
          </a:xfrm>
          <a:prstGeom prst="rect">
            <a:avLst/>
          </a:prstGeom>
        </p:spPr>
        <p:txBody>
          <a:bodyPr wrap="none">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l" fontAlgn="auto">
              <a:spcBef>
                <a:spcPts val="0"/>
              </a:spcBef>
              <a:spcAft>
                <a:spcPts val="0"/>
              </a:spcAft>
              <a:defRPr/>
            </a:pPr>
            <a:r>
              <a:rPr lang="zh-CN" altLang="en-US" sz="2000" u="none" kern="0" spc="50" dirty="0">
                <a:ln w="11430"/>
                <a:solidFill>
                  <a:srgbClr val="FF0000"/>
                </a:solidFill>
                <a:effectLst>
                  <a:outerShdw blurRad="76200" dist="50800" dir="5400000" algn="tl" rotWithShape="0">
                    <a:srgbClr val="000000">
                      <a:alpha val="65000"/>
                    </a:srgbClr>
                  </a:outerShdw>
                </a:effectLst>
                <a:latin typeface="方正大黑简体" pitchFamily="65" charset="-122"/>
                <a:ea typeface="方正大黑简体" pitchFamily="65" charset="-122"/>
              </a:rPr>
              <a:t>（三）密码反馈（</a:t>
            </a:r>
            <a:r>
              <a:rPr lang="en-US" altLang="zh-CN" sz="2000" u="none" kern="0" spc="50" dirty="0">
                <a:ln w="11430"/>
                <a:solidFill>
                  <a:srgbClr val="FF0000"/>
                </a:solidFill>
                <a:effectLst>
                  <a:outerShdw blurRad="76200" dist="50800" dir="5400000" algn="tl" rotWithShape="0">
                    <a:srgbClr val="000000">
                      <a:alpha val="65000"/>
                    </a:srgbClr>
                  </a:outerShdw>
                </a:effectLst>
                <a:latin typeface="方正大黑简体" pitchFamily="65" charset="-122"/>
                <a:ea typeface="方正大黑简体" pitchFamily="65" charset="-122"/>
              </a:rPr>
              <a:t>CFB</a:t>
            </a:r>
            <a:r>
              <a:rPr lang="zh-CN" altLang="en-US" sz="2000" u="none" kern="0" spc="50" dirty="0">
                <a:ln w="11430"/>
                <a:solidFill>
                  <a:srgbClr val="FF0000"/>
                </a:solidFill>
                <a:effectLst>
                  <a:outerShdw blurRad="76200" dist="50800" dir="5400000" algn="tl" rotWithShape="0">
                    <a:srgbClr val="000000">
                      <a:alpha val="65000"/>
                    </a:srgbClr>
                  </a:outerShdw>
                </a:effectLst>
                <a:latin typeface="方正大黑简体" pitchFamily="65" charset="-122"/>
                <a:ea typeface="方正大黑简体" pitchFamily="65" charset="-122"/>
              </a:rPr>
              <a:t>）模式</a:t>
            </a:r>
          </a:p>
        </p:txBody>
      </p:sp>
      <p:grpSp>
        <p:nvGrpSpPr>
          <p:cNvPr id="9" name="组合 8"/>
          <p:cNvGrpSpPr/>
          <p:nvPr userDrawn="1"/>
        </p:nvGrpSpPr>
        <p:grpSpPr>
          <a:xfrm>
            <a:off x="-108520" y="-63388"/>
            <a:ext cx="9252520" cy="1124930"/>
            <a:chOff x="-108520" y="-63388"/>
            <a:chExt cx="9252520" cy="1124930"/>
          </a:xfrm>
        </p:grpSpPr>
        <p:sp>
          <p:nvSpPr>
            <p:cNvPr id="10" name="矩形 9"/>
            <p:cNvSpPr/>
            <p:nvPr userDrawn="1"/>
          </p:nvSpPr>
          <p:spPr bwMode="auto">
            <a:xfrm>
              <a:off x="0" y="656693"/>
              <a:ext cx="9144000" cy="216024"/>
            </a:xfrm>
            <a:prstGeom prst="rect">
              <a:avLst/>
            </a:prstGeom>
            <a:solidFill>
              <a:srgbClr val="339933"/>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endParaRPr>
            </a:p>
          </p:txBody>
        </p:sp>
        <p:pic>
          <p:nvPicPr>
            <p:cNvPr id="11" name="图片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520" y="-63388"/>
              <a:ext cx="1124930" cy="1124930"/>
            </a:xfrm>
            <a:prstGeom prst="rect">
              <a:avLst/>
            </a:prstGeom>
          </p:spPr>
        </p:pic>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4.4">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1489527"/>
            <a:ext cx="8229600" cy="4824000"/>
          </a:xfrm>
        </p:spPr>
        <p:txBody>
          <a:bodyPr/>
          <a:lstStyle>
            <a:lvl1pPr>
              <a:lnSpc>
                <a:spcPct val="120000"/>
              </a:lnSpc>
              <a:spcBef>
                <a:spcPts val="600"/>
              </a:spcBef>
              <a:defRPr sz="3200" b="1">
                <a:latin typeface="Times New Roman" panose="02020603050405020304" pitchFamily="18" charset="0"/>
                <a:ea typeface="黑体" panose="02010609060101010101" pitchFamily="49" charset="-122"/>
                <a:cs typeface="Times New Roman" panose="02020603050405020304" pitchFamily="18" charset="0"/>
              </a:defRPr>
            </a:lvl1pPr>
            <a:lvl2pPr marL="720090" indent="-269875">
              <a:lnSpc>
                <a:spcPct val="120000"/>
              </a:lnSpc>
              <a:spcBef>
                <a:spcPts val="600"/>
              </a:spcBef>
              <a:buClr>
                <a:srgbClr val="FF0000"/>
              </a:buClr>
              <a:defRPr sz="2800" b="1">
                <a:latin typeface="Times New Roman" panose="02020603050405020304" pitchFamily="18" charset="0"/>
                <a:ea typeface="黑体" panose="02010609060101010101" pitchFamily="49" charset="-122"/>
                <a:cs typeface="Times New Roman" panose="02020603050405020304" pitchFamily="18" charset="0"/>
              </a:defRPr>
            </a:lvl2pPr>
            <a:lvl3pPr marL="1080135" indent="-269875">
              <a:lnSpc>
                <a:spcPct val="120000"/>
              </a:lnSpc>
              <a:spcBef>
                <a:spcPts val="600"/>
              </a:spcBef>
              <a:defRPr sz="2800" b="1">
                <a:latin typeface="Times New Roman" panose="02020603050405020304" pitchFamily="18" charset="0"/>
                <a:ea typeface="黑体" panose="02010609060101010101" pitchFamily="49" charset="-122"/>
                <a:cs typeface="Times New Roman" panose="02020603050405020304" pitchFamily="18" charset="0"/>
              </a:defRPr>
            </a:lvl3pPr>
            <a:lvl4pPr>
              <a:defRPr>
                <a:latin typeface="Times New Roman" panose="02020603050405020304" pitchFamily="18" charset="0"/>
                <a:ea typeface="黑体" panose="02010609060101010101" pitchFamily="49" charset="-122"/>
              </a:defRPr>
            </a:lvl4pPr>
            <a:lvl5pPr>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p:txBody>
      </p:sp>
      <p:pic>
        <p:nvPicPr>
          <p:cNvPr id="190467" name="Picture 3" descr="C:\Users\shenxuan\Desktop\图片1-2.png"/>
          <p:cNvPicPr>
            <a:picLocks noChangeAspect="1" noChangeArrowheads="1"/>
          </p:cNvPicPr>
          <p:nvPr userDrawn="1"/>
        </p:nvPicPr>
        <p:blipFill>
          <a:blip r:embed="rId2"/>
          <a:srcRect/>
          <a:stretch>
            <a:fillRect/>
          </a:stretch>
        </p:blipFill>
        <p:spPr bwMode="auto">
          <a:xfrm>
            <a:off x="0" y="6507210"/>
            <a:ext cx="9155113" cy="390525"/>
          </a:xfrm>
          <a:prstGeom prst="rect">
            <a:avLst/>
          </a:prstGeom>
          <a:noFill/>
        </p:spPr>
      </p:pic>
      <p:sp>
        <p:nvSpPr>
          <p:cNvPr id="7" name="TextBox 6"/>
          <p:cNvSpPr txBox="1"/>
          <p:nvPr userDrawn="1"/>
        </p:nvSpPr>
        <p:spPr>
          <a:xfrm>
            <a:off x="1103265" y="179343"/>
            <a:ext cx="4089456" cy="523220"/>
          </a:xfrm>
          <a:prstGeom prst="rect">
            <a:avLst/>
          </a:prstGeom>
          <a:noFill/>
        </p:spPr>
        <p:txBody>
          <a:bodyPr wrap="square" rtlCol="0">
            <a:spAutoFit/>
          </a:bodyPr>
          <a:lstStyle/>
          <a:p>
            <a:r>
              <a:rPr lang="zh-CN" altLang="en-US" u="none" dirty="0">
                <a:solidFill>
                  <a:srgbClr val="008000"/>
                </a:solidFill>
                <a:latin typeface="方正大黑简体" pitchFamily="65" charset="-122"/>
                <a:ea typeface="方正大黑简体" pitchFamily="65" charset="-122"/>
              </a:rPr>
              <a:t>二、分组密码工作模式</a:t>
            </a:r>
          </a:p>
        </p:txBody>
      </p:sp>
      <p:sp>
        <p:nvSpPr>
          <p:cNvPr id="8" name="矩形 7"/>
          <p:cNvSpPr/>
          <p:nvPr userDrawn="1"/>
        </p:nvSpPr>
        <p:spPr>
          <a:xfrm>
            <a:off x="5508209" y="220578"/>
            <a:ext cx="3627916" cy="400110"/>
          </a:xfrm>
          <a:prstGeom prst="rect">
            <a:avLst/>
          </a:prstGeom>
        </p:spPr>
        <p:txBody>
          <a:bodyPr wrap="none">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l" fontAlgn="auto">
              <a:spcBef>
                <a:spcPts val="0"/>
              </a:spcBef>
              <a:spcAft>
                <a:spcPts val="0"/>
              </a:spcAft>
              <a:defRPr/>
            </a:pPr>
            <a:r>
              <a:rPr lang="zh-CN" altLang="en-US" sz="2000" u="none" kern="0" spc="50" dirty="0">
                <a:ln w="11430"/>
                <a:solidFill>
                  <a:srgbClr val="FF0000"/>
                </a:solidFill>
                <a:effectLst>
                  <a:outerShdw blurRad="76200" dist="50800" dir="5400000" algn="tl" rotWithShape="0">
                    <a:srgbClr val="000000">
                      <a:alpha val="65000"/>
                    </a:srgbClr>
                  </a:outerShdw>
                </a:effectLst>
                <a:latin typeface="方正大黑简体" pitchFamily="65" charset="-122"/>
                <a:ea typeface="方正大黑简体" pitchFamily="65" charset="-122"/>
              </a:rPr>
              <a:t>（四）输出反馈（</a:t>
            </a:r>
            <a:r>
              <a:rPr lang="en-US" altLang="zh-CN" sz="2000" u="none" kern="0" spc="50" dirty="0">
                <a:ln w="11430"/>
                <a:solidFill>
                  <a:srgbClr val="FF0000"/>
                </a:solidFill>
                <a:effectLst>
                  <a:outerShdw blurRad="76200" dist="50800" dir="5400000" algn="tl" rotWithShape="0">
                    <a:srgbClr val="000000">
                      <a:alpha val="65000"/>
                    </a:srgbClr>
                  </a:outerShdw>
                </a:effectLst>
                <a:latin typeface="方正大黑简体" pitchFamily="65" charset="-122"/>
                <a:ea typeface="方正大黑简体" pitchFamily="65" charset="-122"/>
              </a:rPr>
              <a:t>OFB</a:t>
            </a:r>
            <a:r>
              <a:rPr lang="zh-CN" altLang="en-US" sz="2000" u="none" kern="0" spc="50" dirty="0">
                <a:ln w="11430"/>
                <a:solidFill>
                  <a:srgbClr val="FF0000"/>
                </a:solidFill>
                <a:effectLst>
                  <a:outerShdw blurRad="76200" dist="50800" dir="5400000" algn="tl" rotWithShape="0">
                    <a:srgbClr val="000000">
                      <a:alpha val="65000"/>
                    </a:srgbClr>
                  </a:outerShdw>
                </a:effectLst>
                <a:latin typeface="方正大黑简体" pitchFamily="65" charset="-122"/>
                <a:ea typeface="方正大黑简体" pitchFamily="65" charset="-122"/>
              </a:rPr>
              <a:t>）模式</a:t>
            </a:r>
          </a:p>
        </p:txBody>
      </p:sp>
      <p:grpSp>
        <p:nvGrpSpPr>
          <p:cNvPr id="9" name="组合 8"/>
          <p:cNvGrpSpPr/>
          <p:nvPr userDrawn="1"/>
        </p:nvGrpSpPr>
        <p:grpSpPr>
          <a:xfrm>
            <a:off x="-108520" y="-63388"/>
            <a:ext cx="9252520" cy="1124930"/>
            <a:chOff x="-108520" y="-63388"/>
            <a:chExt cx="9252520" cy="1124930"/>
          </a:xfrm>
        </p:grpSpPr>
        <p:sp>
          <p:nvSpPr>
            <p:cNvPr id="10" name="矩形 9"/>
            <p:cNvSpPr/>
            <p:nvPr userDrawn="1"/>
          </p:nvSpPr>
          <p:spPr bwMode="auto">
            <a:xfrm>
              <a:off x="0" y="656693"/>
              <a:ext cx="9144000" cy="216024"/>
            </a:xfrm>
            <a:prstGeom prst="rect">
              <a:avLst/>
            </a:prstGeom>
            <a:solidFill>
              <a:srgbClr val="339933"/>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endParaRPr>
            </a:p>
          </p:txBody>
        </p:sp>
        <p:pic>
          <p:nvPicPr>
            <p:cNvPr id="11" name="图片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520" y="-63388"/>
              <a:ext cx="1124930" cy="1124930"/>
            </a:xfrm>
            <a:prstGeom prst="rect">
              <a:avLst/>
            </a:prstGeom>
          </p:spPr>
        </p:pic>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4.5">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1493811"/>
            <a:ext cx="8229600" cy="4824000"/>
          </a:xfrm>
        </p:spPr>
        <p:txBody>
          <a:bodyPr/>
          <a:lstStyle>
            <a:lvl1pPr>
              <a:lnSpc>
                <a:spcPct val="120000"/>
              </a:lnSpc>
              <a:spcBef>
                <a:spcPts val="600"/>
              </a:spcBef>
              <a:defRPr sz="3200" b="1">
                <a:latin typeface="Times New Roman" panose="02020603050405020304" pitchFamily="18" charset="0"/>
                <a:ea typeface="黑体" panose="02010609060101010101" pitchFamily="49" charset="-122"/>
                <a:cs typeface="Times New Roman" panose="02020603050405020304" pitchFamily="18" charset="0"/>
              </a:defRPr>
            </a:lvl1pPr>
            <a:lvl2pPr marL="720090" indent="-269875">
              <a:lnSpc>
                <a:spcPct val="120000"/>
              </a:lnSpc>
              <a:spcBef>
                <a:spcPts val="600"/>
              </a:spcBef>
              <a:buClr>
                <a:srgbClr val="FF0000"/>
              </a:buClr>
              <a:defRPr sz="2800" b="1">
                <a:latin typeface="Times New Roman" panose="02020603050405020304" pitchFamily="18" charset="0"/>
                <a:ea typeface="黑体" panose="02010609060101010101" pitchFamily="49" charset="-122"/>
                <a:cs typeface="Times New Roman" panose="02020603050405020304" pitchFamily="18" charset="0"/>
              </a:defRPr>
            </a:lvl2pPr>
            <a:lvl3pPr marL="1080135" indent="-269875">
              <a:lnSpc>
                <a:spcPct val="120000"/>
              </a:lnSpc>
              <a:spcBef>
                <a:spcPts val="600"/>
              </a:spcBef>
              <a:defRPr sz="2800" b="1">
                <a:latin typeface="Times New Roman" panose="02020603050405020304" pitchFamily="18" charset="0"/>
                <a:ea typeface="黑体" panose="02010609060101010101" pitchFamily="49" charset="-122"/>
                <a:cs typeface="Times New Roman" panose="02020603050405020304" pitchFamily="18" charset="0"/>
              </a:defRPr>
            </a:lvl3pPr>
            <a:lvl4pPr>
              <a:defRPr>
                <a:latin typeface="Times New Roman" panose="02020603050405020304" pitchFamily="18" charset="0"/>
                <a:ea typeface="黑体" panose="02010609060101010101" pitchFamily="49" charset="-122"/>
              </a:defRPr>
            </a:lvl4pPr>
            <a:lvl5pPr>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p:txBody>
      </p:sp>
      <p:pic>
        <p:nvPicPr>
          <p:cNvPr id="190467" name="Picture 3" descr="C:\Users\shenxuan\Desktop\图片1-2.png"/>
          <p:cNvPicPr>
            <a:picLocks noChangeAspect="1" noChangeArrowheads="1"/>
          </p:cNvPicPr>
          <p:nvPr userDrawn="1"/>
        </p:nvPicPr>
        <p:blipFill>
          <a:blip r:embed="rId2"/>
          <a:srcRect/>
          <a:stretch>
            <a:fillRect/>
          </a:stretch>
        </p:blipFill>
        <p:spPr bwMode="auto">
          <a:xfrm>
            <a:off x="0" y="6507210"/>
            <a:ext cx="9155113" cy="390525"/>
          </a:xfrm>
          <a:prstGeom prst="rect">
            <a:avLst/>
          </a:prstGeom>
          <a:noFill/>
        </p:spPr>
      </p:pic>
      <p:sp>
        <p:nvSpPr>
          <p:cNvPr id="7" name="TextBox 6"/>
          <p:cNvSpPr txBox="1"/>
          <p:nvPr userDrawn="1"/>
        </p:nvSpPr>
        <p:spPr>
          <a:xfrm>
            <a:off x="1103265" y="179343"/>
            <a:ext cx="4089456" cy="523220"/>
          </a:xfrm>
          <a:prstGeom prst="rect">
            <a:avLst/>
          </a:prstGeom>
          <a:noFill/>
        </p:spPr>
        <p:txBody>
          <a:bodyPr wrap="square" rtlCol="0">
            <a:spAutoFit/>
          </a:bodyPr>
          <a:lstStyle/>
          <a:p>
            <a:r>
              <a:rPr lang="zh-CN" altLang="en-US" u="none" dirty="0">
                <a:solidFill>
                  <a:srgbClr val="008000"/>
                </a:solidFill>
                <a:latin typeface="方正大黑简体" pitchFamily="65" charset="-122"/>
                <a:ea typeface="方正大黑简体" pitchFamily="65" charset="-122"/>
              </a:rPr>
              <a:t>二、分组密码工作模式</a:t>
            </a:r>
          </a:p>
        </p:txBody>
      </p:sp>
      <p:sp>
        <p:nvSpPr>
          <p:cNvPr id="8" name="矩形 7"/>
          <p:cNvSpPr/>
          <p:nvPr userDrawn="1"/>
        </p:nvSpPr>
        <p:spPr>
          <a:xfrm>
            <a:off x="5776929" y="220578"/>
            <a:ext cx="3348994" cy="400110"/>
          </a:xfrm>
          <a:prstGeom prst="rect">
            <a:avLst/>
          </a:prstGeom>
        </p:spPr>
        <p:txBody>
          <a:bodyPr wrap="none">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l" fontAlgn="auto">
              <a:spcBef>
                <a:spcPts val="0"/>
              </a:spcBef>
              <a:spcAft>
                <a:spcPts val="0"/>
              </a:spcAft>
              <a:defRPr/>
            </a:pPr>
            <a:r>
              <a:rPr lang="zh-CN" altLang="en-US" sz="2000" u="none" kern="0" spc="50" dirty="0">
                <a:ln w="11430"/>
                <a:solidFill>
                  <a:srgbClr val="FF0000"/>
                </a:solidFill>
                <a:effectLst>
                  <a:outerShdw blurRad="76200" dist="50800" dir="5400000" algn="tl" rotWithShape="0">
                    <a:srgbClr val="000000">
                      <a:alpha val="65000"/>
                    </a:srgbClr>
                  </a:outerShdw>
                </a:effectLst>
                <a:latin typeface="方正大黑简体" pitchFamily="65" charset="-122"/>
                <a:ea typeface="方正大黑简体" pitchFamily="65" charset="-122"/>
              </a:rPr>
              <a:t>（五）计数器（</a:t>
            </a:r>
            <a:r>
              <a:rPr lang="en-US" altLang="zh-CN" sz="2000" u="none" kern="0" spc="50" dirty="0">
                <a:ln w="11430"/>
                <a:solidFill>
                  <a:srgbClr val="FF0000"/>
                </a:solidFill>
                <a:effectLst>
                  <a:outerShdw blurRad="76200" dist="50800" dir="5400000" algn="tl" rotWithShape="0">
                    <a:srgbClr val="000000">
                      <a:alpha val="65000"/>
                    </a:srgbClr>
                  </a:outerShdw>
                </a:effectLst>
                <a:latin typeface="方正大黑简体" pitchFamily="65" charset="-122"/>
                <a:ea typeface="方正大黑简体" pitchFamily="65" charset="-122"/>
              </a:rPr>
              <a:t>CTR</a:t>
            </a:r>
            <a:r>
              <a:rPr lang="zh-CN" altLang="en-US" sz="2000" u="none" kern="0" spc="50" dirty="0">
                <a:ln w="11430"/>
                <a:solidFill>
                  <a:srgbClr val="FF0000"/>
                </a:solidFill>
                <a:effectLst>
                  <a:outerShdw blurRad="76200" dist="50800" dir="5400000" algn="tl" rotWithShape="0">
                    <a:srgbClr val="000000">
                      <a:alpha val="65000"/>
                    </a:srgbClr>
                  </a:outerShdw>
                </a:effectLst>
                <a:latin typeface="方正大黑简体" pitchFamily="65" charset="-122"/>
                <a:ea typeface="方正大黑简体" pitchFamily="65" charset="-122"/>
              </a:rPr>
              <a:t>）模式</a:t>
            </a:r>
          </a:p>
        </p:txBody>
      </p:sp>
      <p:grpSp>
        <p:nvGrpSpPr>
          <p:cNvPr id="9" name="组合 8"/>
          <p:cNvGrpSpPr/>
          <p:nvPr userDrawn="1"/>
        </p:nvGrpSpPr>
        <p:grpSpPr>
          <a:xfrm>
            <a:off x="-108520" y="-63388"/>
            <a:ext cx="9252520" cy="1124930"/>
            <a:chOff x="-108520" y="-63388"/>
            <a:chExt cx="9252520" cy="1124930"/>
          </a:xfrm>
        </p:grpSpPr>
        <p:sp>
          <p:nvSpPr>
            <p:cNvPr id="10" name="矩形 9"/>
            <p:cNvSpPr/>
            <p:nvPr userDrawn="1"/>
          </p:nvSpPr>
          <p:spPr bwMode="auto">
            <a:xfrm>
              <a:off x="0" y="656693"/>
              <a:ext cx="9144000" cy="216024"/>
            </a:xfrm>
            <a:prstGeom prst="rect">
              <a:avLst/>
            </a:prstGeom>
            <a:solidFill>
              <a:srgbClr val="339933"/>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endParaRPr>
            </a:p>
          </p:txBody>
        </p:sp>
        <p:pic>
          <p:nvPicPr>
            <p:cNvPr id="11" name="图片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520" y="-63388"/>
              <a:ext cx="1124930" cy="1124930"/>
            </a:xfrm>
            <a:prstGeom prst="rect">
              <a:avLst/>
            </a:prstGeom>
          </p:spPr>
        </p:pic>
      </p:gr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_回顾">
    <p:spTree>
      <p:nvGrpSpPr>
        <p:cNvPr id="1" name=""/>
        <p:cNvGrpSpPr/>
        <p:nvPr/>
      </p:nvGrpSpPr>
      <p:grpSpPr>
        <a:xfrm>
          <a:off x="0" y="0"/>
          <a:ext cx="0" cy="0"/>
          <a:chOff x="0" y="0"/>
          <a:chExt cx="0" cy="0"/>
        </a:xfrm>
      </p:grpSpPr>
      <p:pic>
        <p:nvPicPr>
          <p:cNvPr id="190467" name="Picture 3" descr="C:\Users\shenxuan\Desktop\图片1-2.png"/>
          <p:cNvPicPr>
            <a:picLocks noChangeAspect="1" noChangeArrowheads="1"/>
          </p:cNvPicPr>
          <p:nvPr userDrawn="1"/>
        </p:nvPicPr>
        <p:blipFill>
          <a:blip r:embed="rId2"/>
          <a:srcRect/>
          <a:stretch>
            <a:fillRect/>
          </a:stretch>
        </p:blipFill>
        <p:spPr bwMode="auto">
          <a:xfrm>
            <a:off x="0" y="6507210"/>
            <a:ext cx="9155113" cy="390525"/>
          </a:xfrm>
          <a:prstGeom prst="rect">
            <a:avLst/>
          </a:prstGeom>
          <a:noFill/>
        </p:spPr>
      </p:pic>
      <p:sp>
        <p:nvSpPr>
          <p:cNvPr id="19" name="TextBox 18"/>
          <p:cNvSpPr txBox="1"/>
          <p:nvPr userDrawn="1"/>
        </p:nvSpPr>
        <p:spPr>
          <a:xfrm>
            <a:off x="2271681" y="179343"/>
            <a:ext cx="4600638" cy="523220"/>
          </a:xfrm>
          <a:prstGeom prst="rect">
            <a:avLst/>
          </a:prstGeom>
          <a:noFill/>
        </p:spPr>
        <p:txBody>
          <a:bodyPr wrap="square" rtlCol="0">
            <a:spAutoFit/>
          </a:bodyPr>
          <a:lstStyle/>
          <a:p>
            <a:pPr algn="ctr"/>
            <a:r>
              <a:rPr lang="zh-CN" altLang="en-US" u="none" dirty="0">
                <a:solidFill>
                  <a:srgbClr val="008000"/>
                </a:solidFill>
                <a:latin typeface="方正大黑简体" pitchFamily="65" charset="-122"/>
                <a:ea typeface="方正大黑简体" pitchFamily="65" charset="-122"/>
              </a:rPr>
              <a:t>回顾</a:t>
            </a:r>
          </a:p>
        </p:txBody>
      </p:sp>
      <p:sp>
        <p:nvSpPr>
          <p:cNvPr id="5" name="内容占位符 2"/>
          <p:cNvSpPr>
            <a:spLocks noGrp="1"/>
          </p:cNvSpPr>
          <p:nvPr>
            <p:ph idx="1"/>
          </p:nvPr>
        </p:nvSpPr>
        <p:spPr>
          <a:xfrm>
            <a:off x="457200" y="1270449"/>
            <a:ext cx="8229600" cy="4824000"/>
          </a:xfrm>
        </p:spPr>
        <p:txBody>
          <a:bodyPr/>
          <a:lstStyle>
            <a:lvl1pPr>
              <a:lnSpc>
                <a:spcPct val="120000"/>
              </a:lnSpc>
              <a:spcBef>
                <a:spcPts val="600"/>
              </a:spcBef>
              <a:defRPr sz="3200" b="1">
                <a:latin typeface="Times New Roman" pitchFamily="18" charset="0"/>
                <a:ea typeface="黑体" pitchFamily="49" charset="-122"/>
                <a:cs typeface="Times New Roman" pitchFamily="18" charset="0"/>
              </a:defRPr>
            </a:lvl1pPr>
            <a:lvl2pPr marL="720000" indent="-270000">
              <a:lnSpc>
                <a:spcPct val="120000"/>
              </a:lnSpc>
              <a:spcBef>
                <a:spcPts val="600"/>
              </a:spcBef>
              <a:defRPr sz="2800" b="1">
                <a:latin typeface="Times New Roman" pitchFamily="18" charset="0"/>
                <a:ea typeface="黑体" pitchFamily="49" charset="-122"/>
                <a:cs typeface="Times New Roman" pitchFamily="18" charset="0"/>
              </a:defRPr>
            </a:lvl2pPr>
            <a:lvl3pPr marL="1080000" indent="-270000">
              <a:lnSpc>
                <a:spcPct val="120000"/>
              </a:lnSpc>
              <a:spcBef>
                <a:spcPts val="600"/>
              </a:spcBef>
              <a:defRPr sz="2800" b="1">
                <a:latin typeface="Times New Roman" pitchFamily="18" charset="0"/>
                <a:ea typeface="黑体" pitchFamily="49" charset="-122"/>
                <a:cs typeface="Times New Roman" pitchFamily="18" charset="0"/>
              </a:defRPr>
            </a:lvl3pPr>
            <a:lvl4pPr>
              <a:defRPr>
                <a:latin typeface="Times New Roman" pitchFamily="18" charset="0"/>
                <a:ea typeface="黑体" pitchFamily="49" charset="-122"/>
              </a:defRPr>
            </a:lvl4pPr>
            <a:lvl5pPr>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p:txBody>
      </p:sp>
      <p:grpSp>
        <p:nvGrpSpPr>
          <p:cNvPr id="6" name="组合 5">
            <a:extLst>
              <a:ext uri="{FF2B5EF4-FFF2-40B4-BE49-F238E27FC236}">
                <a16:creationId xmlns:a16="http://schemas.microsoft.com/office/drawing/2014/main" xmlns="" id="{51019546-3126-47DE-9010-45F306EF28F5}"/>
              </a:ext>
            </a:extLst>
          </p:cNvPr>
          <p:cNvGrpSpPr/>
          <p:nvPr userDrawn="1"/>
        </p:nvGrpSpPr>
        <p:grpSpPr>
          <a:xfrm>
            <a:off x="-108520" y="-60861"/>
            <a:ext cx="9252520" cy="1124930"/>
            <a:chOff x="-108520" y="-63388"/>
            <a:chExt cx="9252520" cy="1124930"/>
          </a:xfrm>
        </p:grpSpPr>
        <p:sp>
          <p:nvSpPr>
            <p:cNvPr id="7" name="矩形 6">
              <a:extLst>
                <a:ext uri="{FF2B5EF4-FFF2-40B4-BE49-F238E27FC236}">
                  <a16:creationId xmlns:a16="http://schemas.microsoft.com/office/drawing/2014/main" xmlns="" id="{842741BB-3E1C-41F0-A594-3C36893BB340}"/>
                </a:ext>
              </a:extLst>
            </p:cNvPr>
            <p:cNvSpPr/>
            <p:nvPr userDrawn="1"/>
          </p:nvSpPr>
          <p:spPr bwMode="auto">
            <a:xfrm>
              <a:off x="0" y="656693"/>
              <a:ext cx="9144000" cy="216024"/>
            </a:xfrm>
            <a:prstGeom prst="rect">
              <a:avLst/>
            </a:prstGeom>
            <a:solidFill>
              <a:srgbClr val="339933"/>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zh-CN"/>
              </a:defPPr>
              <a:lvl1pPr algn="l" rtl="0" fontAlgn="base">
                <a:spcBef>
                  <a:spcPct val="0"/>
                </a:spcBef>
                <a:spcAft>
                  <a:spcPct val="0"/>
                </a:spcAft>
                <a:defRPr sz="2800" b="1" u="sng" kern="1200">
                  <a:solidFill>
                    <a:schemeClr val="tx1"/>
                  </a:solidFill>
                  <a:latin typeface="Times New Roman" pitchFamily="18" charset="0"/>
                  <a:ea typeface="华文中宋" pitchFamily="2" charset="-122"/>
                  <a:cs typeface="Times New Roman" pitchFamily="18" charset="0"/>
                </a:defRPr>
              </a:lvl1pPr>
              <a:lvl2pPr marL="457200" algn="l" rtl="0" fontAlgn="base">
                <a:spcBef>
                  <a:spcPct val="0"/>
                </a:spcBef>
                <a:spcAft>
                  <a:spcPct val="0"/>
                </a:spcAft>
                <a:defRPr sz="2800" b="1" u="sng" kern="1200">
                  <a:solidFill>
                    <a:schemeClr val="tx1"/>
                  </a:solidFill>
                  <a:latin typeface="Times New Roman" pitchFamily="18" charset="0"/>
                  <a:ea typeface="华文中宋" pitchFamily="2" charset="-122"/>
                  <a:cs typeface="Times New Roman" pitchFamily="18" charset="0"/>
                </a:defRPr>
              </a:lvl2pPr>
              <a:lvl3pPr marL="914400" algn="l" rtl="0" fontAlgn="base">
                <a:spcBef>
                  <a:spcPct val="0"/>
                </a:spcBef>
                <a:spcAft>
                  <a:spcPct val="0"/>
                </a:spcAft>
                <a:defRPr sz="2800" b="1" u="sng" kern="1200">
                  <a:solidFill>
                    <a:schemeClr val="tx1"/>
                  </a:solidFill>
                  <a:latin typeface="Times New Roman" pitchFamily="18" charset="0"/>
                  <a:ea typeface="华文中宋" pitchFamily="2" charset="-122"/>
                  <a:cs typeface="Times New Roman" pitchFamily="18" charset="0"/>
                </a:defRPr>
              </a:lvl3pPr>
              <a:lvl4pPr marL="1371600" algn="l" rtl="0" fontAlgn="base">
                <a:spcBef>
                  <a:spcPct val="0"/>
                </a:spcBef>
                <a:spcAft>
                  <a:spcPct val="0"/>
                </a:spcAft>
                <a:defRPr sz="2800" b="1" u="sng" kern="1200">
                  <a:solidFill>
                    <a:schemeClr val="tx1"/>
                  </a:solidFill>
                  <a:latin typeface="Times New Roman" pitchFamily="18" charset="0"/>
                  <a:ea typeface="华文中宋" pitchFamily="2" charset="-122"/>
                  <a:cs typeface="Times New Roman" pitchFamily="18" charset="0"/>
                </a:defRPr>
              </a:lvl4pPr>
              <a:lvl5pPr marL="1828800" algn="l" rtl="0" fontAlgn="base">
                <a:spcBef>
                  <a:spcPct val="0"/>
                </a:spcBef>
                <a:spcAft>
                  <a:spcPct val="0"/>
                </a:spcAft>
                <a:defRPr sz="2800" b="1" u="sng" kern="1200">
                  <a:solidFill>
                    <a:schemeClr val="tx1"/>
                  </a:solidFill>
                  <a:latin typeface="Times New Roman" pitchFamily="18" charset="0"/>
                  <a:ea typeface="华文中宋" pitchFamily="2" charset="-122"/>
                  <a:cs typeface="Times New Roman" pitchFamily="18" charset="0"/>
                </a:defRPr>
              </a:lvl5pPr>
              <a:lvl6pPr marL="2286000" algn="l" defTabSz="914400" rtl="0" eaLnBrk="1" latinLnBrk="0" hangingPunct="1">
                <a:defRPr sz="2800" b="1" u="sng" kern="1200">
                  <a:solidFill>
                    <a:schemeClr val="tx1"/>
                  </a:solidFill>
                  <a:latin typeface="Times New Roman" pitchFamily="18" charset="0"/>
                  <a:ea typeface="华文中宋" pitchFamily="2" charset="-122"/>
                  <a:cs typeface="Times New Roman" pitchFamily="18" charset="0"/>
                </a:defRPr>
              </a:lvl6pPr>
              <a:lvl7pPr marL="2743200" algn="l" defTabSz="914400" rtl="0" eaLnBrk="1" latinLnBrk="0" hangingPunct="1">
                <a:defRPr sz="2800" b="1" u="sng" kern="1200">
                  <a:solidFill>
                    <a:schemeClr val="tx1"/>
                  </a:solidFill>
                  <a:latin typeface="Times New Roman" pitchFamily="18" charset="0"/>
                  <a:ea typeface="华文中宋" pitchFamily="2" charset="-122"/>
                  <a:cs typeface="Times New Roman" pitchFamily="18" charset="0"/>
                </a:defRPr>
              </a:lvl7pPr>
              <a:lvl8pPr marL="3200400" algn="l" defTabSz="914400" rtl="0" eaLnBrk="1" latinLnBrk="0" hangingPunct="1">
                <a:defRPr sz="2800" b="1" u="sng" kern="1200">
                  <a:solidFill>
                    <a:schemeClr val="tx1"/>
                  </a:solidFill>
                  <a:latin typeface="Times New Roman" pitchFamily="18" charset="0"/>
                  <a:ea typeface="华文中宋" pitchFamily="2" charset="-122"/>
                  <a:cs typeface="Times New Roman" pitchFamily="18" charset="0"/>
                </a:defRPr>
              </a:lvl8pPr>
              <a:lvl9pPr marL="3657600" algn="l" defTabSz="914400" rtl="0" eaLnBrk="1" latinLnBrk="0" hangingPunct="1">
                <a:defRPr sz="2800" b="1" u="sng" kern="1200">
                  <a:solidFill>
                    <a:schemeClr val="tx1"/>
                  </a:solidFill>
                  <a:latin typeface="Times New Roman" pitchFamily="18" charset="0"/>
                  <a:ea typeface="华文中宋" pitchFamily="2" charset="-122"/>
                  <a:cs typeface="Times New Roman" pitchFamily="18" charset="0"/>
                </a:defRPr>
              </a:lvl9p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outerShdw blurRad="38100" dist="38100" dir="2700000" algn="tl">
                    <a:srgbClr val="000000">
                      <a:alpha val="43137"/>
                    </a:srgbClr>
                  </a:outerShdw>
                </a:effectLst>
                <a:latin typeface="Arial" charset="0"/>
                <a:ea typeface="宋体" pitchFamily="2" charset="-122"/>
              </a:endParaRPr>
            </a:p>
          </p:txBody>
        </p:sp>
        <p:pic>
          <p:nvPicPr>
            <p:cNvPr id="8" name="图片 7">
              <a:extLst>
                <a:ext uri="{FF2B5EF4-FFF2-40B4-BE49-F238E27FC236}">
                  <a16:creationId xmlns:a16="http://schemas.microsoft.com/office/drawing/2014/main" xmlns="" id="{B93C3DA3-25DE-4C88-A8ED-C995B3581749}"/>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520" y="-63388"/>
              <a:ext cx="1124930" cy="1124930"/>
            </a:xfrm>
            <a:prstGeom prst="rect">
              <a:avLst/>
            </a:prstGeom>
          </p:spPr>
        </p:pic>
      </p:grpSp>
    </p:spTree>
    <p:extLst>
      <p:ext uri="{BB962C8B-B14F-4D97-AF65-F5344CB8AC3E}">
        <p14:creationId xmlns:p14="http://schemas.microsoft.com/office/powerpoint/2010/main" val="14503846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回顾">
    <p:spTree>
      <p:nvGrpSpPr>
        <p:cNvPr id="1" name=""/>
        <p:cNvGrpSpPr/>
        <p:nvPr/>
      </p:nvGrpSpPr>
      <p:grpSpPr>
        <a:xfrm>
          <a:off x="0" y="0"/>
          <a:ext cx="0" cy="0"/>
          <a:chOff x="0" y="0"/>
          <a:chExt cx="0" cy="0"/>
        </a:xfrm>
      </p:grpSpPr>
      <p:pic>
        <p:nvPicPr>
          <p:cNvPr id="190467" name="Picture 3" descr="C:\Users\shenxuan\Desktop\图片1-2.png"/>
          <p:cNvPicPr>
            <a:picLocks noChangeAspect="1" noChangeArrowheads="1"/>
          </p:cNvPicPr>
          <p:nvPr userDrawn="1"/>
        </p:nvPicPr>
        <p:blipFill>
          <a:blip r:embed="rId2"/>
          <a:srcRect/>
          <a:stretch>
            <a:fillRect/>
          </a:stretch>
        </p:blipFill>
        <p:spPr bwMode="auto">
          <a:xfrm>
            <a:off x="0" y="6507210"/>
            <a:ext cx="9155113" cy="390525"/>
          </a:xfrm>
          <a:prstGeom prst="rect">
            <a:avLst/>
          </a:prstGeom>
          <a:noFill/>
        </p:spPr>
      </p:pic>
      <p:sp>
        <p:nvSpPr>
          <p:cNvPr id="19" name="TextBox 18"/>
          <p:cNvSpPr txBox="1"/>
          <p:nvPr userDrawn="1"/>
        </p:nvSpPr>
        <p:spPr>
          <a:xfrm>
            <a:off x="2271681" y="179343"/>
            <a:ext cx="4600638" cy="523220"/>
          </a:xfrm>
          <a:prstGeom prst="rect">
            <a:avLst/>
          </a:prstGeom>
          <a:noFill/>
        </p:spPr>
        <p:txBody>
          <a:bodyPr wrap="square" rtlCol="0">
            <a:spAutoFit/>
          </a:bodyPr>
          <a:lstStyle/>
          <a:p>
            <a:pPr algn="ctr"/>
            <a:r>
              <a:rPr lang="zh-CN" altLang="en-US" u="none" dirty="0">
                <a:solidFill>
                  <a:srgbClr val="008000"/>
                </a:solidFill>
                <a:latin typeface="方正大黑简体" pitchFamily="65" charset="-122"/>
                <a:ea typeface="方正大黑简体" pitchFamily="65" charset="-122"/>
              </a:rPr>
              <a:t>回顾</a:t>
            </a:r>
          </a:p>
        </p:txBody>
      </p:sp>
      <p:grpSp>
        <p:nvGrpSpPr>
          <p:cNvPr id="5" name="组合 4"/>
          <p:cNvGrpSpPr/>
          <p:nvPr userDrawn="1"/>
        </p:nvGrpSpPr>
        <p:grpSpPr>
          <a:xfrm>
            <a:off x="-108520" y="-63388"/>
            <a:ext cx="9252520" cy="1124930"/>
            <a:chOff x="-108520" y="-63388"/>
            <a:chExt cx="9252520" cy="1124930"/>
          </a:xfrm>
        </p:grpSpPr>
        <p:sp>
          <p:nvSpPr>
            <p:cNvPr id="6" name="矩形 5"/>
            <p:cNvSpPr/>
            <p:nvPr userDrawn="1"/>
          </p:nvSpPr>
          <p:spPr bwMode="auto">
            <a:xfrm>
              <a:off x="0" y="656693"/>
              <a:ext cx="9144000" cy="216024"/>
            </a:xfrm>
            <a:prstGeom prst="rect">
              <a:avLst/>
            </a:prstGeom>
            <a:solidFill>
              <a:srgbClr val="339933"/>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endParaRPr>
            </a:p>
          </p:txBody>
        </p:sp>
        <p:pic>
          <p:nvPicPr>
            <p:cNvPr id="7" name="图片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520" y="-63388"/>
              <a:ext cx="1124930" cy="1124930"/>
            </a:xfrm>
            <a:prstGeom prst="rect">
              <a:avLst/>
            </a:prstGeom>
          </p:spPr>
        </p:pic>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目录页">
    <p:spTree>
      <p:nvGrpSpPr>
        <p:cNvPr id="1" name=""/>
        <p:cNvGrpSpPr/>
        <p:nvPr/>
      </p:nvGrpSpPr>
      <p:grpSpPr>
        <a:xfrm>
          <a:off x="0" y="0"/>
          <a:ext cx="0" cy="0"/>
          <a:chOff x="0" y="0"/>
          <a:chExt cx="0" cy="0"/>
        </a:xfrm>
      </p:grpSpPr>
      <p:pic>
        <p:nvPicPr>
          <p:cNvPr id="190467" name="Picture 3" descr="C:\Users\shenxuan\Desktop\图片1-2.png"/>
          <p:cNvPicPr>
            <a:picLocks noChangeAspect="1" noChangeArrowheads="1"/>
          </p:cNvPicPr>
          <p:nvPr userDrawn="1"/>
        </p:nvPicPr>
        <p:blipFill>
          <a:blip r:embed="rId2"/>
          <a:srcRect/>
          <a:stretch>
            <a:fillRect/>
          </a:stretch>
        </p:blipFill>
        <p:spPr bwMode="auto">
          <a:xfrm>
            <a:off x="0" y="6507210"/>
            <a:ext cx="9155113" cy="390525"/>
          </a:xfrm>
          <a:prstGeom prst="rect">
            <a:avLst/>
          </a:prstGeom>
          <a:noFill/>
        </p:spPr>
      </p:pic>
      <p:sp>
        <p:nvSpPr>
          <p:cNvPr id="19" name="TextBox 18"/>
          <p:cNvSpPr txBox="1"/>
          <p:nvPr userDrawn="1"/>
        </p:nvSpPr>
        <p:spPr>
          <a:xfrm>
            <a:off x="2271681" y="179343"/>
            <a:ext cx="4600638" cy="523220"/>
          </a:xfrm>
          <a:prstGeom prst="rect">
            <a:avLst/>
          </a:prstGeom>
          <a:noFill/>
        </p:spPr>
        <p:txBody>
          <a:bodyPr wrap="square" rtlCol="0">
            <a:spAutoFit/>
          </a:bodyPr>
          <a:lstStyle/>
          <a:p>
            <a:pPr algn="ctr"/>
            <a:r>
              <a:rPr lang="zh-CN" altLang="en-US" u="none" dirty="0">
                <a:solidFill>
                  <a:srgbClr val="008000"/>
                </a:solidFill>
                <a:latin typeface="方正大黑简体" pitchFamily="65" charset="-122"/>
                <a:ea typeface="方正大黑简体" pitchFamily="65" charset="-122"/>
              </a:rPr>
              <a:t>第三讲  分组密码（二）</a:t>
            </a:r>
          </a:p>
        </p:txBody>
      </p:sp>
      <p:grpSp>
        <p:nvGrpSpPr>
          <p:cNvPr id="5" name="组合 4"/>
          <p:cNvGrpSpPr/>
          <p:nvPr userDrawn="1"/>
        </p:nvGrpSpPr>
        <p:grpSpPr>
          <a:xfrm>
            <a:off x="-108520" y="-63388"/>
            <a:ext cx="9252520" cy="1124930"/>
            <a:chOff x="-108520" y="-63388"/>
            <a:chExt cx="9252520" cy="1124930"/>
          </a:xfrm>
        </p:grpSpPr>
        <p:sp>
          <p:nvSpPr>
            <p:cNvPr id="6" name="矩形 5"/>
            <p:cNvSpPr/>
            <p:nvPr userDrawn="1"/>
          </p:nvSpPr>
          <p:spPr bwMode="auto">
            <a:xfrm>
              <a:off x="0" y="656693"/>
              <a:ext cx="9144000" cy="216024"/>
            </a:xfrm>
            <a:prstGeom prst="rect">
              <a:avLst/>
            </a:prstGeom>
            <a:solidFill>
              <a:srgbClr val="339933"/>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endParaRPr>
            </a:p>
          </p:txBody>
        </p:sp>
        <p:pic>
          <p:nvPicPr>
            <p:cNvPr id="7" name="图片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520" y="-63388"/>
              <a:ext cx="1124930" cy="1124930"/>
            </a:xfrm>
            <a:prstGeom prst="rect">
              <a:avLst/>
            </a:prstGeom>
          </p:spPr>
        </p:pic>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小结">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1493811"/>
            <a:ext cx="8229600" cy="4824000"/>
          </a:xfrm>
        </p:spPr>
        <p:txBody>
          <a:bodyPr/>
          <a:lstStyle>
            <a:lvl1pPr>
              <a:lnSpc>
                <a:spcPct val="120000"/>
              </a:lnSpc>
              <a:spcBef>
                <a:spcPts val="600"/>
              </a:spcBef>
              <a:defRPr sz="3200" b="1">
                <a:latin typeface="Times New Roman" panose="02020603050405020304" pitchFamily="18" charset="0"/>
                <a:ea typeface="黑体" panose="02010609060101010101" pitchFamily="49" charset="-122"/>
                <a:cs typeface="Times New Roman" panose="02020603050405020304" pitchFamily="18" charset="0"/>
              </a:defRPr>
            </a:lvl1pPr>
            <a:lvl2pPr marL="720090" indent="-269875">
              <a:lnSpc>
                <a:spcPct val="120000"/>
              </a:lnSpc>
              <a:spcBef>
                <a:spcPts val="600"/>
              </a:spcBef>
              <a:defRPr sz="2800" b="1">
                <a:latin typeface="Times New Roman" panose="02020603050405020304" pitchFamily="18" charset="0"/>
                <a:ea typeface="黑体" panose="02010609060101010101" pitchFamily="49" charset="-122"/>
                <a:cs typeface="Times New Roman" panose="02020603050405020304" pitchFamily="18" charset="0"/>
              </a:defRPr>
            </a:lvl2pPr>
            <a:lvl3pPr marL="1080135" indent="-269875">
              <a:lnSpc>
                <a:spcPct val="120000"/>
              </a:lnSpc>
              <a:spcBef>
                <a:spcPts val="600"/>
              </a:spcBef>
              <a:defRPr sz="2800" b="1">
                <a:latin typeface="Times New Roman" panose="02020603050405020304" pitchFamily="18" charset="0"/>
                <a:ea typeface="黑体" panose="02010609060101010101" pitchFamily="49" charset="-122"/>
                <a:cs typeface="Times New Roman" panose="02020603050405020304" pitchFamily="18" charset="0"/>
              </a:defRPr>
            </a:lvl3pPr>
            <a:lvl4pPr>
              <a:defRPr>
                <a:latin typeface="Times New Roman" panose="02020603050405020304" pitchFamily="18" charset="0"/>
                <a:ea typeface="黑体" panose="02010609060101010101" pitchFamily="49" charset="-122"/>
              </a:defRPr>
            </a:lvl4pPr>
            <a:lvl5pPr>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p:txBody>
      </p:sp>
      <p:pic>
        <p:nvPicPr>
          <p:cNvPr id="190467" name="Picture 3" descr="C:\Users\shenxuan\Desktop\图片1-2.png"/>
          <p:cNvPicPr>
            <a:picLocks noChangeAspect="1" noChangeArrowheads="1"/>
          </p:cNvPicPr>
          <p:nvPr userDrawn="1"/>
        </p:nvPicPr>
        <p:blipFill>
          <a:blip r:embed="rId2"/>
          <a:srcRect/>
          <a:stretch>
            <a:fillRect/>
          </a:stretch>
        </p:blipFill>
        <p:spPr bwMode="auto">
          <a:xfrm>
            <a:off x="0" y="6507210"/>
            <a:ext cx="9155113" cy="390525"/>
          </a:xfrm>
          <a:prstGeom prst="rect">
            <a:avLst/>
          </a:prstGeom>
          <a:noFill/>
        </p:spPr>
      </p:pic>
      <p:sp>
        <p:nvSpPr>
          <p:cNvPr id="19" name="TextBox 18"/>
          <p:cNvSpPr txBox="1"/>
          <p:nvPr userDrawn="1"/>
        </p:nvSpPr>
        <p:spPr>
          <a:xfrm>
            <a:off x="1103265" y="179343"/>
            <a:ext cx="4089456" cy="523220"/>
          </a:xfrm>
          <a:prstGeom prst="rect">
            <a:avLst/>
          </a:prstGeom>
          <a:noFill/>
        </p:spPr>
        <p:txBody>
          <a:bodyPr wrap="square" rtlCol="0">
            <a:spAutoFit/>
          </a:bodyPr>
          <a:lstStyle/>
          <a:p>
            <a:r>
              <a:rPr lang="zh-CN" altLang="en-US" u="none" dirty="0">
                <a:solidFill>
                  <a:srgbClr val="008000"/>
                </a:solidFill>
                <a:latin typeface="方正大黑简体" pitchFamily="65" charset="-122"/>
                <a:ea typeface="方正大黑简体" pitchFamily="65" charset="-122"/>
              </a:rPr>
              <a:t>小结</a:t>
            </a:r>
          </a:p>
        </p:txBody>
      </p:sp>
      <p:grpSp>
        <p:nvGrpSpPr>
          <p:cNvPr id="6" name="组合 5"/>
          <p:cNvGrpSpPr/>
          <p:nvPr userDrawn="1"/>
        </p:nvGrpSpPr>
        <p:grpSpPr>
          <a:xfrm>
            <a:off x="-108520" y="-63388"/>
            <a:ext cx="9252520" cy="1124930"/>
            <a:chOff x="-108520" y="-63388"/>
            <a:chExt cx="9252520" cy="1124930"/>
          </a:xfrm>
        </p:grpSpPr>
        <p:sp>
          <p:nvSpPr>
            <p:cNvPr id="7" name="矩形 6"/>
            <p:cNvSpPr/>
            <p:nvPr userDrawn="1"/>
          </p:nvSpPr>
          <p:spPr bwMode="auto">
            <a:xfrm>
              <a:off x="0" y="656693"/>
              <a:ext cx="9144000" cy="216024"/>
            </a:xfrm>
            <a:prstGeom prst="rect">
              <a:avLst/>
            </a:prstGeom>
            <a:solidFill>
              <a:srgbClr val="339933"/>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endParaRPr>
            </a:p>
          </p:txBody>
        </p:sp>
        <p:pic>
          <p:nvPicPr>
            <p:cNvPr id="8" name="图片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520" y="-63388"/>
              <a:ext cx="1124930" cy="1124930"/>
            </a:xfrm>
            <a:prstGeom prst="rect">
              <a:avLst/>
            </a:prstGeom>
          </p:spPr>
        </p:pic>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思考题">
    <p:spTree>
      <p:nvGrpSpPr>
        <p:cNvPr id="1" name=""/>
        <p:cNvGrpSpPr/>
        <p:nvPr/>
      </p:nvGrpSpPr>
      <p:grpSpPr>
        <a:xfrm>
          <a:off x="0" y="0"/>
          <a:ext cx="0" cy="0"/>
          <a:chOff x="0" y="0"/>
          <a:chExt cx="0" cy="0"/>
        </a:xfrm>
      </p:grpSpPr>
      <p:sp>
        <p:nvSpPr>
          <p:cNvPr id="3" name="内容占位符 2"/>
          <p:cNvSpPr>
            <a:spLocks noGrp="1"/>
          </p:cNvSpPr>
          <p:nvPr>
            <p:ph idx="1"/>
          </p:nvPr>
        </p:nvSpPr>
        <p:spPr>
          <a:xfrm>
            <a:off x="446031" y="1489527"/>
            <a:ext cx="8229600" cy="4824000"/>
          </a:xfrm>
        </p:spPr>
        <p:txBody>
          <a:bodyPr/>
          <a:lstStyle>
            <a:lvl1pPr>
              <a:lnSpc>
                <a:spcPct val="120000"/>
              </a:lnSpc>
              <a:spcBef>
                <a:spcPts val="600"/>
              </a:spcBef>
              <a:defRPr sz="3200" b="1">
                <a:latin typeface="Times New Roman" panose="02020603050405020304" pitchFamily="18" charset="0"/>
                <a:ea typeface="黑体" panose="02010609060101010101" pitchFamily="49" charset="-122"/>
                <a:cs typeface="Times New Roman" panose="02020603050405020304" pitchFamily="18" charset="0"/>
              </a:defRPr>
            </a:lvl1pPr>
            <a:lvl2pPr marL="720090" indent="-269875">
              <a:lnSpc>
                <a:spcPct val="120000"/>
              </a:lnSpc>
              <a:spcBef>
                <a:spcPts val="600"/>
              </a:spcBef>
              <a:buClr>
                <a:schemeClr val="bg2">
                  <a:lumMod val="40000"/>
                  <a:lumOff val="60000"/>
                </a:schemeClr>
              </a:buClr>
              <a:defRPr sz="2800" b="1">
                <a:latin typeface="Times New Roman" panose="02020603050405020304" pitchFamily="18" charset="0"/>
                <a:ea typeface="黑体" panose="02010609060101010101" pitchFamily="49" charset="-122"/>
                <a:cs typeface="Times New Roman" panose="02020603050405020304" pitchFamily="18" charset="0"/>
              </a:defRPr>
            </a:lvl2pPr>
            <a:lvl3pPr marL="1080135" indent="-269875">
              <a:lnSpc>
                <a:spcPct val="120000"/>
              </a:lnSpc>
              <a:spcBef>
                <a:spcPts val="600"/>
              </a:spcBef>
              <a:defRPr sz="2800" b="1">
                <a:latin typeface="Times New Roman" panose="02020603050405020304" pitchFamily="18" charset="0"/>
                <a:ea typeface="黑体" panose="02010609060101010101" pitchFamily="49" charset="-122"/>
                <a:cs typeface="Times New Roman" panose="02020603050405020304" pitchFamily="18" charset="0"/>
              </a:defRPr>
            </a:lvl3pPr>
            <a:lvl4pPr>
              <a:defRPr>
                <a:latin typeface="Times New Roman" panose="02020603050405020304" pitchFamily="18" charset="0"/>
                <a:ea typeface="黑体" panose="02010609060101010101" pitchFamily="49" charset="-122"/>
              </a:defRPr>
            </a:lvl4pPr>
            <a:lvl5pPr>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p:txBody>
      </p:sp>
      <p:pic>
        <p:nvPicPr>
          <p:cNvPr id="190467" name="Picture 3" descr="C:\Users\shenxuan\Desktop\图片1-2.png"/>
          <p:cNvPicPr>
            <a:picLocks noChangeAspect="1" noChangeArrowheads="1"/>
          </p:cNvPicPr>
          <p:nvPr userDrawn="1"/>
        </p:nvPicPr>
        <p:blipFill>
          <a:blip r:embed="rId2"/>
          <a:srcRect/>
          <a:stretch>
            <a:fillRect/>
          </a:stretch>
        </p:blipFill>
        <p:spPr bwMode="auto">
          <a:xfrm>
            <a:off x="0" y="6507210"/>
            <a:ext cx="9155113" cy="390525"/>
          </a:xfrm>
          <a:prstGeom prst="rect">
            <a:avLst/>
          </a:prstGeom>
          <a:noFill/>
        </p:spPr>
      </p:pic>
      <p:sp>
        <p:nvSpPr>
          <p:cNvPr id="19" name="TextBox 18"/>
          <p:cNvSpPr txBox="1"/>
          <p:nvPr userDrawn="1"/>
        </p:nvSpPr>
        <p:spPr>
          <a:xfrm>
            <a:off x="1103265" y="179343"/>
            <a:ext cx="4089456" cy="523220"/>
          </a:xfrm>
          <a:prstGeom prst="rect">
            <a:avLst/>
          </a:prstGeom>
          <a:noFill/>
        </p:spPr>
        <p:txBody>
          <a:bodyPr wrap="square" rtlCol="0">
            <a:spAutoFit/>
          </a:bodyPr>
          <a:lstStyle/>
          <a:p>
            <a:r>
              <a:rPr lang="zh-CN" altLang="en-US" u="none" dirty="0">
                <a:solidFill>
                  <a:srgbClr val="008000"/>
                </a:solidFill>
                <a:latin typeface="方正大黑简体" pitchFamily="65" charset="-122"/>
                <a:ea typeface="方正大黑简体" pitchFamily="65" charset="-122"/>
              </a:rPr>
              <a:t>思考题</a:t>
            </a:r>
          </a:p>
        </p:txBody>
      </p:sp>
      <p:grpSp>
        <p:nvGrpSpPr>
          <p:cNvPr id="6" name="组合 5"/>
          <p:cNvGrpSpPr/>
          <p:nvPr userDrawn="1"/>
        </p:nvGrpSpPr>
        <p:grpSpPr>
          <a:xfrm>
            <a:off x="-108520" y="-63388"/>
            <a:ext cx="9252520" cy="1124930"/>
            <a:chOff x="-108520" y="-63388"/>
            <a:chExt cx="9252520" cy="1124930"/>
          </a:xfrm>
        </p:grpSpPr>
        <p:sp>
          <p:nvSpPr>
            <p:cNvPr id="7" name="矩形 6"/>
            <p:cNvSpPr/>
            <p:nvPr userDrawn="1"/>
          </p:nvSpPr>
          <p:spPr bwMode="auto">
            <a:xfrm>
              <a:off x="0" y="656693"/>
              <a:ext cx="9144000" cy="216024"/>
            </a:xfrm>
            <a:prstGeom prst="rect">
              <a:avLst/>
            </a:prstGeom>
            <a:solidFill>
              <a:srgbClr val="339933"/>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endParaRPr>
            </a:p>
          </p:txBody>
        </p:sp>
        <p:pic>
          <p:nvPicPr>
            <p:cNvPr id="8" name="图片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520" y="-63388"/>
              <a:ext cx="1124930" cy="1124930"/>
            </a:xfrm>
            <a:prstGeom prst="rect">
              <a:avLst/>
            </a:prstGeom>
          </p:spPr>
        </p:pic>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一、国产分组密码算法SM4">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1489527"/>
            <a:ext cx="8229600" cy="4824000"/>
          </a:xfrm>
        </p:spPr>
        <p:txBody>
          <a:bodyPr/>
          <a:lstStyle>
            <a:lvl1pPr>
              <a:lnSpc>
                <a:spcPct val="120000"/>
              </a:lnSpc>
              <a:spcBef>
                <a:spcPts val="600"/>
              </a:spcBef>
              <a:defRPr sz="3200" b="1">
                <a:latin typeface="Times New Roman" panose="02020603050405020304" pitchFamily="18" charset="0"/>
                <a:ea typeface="黑体" panose="02010609060101010101" pitchFamily="49" charset="-122"/>
                <a:cs typeface="Times New Roman" panose="02020603050405020304" pitchFamily="18" charset="0"/>
              </a:defRPr>
            </a:lvl1pPr>
            <a:lvl2pPr marL="720090" indent="-269875">
              <a:lnSpc>
                <a:spcPct val="120000"/>
              </a:lnSpc>
              <a:spcBef>
                <a:spcPts val="600"/>
              </a:spcBef>
              <a:defRPr sz="2800" b="1">
                <a:latin typeface="Times New Roman" panose="02020603050405020304" pitchFamily="18" charset="0"/>
                <a:ea typeface="黑体" panose="02010609060101010101" pitchFamily="49" charset="-122"/>
                <a:cs typeface="Times New Roman" panose="02020603050405020304" pitchFamily="18" charset="0"/>
              </a:defRPr>
            </a:lvl2pPr>
            <a:lvl3pPr marL="1080135" indent="-269875">
              <a:lnSpc>
                <a:spcPct val="120000"/>
              </a:lnSpc>
              <a:spcBef>
                <a:spcPts val="600"/>
              </a:spcBef>
              <a:defRPr sz="2800" b="1">
                <a:latin typeface="Times New Roman" panose="02020603050405020304" pitchFamily="18" charset="0"/>
                <a:ea typeface="黑体" panose="02010609060101010101" pitchFamily="49" charset="-122"/>
                <a:cs typeface="Times New Roman" panose="02020603050405020304" pitchFamily="18" charset="0"/>
              </a:defRPr>
            </a:lvl3pPr>
            <a:lvl4pPr>
              <a:defRPr>
                <a:latin typeface="Times New Roman" panose="02020603050405020304" pitchFamily="18" charset="0"/>
                <a:ea typeface="黑体" panose="02010609060101010101" pitchFamily="49" charset="-122"/>
              </a:defRPr>
            </a:lvl4pPr>
            <a:lvl5pPr>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p:txBody>
      </p:sp>
      <p:pic>
        <p:nvPicPr>
          <p:cNvPr id="190467" name="Picture 3" descr="C:\Users\shenxuan\Desktop\图片1-2.png"/>
          <p:cNvPicPr>
            <a:picLocks noChangeAspect="1" noChangeArrowheads="1"/>
          </p:cNvPicPr>
          <p:nvPr userDrawn="1"/>
        </p:nvPicPr>
        <p:blipFill>
          <a:blip r:embed="rId2"/>
          <a:srcRect/>
          <a:stretch>
            <a:fillRect/>
          </a:stretch>
        </p:blipFill>
        <p:spPr bwMode="auto">
          <a:xfrm>
            <a:off x="0" y="6507210"/>
            <a:ext cx="9155113" cy="390525"/>
          </a:xfrm>
          <a:prstGeom prst="rect">
            <a:avLst/>
          </a:prstGeom>
          <a:noFill/>
        </p:spPr>
      </p:pic>
      <p:sp>
        <p:nvSpPr>
          <p:cNvPr id="7" name="TextBox 6"/>
          <p:cNvSpPr txBox="1"/>
          <p:nvPr userDrawn="1"/>
        </p:nvSpPr>
        <p:spPr>
          <a:xfrm>
            <a:off x="1103264" y="179343"/>
            <a:ext cx="4856229" cy="523220"/>
          </a:xfrm>
          <a:prstGeom prst="rect">
            <a:avLst/>
          </a:prstGeom>
          <a:noFill/>
        </p:spPr>
        <p:txBody>
          <a:bodyPr wrap="square" rtlCol="0">
            <a:spAutoFit/>
          </a:bodyPr>
          <a:lstStyle/>
          <a:p>
            <a:r>
              <a:rPr lang="zh-CN" altLang="en-US" u="none" dirty="0">
                <a:solidFill>
                  <a:srgbClr val="008000"/>
                </a:solidFill>
                <a:latin typeface="方正大黑简体" pitchFamily="65" charset="-122"/>
                <a:ea typeface="方正大黑简体" pitchFamily="65" charset="-122"/>
              </a:rPr>
              <a:t>一、国产分组密码算法</a:t>
            </a:r>
            <a:r>
              <a:rPr lang="en-US" altLang="zh-CN" u="none" dirty="0">
                <a:solidFill>
                  <a:srgbClr val="008000"/>
                </a:solidFill>
                <a:latin typeface="方正大黑简体" pitchFamily="65" charset="-122"/>
                <a:ea typeface="方正大黑简体" pitchFamily="65" charset="-122"/>
              </a:rPr>
              <a:t>SM4</a:t>
            </a:r>
            <a:endParaRPr lang="zh-CN" altLang="en-US" u="none" dirty="0">
              <a:solidFill>
                <a:srgbClr val="008000"/>
              </a:solidFill>
              <a:latin typeface="方正大黑简体" pitchFamily="65" charset="-122"/>
              <a:ea typeface="方正大黑简体" pitchFamily="65" charset="-122"/>
            </a:endParaRPr>
          </a:p>
        </p:txBody>
      </p:sp>
      <p:grpSp>
        <p:nvGrpSpPr>
          <p:cNvPr id="6" name="组合 5"/>
          <p:cNvGrpSpPr/>
          <p:nvPr userDrawn="1"/>
        </p:nvGrpSpPr>
        <p:grpSpPr>
          <a:xfrm>
            <a:off x="-108520" y="-63388"/>
            <a:ext cx="9252520" cy="1124930"/>
            <a:chOff x="-108520" y="-63388"/>
            <a:chExt cx="9252520" cy="1124930"/>
          </a:xfrm>
        </p:grpSpPr>
        <p:sp>
          <p:nvSpPr>
            <p:cNvPr id="8" name="矩形 7"/>
            <p:cNvSpPr/>
            <p:nvPr userDrawn="1"/>
          </p:nvSpPr>
          <p:spPr bwMode="auto">
            <a:xfrm>
              <a:off x="0" y="656693"/>
              <a:ext cx="9144000" cy="216024"/>
            </a:xfrm>
            <a:prstGeom prst="rect">
              <a:avLst/>
            </a:prstGeom>
            <a:solidFill>
              <a:srgbClr val="339933"/>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endParaRPr>
            </a:p>
          </p:txBody>
        </p:sp>
        <p:pic>
          <p:nvPicPr>
            <p:cNvPr id="9" name="图片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520" y="-63388"/>
              <a:ext cx="1124930" cy="1124930"/>
            </a:xfrm>
            <a:prstGeom prst="rect">
              <a:avLst/>
            </a:prstGeom>
          </p:spPr>
        </p:pic>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1">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1493811"/>
            <a:ext cx="8229600" cy="4824000"/>
          </a:xfrm>
        </p:spPr>
        <p:txBody>
          <a:bodyPr/>
          <a:lstStyle>
            <a:lvl1pPr>
              <a:lnSpc>
                <a:spcPct val="120000"/>
              </a:lnSpc>
              <a:spcBef>
                <a:spcPts val="600"/>
              </a:spcBef>
              <a:defRPr sz="3200" b="1">
                <a:latin typeface="Times New Roman" panose="02020603050405020304" pitchFamily="18" charset="0"/>
                <a:ea typeface="黑体" panose="02010609060101010101" pitchFamily="49" charset="-122"/>
                <a:cs typeface="Times New Roman" panose="02020603050405020304" pitchFamily="18" charset="0"/>
              </a:defRPr>
            </a:lvl1pPr>
            <a:lvl2pPr marL="720090" indent="-269875">
              <a:lnSpc>
                <a:spcPct val="120000"/>
              </a:lnSpc>
              <a:spcBef>
                <a:spcPts val="600"/>
              </a:spcBef>
              <a:defRPr sz="2800" b="1">
                <a:latin typeface="Times New Roman" panose="02020603050405020304" pitchFamily="18" charset="0"/>
                <a:ea typeface="黑体" panose="02010609060101010101" pitchFamily="49" charset="-122"/>
                <a:cs typeface="Times New Roman" panose="02020603050405020304" pitchFamily="18" charset="0"/>
              </a:defRPr>
            </a:lvl2pPr>
            <a:lvl3pPr marL="1080135" indent="-269875">
              <a:lnSpc>
                <a:spcPct val="120000"/>
              </a:lnSpc>
              <a:spcBef>
                <a:spcPts val="600"/>
              </a:spcBef>
              <a:defRPr sz="2800" b="1">
                <a:latin typeface="Times New Roman" panose="02020603050405020304" pitchFamily="18" charset="0"/>
                <a:ea typeface="黑体" panose="02010609060101010101" pitchFamily="49" charset="-122"/>
                <a:cs typeface="Times New Roman" panose="02020603050405020304" pitchFamily="18" charset="0"/>
              </a:defRPr>
            </a:lvl3pPr>
            <a:lvl4pPr>
              <a:defRPr>
                <a:latin typeface="Times New Roman" panose="02020603050405020304" pitchFamily="18" charset="0"/>
                <a:ea typeface="黑体" panose="02010609060101010101" pitchFamily="49" charset="-122"/>
              </a:defRPr>
            </a:lvl4pPr>
            <a:lvl5pPr>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p:txBody>
      </p:sp>
      <p:pic>
        <p:nvPicPr>
          <p:cNvPr id="190467" name="Picture 3" descr="C:\Users\shenxuan\Desktop\图片1-2.png"/>
          <p:cNvPicPr>
            <a:picLocks noChangeAspect="1" noChangeArrowheads="1"/>
          </p:cNvPicPr>
          <p:nvPr userDrawn="1"/>
        </p:nvPicPr>
        <p:blipFill>
          <a:blip r:embed="rId2"/>
          <a:srcRect/>
          <a:stretch>
            <a:fillRect/>
          </a:stretch>
        </p:blipFill>
        <p:spPr bwMode="auto">
          <a:xfrm>
            <a:off x="0" y="6507210"/>
            <a:ext cx="9155113" cy="390525"/>
          </a:xfrm>
          <a:prstGeom prst="rect">
            <a:avLst/>
          </a:prstGeom>
          <a:noFill/>
        </p:spPr>
      </p:pic>
      <p:sp>
        <p:nvSpPr>
          <p:cNvPr id="6" name="矩形 5"/>
          <p:cNvSpPr/>
          <p:nvPr userDrawn="1"/>
        </p:nvSpPr>
        <p:spPr>
          <a:xfrm>
            <a:off x="7099990" y="220578"/>
            <a:ext cx="2036135" cy="400110"/>
          </a:xfrm>
          <a:prstGeom prst="rect">
            <a:avLst/>
          </a:prstGeom>
        </p:spPr>
        <p:txBody>
          <a:bodyPr wrap="none">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l" fontAlgn="auto">
              <a:spcBef>
                <a:spcPts val="0"/>
              </a:spcBef>
              <a:spcAft>
                <a:spcPts val="0"/>
              </a:spcAft>
              <a:defRPr/>
            </a:pPr>
            <a:r>
              <a:rPr lang="zh-CN" altLang="en-US" sz="2000" u="none" kern="0" spc="50" dirty="0">
                <a:ln w="11430"/>
                <a:solidFill>
                  <a:srgbClr val="FF0000"/>
                </a:solidFill>
                <a:effectLst>
                  <a:outerShdw blurRad="76200" dist="50800" dir="5400000" algn="tl" rotWithShape="0">
                    <a:srgbClr val="000000">
                      <a:alpha val="65000"/>
                    </a:srgbClr>
                  </a:outerShdw>
                </a:effectLst>
                <a:latin typeface="方正大黑简体" pitchFamily="65" charset="-122"/>
                <a:ea typeface="方正大黑简体" pitchFamily="65" charset="-122"/>
              </a:rPr>
              <a:t>（一）算法概况</a:t>
            </a:r>
          </a:p>
        </p:txBody>
      </p:sp>
      <p:sp>
        <p:nvSpPr>
          <p:cNvPr id="7" name="TextBox 6"/>
          <p:cNvSpPr txBox="1"/>
          <p:nvPr userDrawn="1"/>
        </p:nvSpPr>
        <p:spPr>
          <a:xfrm>
            <a:off x="1103264" y="179343"/>
            <a:ext cx="4856229" cy="523220"/>
          </a:xfrm>
          <a:prstGeom prst="rect">
            <a:avLst/>
          </a:prstGeom>
          <a:noFill/>
        </p:spPr>
        <p:txBody>
          <a:bodyPr wrap="square" rtlCol="0">
            <a:spAutoFit/>
          </a:bodyPr>
          <a:lstStyle/>
          <a:p>
            <a:r>
              <a:rPr lang="zh-CN" altLang="en-US" u="none" dirty="0">
                <a:solidFill>
                  <a:srgbClr val="008000"/>
                </a:solidFill>
                <a:latin typeface="方正大黑简体" pitchFamily="65" charset="-122"/>
                <a:ea typeface="方正大黑简体" pitchFamily="65" charset="-122"/>
              </a:rPr>
              <a:t>一、国产分组密码算法</a:t>
            </a:r>
            <a:r>
              <a:rPr lang="en-US" altLang="zh-CN" u="none" dirty="0">
                <a:solidFill>
                  <a:srgbClr val="008000"/>
                </a:solidFill>
                <a:latin typeface="方正大黑简体" pitchFamily="65" charset="-122"/>
                <a:ea typeface="方正大黑简体" pitchFamily="65" charset="-122"/>
              </a:rPr>
              <a:t>SM4</a:t>
            </a:r>
            <a:endParaRPr lang="zh-CN" altLang="en-US" u="none" dirty="0">
              <a:solidFill>
                <a:srgbClr val="008000"/>
              </a:solidFill>
              <a:latin typeface="方正大黑简体" pitchFamily="65" charset="-122"/>
              <a:ea typeface="方正大黑简体" pitchFamily="65" charset="-122"/>
            </a:endParaRPr>
          </a:p>
        </p:txBody>
      </p:sp>
      <p:grpSp>
        <p:nvGrpSpPr>
          <p:cNvPr id="8" name="组合 7"/>
          <p:cNvGrpSpPr/>
          <p:nvPr userDrawn="1"/>
        </p:nvGrpSpPr>
        <p:grpSpPr>
          <a:xfrm>
            <a:off x="-108520" y="-63388"/>
            <a:ext cx="9252520" cy="1124930"/>
            <a:chOff x="-108520" y="-63388"/>
            <a:chExt cx="9252520" cy="1124930"/>
          </a:xfrm>
        </p:grpSpPr>
        <p:sp>
          <p:nvSpPr>
            <p:cNvPr id="9" name="矩形 8"/>
            <p:cNvSpPr/>
            <p:nvPr userDrawn="1"/>
          </p:nvSpPr>
          <p:spPr bwMode="auto">
            <a:xfrm>
              <a:off x="0" y="656693"/>
              <a:ext cx="9144000" cy="216024"/>
            </a:xfrm>
            <a:prstGeom prst="rect">
              <a:avLst/>
            </a:prstGeom>
            <a:solidFill>
              <a:srgbClr val="339933"/>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endParaRPr>
            </a:p>
          </p:txBody>
        </p:sp>
        <p:pic>
          <p:nvPicPr>
            <p:cNvPr id="10" name="图片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520" y="-63388"/>
              <a:ext cx="1124930" cy="1124930"/>
            </a:xfrm>
            <a:prstGeom prst="rect">
              <a:avLst/>
            </a:prstGeom>
          </p:spPr>
        </p:pic>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2">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1493811"/>
            <a:ext cx="8229600" cy="4824000"/>
          </a:xfrm>
        </p:spPr>
        <p:txBody>
          <a:bodyPr/>
          <a:lstStyle>
            <a:lvl1pPr>
              <a:lnSpc>
                <a:spcPct val="120000"/>
              </a:lnSpc>
              <a:spcBef>
                <a:spcPts val="600"/>
              </a:spcBef>
              <a:defRPr sz="3200" b="1">
                <a:latin typeface="Times New Roman" panose="02020603050405020304" pitchFamily="18" charset="0"/>
                <a:ea typeface="黑体" panose="02010609060101010101" pitchFamily="49" charset="-122"/>
                <a:cs typeface="Times New Roman" panose="02020603050405020304" pitchFamily="18" charset="0"/>
              </a:defRPr>
            </a:lvl1pPr>
            <a:lvl2pPr marL="720090" indent="-269875">
              <a:lnSpc>
                <a:spcPct val="120000"/>
              </a:lnSpc>
              <a:spcBef>
                <a:spcPts val="600"/>
              </a:spcBef>
              <a:buClr>
                <a:srgbClr val="FF0000"/>
              </a:buClr>
              <a:defRPr sz="2800" b="1">
                <a:latin typeface="Times New Roman" panose="02020603050405020304" pitchFamily="18" charset="0"/>
                <a:ea typeface="黑体" panose="02010609060101010101" pitchFamily="49" charset="-122"/>
                <a:cs typeface="Times New Roman" panose="02020603050405020304" pitchFamily="18" charset="0"/>
              </a:defRPr>
            </a:lvl2pPr>
            <a:lvl3pPr marL="1080135" indent="-269875">
              <a:lnSpc>
                <a:spcPct val="120000"/>
              </a:lnSpc>
              <a:spcBef>
                <a:spcPts val="600"/>
              </a:spcBef>
              <a:defRPr sz="2800" b="1">
                <a:latin typeface="Times New Roman" panose="02020603050405020304" pitchFamily="18" charset="0"/>
                <a:ea typeface="黑体" panose="02010609060101010101" pitchFamily="49" charset="-122"/>
                <a:cs typeface="Times New Roman" panose="02020603050405020304" pitchFamily="18" charset="0"/>
              </a:defRPr>
            </a:lvl3pPr>
            <a:lvl4pPr>
              <a:defRPr>
                <a:latin typeface="Times New Roman" panose="02020603050405020304" pitchFamily="18" charset="0"/>
                <a:ea typeface="黑体" panose="02010609060101010101" pitchFamily="49" charset="-122"/>
              </a:defRPr>
            </a:lvl4pPr>
            <a:lvl5pPr>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p:txBody>
      </p:sp>
      <p:pic>
        <p:nvPicPr>
          <p:cNvPr id="190467" name="Picture 3" descr="C:\Users\shenxuan\Desktop\图片1-2.png"/>
          <p:cNvPicPr>
            <a:picLocks noChangeAspect="1" noChangeArrowheads="1"/>
          </p:cNvPicPr>
          <p:nvPr userDrawn="1"/>
        </p:nvPicPr>
        <p:blipFill>
          <a:blip r:embed="rId2"/>
          <a:srcRect/>
          <a:stretch>
            <a:fillRect/>
          </a:stretch>
        </p:blipFill>
        <p:spPr bwMode="auto">
          <a:xfrm>
            <a:off x="0" y="6507210"/>
            <a:ext cx="9155113" cy="390525"/>
          </a:xfrm>
          <a:prstGeom prst="rect">
            <a:avLst/>
          </a:prstGeom>
          <a:noFill/>
        </p:spPr>
      </p:pic>
      <p:sp>
        <p:nvSpPr>
          <p:cNvPr id="6" name="矩形 5"/>
          <p:cNvSpPr/>
          <p:nvPr userDrawn="1"/>
        </p:nvSpPr>
        <p:spPr>
          <a:xfrm>
            <a:off x="7099990" y="220578"/>
            <a:ext cx="2036135" cy="400110"/>
          </a:xfrm>
          <a:prstGeom prst="rect">
            <a:avLst/>
          </a:prstGeom>
        </p:spPr>
        <p:txBody>
          <a:bodyPr wrap="none">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l" fontAlgn="auto">
              <a:spcBef>
                <a:spcPts val="0"/>
              </a:spcBef>
              <a:spcAft>
                <a:spcPts val="0"/>
              </a:spcAft>
              <a:defRPr/>
            </a:pPr>
            <a:r>
              <a:rPr lang="zh-CN" altLang="en-US" sz="2000" u="none" kern="0" spc="50" dirty="0">
                <a:ln w="11430"/>
                <a:solidFill>
                  <a:srgbClr val="FF0000"/>
                </a:solidFill>
                <a:effectLst>
                  <a:outerShdw blurRad="76200" dist="50800" dir="5400000" algn="tl" rotWithShape="0">
                    <a:srgbClr val="000000">
                      <a:alpha val="65000"/>
                    </a:srgbClr>
                  </a:outerShdw>
                </a:effectLst>
                <a:latin typeface="方正大黑简体" pitchFamily="65" charset="-122"/>
                <a:ea typeface="方正大黑简体" pitchFamily="65" charset="-122"/>
              </a:rPr>
              <a:t>（二）加密算法</a:t>
            </a:r>
          </a:p>
        </p:txBody>
      </p:sp>
      <p:sp>
        <p:nvSpPr>
          <p:cNvPr id="7" name="TextBox 6"/>
          <p:cNvSpPr txBox="1"/>
          <p:nvPr userDrawn="1"/>
        </p:nvSpPr>
        <p:spPr>
          <a:xfrm>
            <a:off x="1103264" y="179343"/>
            <a:ext cx="4856229" cy="523220"/>
          </a:xfrm>
          <a:prstGeom prst="rect">
            <a:avLst/>
          </a:prstGeom>
          <a:noFill/>
        </p:spPr>
        <p:txBody>
          <a:bodyPr wrap="square" rtlCol="0">
            <a:spAutoFit/>
          </a:bodyPr>
          <a:lstStyle/>
          <a:p>
            <a:r>
              <a:rPr lang="zh-CN" altLang="en-US" u="none" dirty="0">
                <a:solidFill>
                  <a:srgbClr val="008000"/>
                </a:solidFill>
                <a:latin typeface="方正大黑简体" pitchFamily="65" charset="-122"/>
                <a:ea typeface="方正大黑简体" pitchFamily="65" charset="-122"/>
              </a:rPr>
              <a:t>一、国产分组密码算法</a:t>
            </a:r>
            <a:r>
              <a:rPr lang="en-US" altLang="zh-CN" u="none" dirty="0">
                <a:solidFill>
                  <a:srgbClr val="008000"/>
                </a:solidFill>
                <a:latin typeface="方正大黑简体" pitchFamily="65" charset="-122"/>
                <a:ea typeface="方正大黑简体" pitchFamily="65" charset="-122"/>
              </a:rPr>
              <a:t>SM4</a:t>
            </a:r>
            <a:endParaRPr lang="zh-CN" altLang="en-US" u="none" dirty="0">
              <a:solidFill>
                <a:srgbClr val="008000"/>
              </a:solidFill>
              <a:latin typeface="方正大黑简体" pitchFamily="65" charset="-122"/>
              <a:ea typeface="方正大黑简体" pitchFamily="65" charset="-122"/>
            </a:endParaRPr>
          </a:p>
        </p:txBody>
      </p:sp>
      <p:grpSp>
        <p:nvGrpSpPr>
          <p:cNvPr id="8" name="组合 7"/>
          <p:cNvGrpSpPr/>
          <p:nvPr userDrawn="1"/>
        </p:nvGrpSpPr>
        <p:grpSpPr>
          <a:xfrm>
            <a:off x="-108520" y="-63388"/>
            <a:ext cx="9252520" cy="1124930"/>
            <a:chOff x="-108520" y="-63388"/>
            <a:chExt cx="9252520" cy="1124930"/>
          </a:xfrm>
        </p:grpSpPr>
        <p:sp>
          <p:nvSpPr>
            <p:cNvPr id="9" name="矩形 8"/>
            <p:cNvSpPr/>
            <p:nvPr userDrawn="1"/>
          </p:nvSpPr>
          <p:spPr bwMode="auto">
            <a:xfrm>
              <a:off x="0" y="656693"/>
              <a:ext cx="9144000" cy="216024"/>
            </a:xfrm>
            <a:prstGeom prst="rect">
              <a:avLst/>
            </a:prstGeom>
            <a:solidFill>
              <a:srgbClr val="339933"/>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endParaRPr>
            </a:p>
          </p:txBody>
        </p:sp>
        <p:pic>
          <p:nvPicPr>
            <p:cNvPr id="10" name="图片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520" y="-63388"/>
              <a:ext cx="1124930" cy="1124930"/>
            </a:xfrm>
            <a:prstGeom prst="rect">
              <a:avLst/>
            </a:prstGeom>
          </p:spPr>
        </p:pic>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3">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1493811"/>
            <a:ext cx="8229600" cy="4824000"/>
          </a:xfrm>
        </p:spPr>
        <p:txBody>
          <a:bodyPr/>
          <a:lstStyle>
            <a:lvl1pPr>
              <a:lnSpc>
                <a:spcPct val="120000"/>
              </a:lnSpc>
              <a:spcBef>
                <a:spcPts val="600"/>
              </a:spcBef>
              <a:defRPr sz="3200" b="1">
                <a:latin typeface="Times New Roman" panose="02020603050405020304" pitchFamily="18" charset="0"/>
                <a:ea typeface="黑体" panose="02010609060101010101" pitchFamily="49" charset="-122"/>
                <a:cs typeface="Times New Roman" panose="02020603050405020304" pitchFamily="18" charset="0"/>
              </a:defRPr>
            </a:lvl1pPr>
            <a:lvl2pPr marL="720090" indent="-269875">
              <a:lnSpc>
                <a:spcPct val="120000"/>
              </a:lnSpc>
              <a:spcBef>
                <a:spcPts val="600"/>
              </a:spcBef>
              <a:buClr>
                <a:srgbClr val="FF0000"/>
              </a:buClr>
              <a:defRPr sz="2800" b="1">
                <a:latin typeface="Times New Roman" panose="02020603050405020304" pitchFamily="18" charset="0"/>
                <a:ea typeface="黑体" panose="02010609060101010101" pitchFamily="49" charset="-122"/>
                <a:cs typeface="Times New Roman" panose="02020603050405020304" pitchFamily="18" charset="0"/>
              </a:defRPr>
            </a:lvl2pPr>
            <a:lvl3pPr marL="1080135" indent="-269875">
              <a:lnSpc>
                <a:spcPct val="120000"/>
              </a:lnSpc>
              <a:spcBef>
                <a:spcPts val="600"/>
              </a:spcBef>
              <a:defRPr sz="2800" b="1">
                <a:latin typeface="Times New Roman" panose="02020603050405020304" pitchFamily="18" charset="0"/>
                <a:ea typeface="黑体" panose="02010609060101010101" pitchFamily="49" charset="-122"/>
                <a:cs typeface="Times New Roman" panose="02020603050405020304" pitchFamily="18" charset="0"/>
              </a:defRPr>
            </a:lvl3pPr>
            <a:lvl4pPr>
              <a:defRPr>
                <a:latin typeface="Times New Roman" panose="02020603050405020304" pitchFamily="18" charset="0"/>
                <a:ea typeface="黑体" panose="02010609060101010101" pitchFamily="49" charset="-122"/>
              </a:defRPr>
            </a:lvl4pPr>
            <a:lvl5pPr>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p:txBody>
      </p:sp>
      <p:pic>
        <p:nvPicPr>
          <p:cNvPr id="190467" name="Picture 3" descr="C:\Users\shenxuan\Desktop\图片1-2.png"/>
          <p:cNvPicPr>
            <a:picLocks noChangeAspect="1" noChangeArrowheads="1"/>
          </p:cNvPicPr>
          <p:nvPr userDrawn="1"/>
        </p:nvPicPr>
        <p:blipFill>
          <a:blip r:embed="rId2"/>
          <a:srcRect/>
          <a:stretch>
            <a:fillRect/>
          </a:stretch>
        </p:blipFill>
        <p:spPr bwMode="auto">
          <a:xfrm>
            <a:off x="0" y="6507210"/>
            <a:ext cx="9155113" cy="390525"/>
          </a:xfrm>
          <a:prstGeom prst="rect">
            <a:avLst/>
          </a:prstGeom>
          <a:noFill/>
        </p:spPr>
      </p:pic>
      <p:sp>
        <p:nvSpPr>
          <p:cNvPr id="6" name="矩形 5"/>
          <p:cNvSpPr/>
          <p:nvPr userDrawn="1"/>
        </p:nvSpPr>
        <p:spPr>
          <a:xfrm>
            <a:off x="6580215" y="220578"/>
            <a:ext cx="2565126" cy="400110"/>
          </a:xfrm>
          <a:prstGeom prst="rect">
            <a:avLst/>
          </a:prstGeom>
        </p:spPr>
        <p:txBody>
          <a:bodyPr wrap="none">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l" fontAlgn="auto">
              <a:spcBef>
                <a:spcPts val="0"/>
              </a:spcBef>
              <a:spcAft>
                <a:spcPts val="0"/>
              </a:spcAft>
              <a:defRPr/>
            </a:pPr>
            <a:r>
              <a:rPr lang="zh-CN" altLang="en-US" sz="2000" u="none" kern="0" spc="50" dirty="0">
                <a:ln w="11430"/>
                <a:solidFill>
                  <a:srgbClr val="FF0000"/>
                </a:solidFill>
                <a:effectLst>
                  <a:outerShdw blurRad="76200" dist="50800" dir="5400000" algn="tl" rotWithShape="0">
                    <a:srgbClr val="000000">
                      <a:alpha val="65000"/>
                    </a:srgbClr>
                  </a:outerShdw>
                </a:effectLst>
                <a:latin typeface="方正大黑简体" pitchFamily="65" charset="-122"/>
                <a:ea typeface="方正大黑简体" pitchFamily="65" charset="-122"/>
              </a:rPr>
              <a:t>（三）密钥扩展算法</a:t>
            </a:r>
          </a:p>
        </p:txBody>
      </p:sp>
      <p:sp>
        <p:nvSpPr>
          <p:cNvPr id="7" name="TextBox 6"/>
          <p:cNvSpPr txBox="1"/>
          <p:nvPr userDrawn="1"/>
        </p:nvSpPr>
        <p:spPr>
          <a:xfrm>
            <a:off x="1103264" y="179343"/>
            <a:ext cx="4856229" cy="523220"/>
          </a:xfrm>
          <a:prstGeom prst="rect">
            <a:avLst/>
          </a:prstGeom>
          <a:noFill/>
        </p:spPr>
        <p:txBody>
          <a:bodyPr wrap="square" rtlCol="0">
            <a:spAutoFit/>
          </a:bodyPr>
          <a:lstStyle/>
          <a:p>
            <a:r>
              <a:rPr lang="zh-CN" altLang="en-US" u="none" dirty="0">
                <a:solidFill>
                  <a:srgbClr val="008000"/>
                </a:solidFill>
                <a:latin typeface="方正大黑简体" pitchFamily="65" charset="-122"/>
                <a:ea typeface="方正大黑简体" pitchFamily="65" charset="-122"/>
              </a:rPr>
              <a:t>一、国产分组密码算法</a:t>
            </a:r>
            <a:r>
              <a:rPr lang="en-US" altLang="zh-CN" u="none" dirty="0">
                <a:solidFill>
                  <a:srgbClr val="008000"/>
                </a:solidFill>
                <a:latin typeface="方正大黑简体" pitchFamily="65" charset="-122"/>
                <a:ea typeface="方正大黑简体" pitchFamily="65" charset="-122"/>
              </a:rPr>
              <a:t>SM4</a:t>
            </a:r>
            <a:endParaRPr lang="zh-CN" altLang="en-US" u="none" dirty="0">
              <a:solidFill>
                <a:srgbClr val="008000"/>
              </a:solidFill>
              <a:latin typeface="方正大黑简体" pitchFamily="65" charset="-122"/>
              <a:ea typeface="方正大黑简体" pitchFamily="65" charset="-122"/>
            </a:endParaRPr>
          </a:p>
        </p:txBody>
      </p:sp>
      <p:grpSp>
        <p:nvGrpSpPr>
          <p:cNvPr id="8" name="组合 7"/>
          <p:cNvGrpSpPr/>
          <p:nvPr userDrawn="1"/>
        </p:nvGrpSpPr>
        <p:grpSpPr>
          <a:xfrm>
            <a:off x="-108520" y="-63388"/>
            <a:ext cx="9252520" cy="1124930"/>
            <a:chOff x="-108520" y="-63388"/>
            <a:chExt cx="9252520" cy="1124930"/>
          </a:xfrm>
        </p:grpSpPr>
        <p:sp>
          <p:nvSpPr>
            <p:cNvPr id="9" name="矩形 8"/>
            <p:cNvSpPr/>
            <p:nvPr userDrawn="1"/>
          </p:nvSpPr>
          <p:spPr bwMode="auto">
            <a:xfrm>
              <a:off x="0" y="656693"/>
              <a:ext cx="9144000" cy="216024"/>
            </a:xfrm>
            <a:prstGeom prst="rect">
              <a:avLst/>
            </a:prstGeom>
            <a:solidFill>
              <a:srgbClr val="339933"/>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endParaRPr>
            </a:p>
          </p:txBody>
        </p:sp>
        <p:pic>
          <p:nvPicPr>
            <p:cNvPr id="10" name="图片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520" y="-63388"/>
              <a:ext cx="1124930" cy="1124930"/>
            </a:xfrm>
            <a:prstGeom prst="rect">
              <a:avLst/>
            </a:prstGeom>
          </p:spPr>
        </p:pic>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3.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90186" name="Rectangle 42"/>
          <p:cNvSpPr>
            <a:spLocks noGrp="1" noChangeArrowheads="1"/>
          </p:cNvSpPr>
          <p:nvPr>
            <p:ph type="title"/>
          </p:nvPr>
        </p:nvSpPr>
        <p:spPr bwMode="auto">
          <a:xfrm>
            <a:off x="457200" y="431800"/>
            <a:ext cx="8229600" cy="1143000"/>
          </a:xfrm>
          <a:prstGeom prst="rect">
            <a:avLst/>
          </a:prstGeom>
          <a:noFill/>
          <a:ln w="9525">
            <a:noFill/>
            <a:miter lim="800000"/>
          </a:ln>
          <a:effectLst/>
        </p:spPr>
        <p:txBody>
          <a:bodyPr vert="horz" wrap="square" lIns="91440" tIns="45720" rIns="91440" bIns="45720" numCol="1" anchor="ctr" anchorCtr="0" compatLnSpc="1"/>
          <a:lstStyle/>
          <a:p>
            <a:pPr lvl="0"/>
            <a:r>
              <a:rPr lang="zh-CN" altLang="en-US" dirty="0"/>
              <a:t>单击此处编辑母版标题样式</a:t>
            </a:r>
          </a:p>
        </p:txBody>
      </p:sp>
      <p:sp>
        <p:nvSpPr>
          <p:cNvPr id="390187" name="Rectangle 43"/>
          <p:cNvSpPr>
            <a:spLocks noGrp="1" noChangeArrowheads="1"/>
          </p:cNvSpPr>
          <p:nvPr>
            <p:ph type="body" idx="1"/>
          </p:nvPr>
        </p:nvSpPr>
        <p:spPr bwMode="auto">
          <a:xfrm>
            <a:off x="457200" y="1600200"/>
            <a:ext cx="8229600" cy="5040313"/>
          </a:xfrm>
          <a:prstGeom prst="rect">
            <a:avLst/>
          </a:prstGeom>
          <a:noFill/>
          <a:ln w="9525">
            <a:noFill/>
            <a:miter lim="800000"/>
          </a:ln>
          <a:effectLst/>
        </p:spPr>
        <p:txBody>
          <a:bodyPr vert="horz" wrap="square" lIns="91440" tIns="45720" rIns="91440" bIns="45720" numCol="1" anchor="t" anchorCtr="0" compatLnSpc="1"/>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p:txBody>
      </p:sp>
    </p:spTree>
  </p:cSld>
  <p:clrMap bg1="dk2" tx1="lt1" bg2="dk1"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Lst>
  <p:txStyles>
    <p:titleStyle>
      <a:lvl1pPr algn="ctr" rtl="0" eaLnBrk="0" fontAlgn="base" hangingPunct="0">
        <a:spcBef>
          <a:spcPct val="0"/>
        </a:spcBef>
        <a:spcAft>
          <a:spcPct val="0"/>
        </a:spcAft>
        <a:defRPr sz="4400" b="1">
          <a:solidFill>
            <a:schemeClr val="accent4">
              <a:lumMod val="10000"/>
            </a:schemeClr>
          </a:solidFill>
          <a:effectLst/>
          <a:latin typeface="黑体" panose="02010609060101010101" pitchFamily="49" charset="-122"/>
          <a:ea typeface="黑体" panose="02010609060101010101" pitchFamily="49" charset="-122"/>
          <a:cs typeface="+mj-cs"/>
        </a:defRPr>
      </a:lvl1pPr>
      <a:lvl2pPr algn="ctr" rtl="0" eaLnBrk="0" fontAlgn="base" hangingPunct="0">
        <a:spcBef>
          <a:spcPct val="0"/>
        </a:spcBef>
        <a:spcAft>
          <a:spcPct val="0"/>
        </a:spcAft>
        <a:defRPr sz="4400" b="1">
          <a:solidFill>
            <a:schemeClr val="tx2"/>
          </a:solidFill>
          <a:effectLst>
            <a:outerShdw blurRad="38100" dist="38100" dir="2700000" algn="tl">
              <a:srgbClr val="000000"/>
            </a:outerShdw>
          </a:effectLst>
          <a:latin typeface="华文中宋" pitchFamily="2" charset="-122"/>
          <a:ea typeface="华文中宋" pitchFamily="2" charset="-122"/>
        </a:defRPr>
      </a:lvl2pPr>
      <a:lvl3pPr algn="ctr" rtl="0" eaLnBrk="0" fontAlgn="base" hangingPunct="0">
        <a:spcBef>
          <a:spcPct val="0"/>
        </a:spcBef>
        <a:spcAft>
          <a:spcPct val="0"/>
        </a:spcAft>
        <a:defRPr sz="4400" b="1">
          <a:solidFill>
            <a:schemeClr val="tx2"/>
          </a:solidFill>
          <a:effectLst>
            <a:outerShdw blurRad="38100" dist="38100" dir="2700000" algn="tl">
              <a:srgbClr val="000000"/>
            </a:outerShdw>
          </a:effectLst>
          <a:latin typeface="华文中宋" pitchFamily="2" charset="-122"/>
          <a:ea typeface="华文中宋" pitchFamily="2" charset="-122"/>
        </a:defRPr>
      </a:lvl3pPr>
      <a:lvl4pPr algn="ctr" rtl="0" eaLnBrk="0" fontAlgn="base" hangingPunct="0">
        <a:spcBef>
          <a:spcPct val="0"/>
        </a:spcBef>
        <a:spcAft>
          <a:spcPct val="0"/>
        </a:spcAft>
        <a:defRPr sz="4400" b="1">
          <a:solidFill>
            <a:schemeClr val="tx2"/>
          </a:solidFill>
          <a:effectLst>
            <a:outerShdw blurRad="38100" dist="38100" dir="2700000" algn="tl">
              <a:srgbClr val="000000"/>
            </a:outerShdw>
          </a:effectLst>
          <a:latin typeface="华文中宋" pitchFamily="2" charset="-122"/>
          <a:ea typeface="华文中宋" pitchFamily="2" charset="-122"/>
        </a:defRPr>
      </a:lvl4pPr>
      <a:lvl5pPr algn="ctr" rtl="0" eaLnBrk="0" fontAlgn="base" hangingPunct="0">
        <a:spcBef>
          <a:spcPct val="0"/>
        </a:spcBef>
        <a:spcAft>
          <a:spcPct val="0"/>
        </a:spcAft>
        <a:defRPr sz="4400" b="1">
          <a:solidFill>
            <a:schemeClr val="tx2"/>
          </a:solidFill>
          <a:effectLst>
            <a:outerShdw blurRad="38100" dist="38100" dir="2700000" algn="tl">
              <a:srgbClr val="000000"/>
            </a:outerShdw>
          </a:effectLst>
          <a:latin typeface="华文中宋" pitchFamily="2" charset="-122"/>
          <a:ea typeface="华文中宋" pitchFamily="2" charset="-122"/>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9pPr>
    </p:titleStyle>
    <p:bodyStyle>
      <a:lvl1pPr marL="342900" indent="-342900" algn="l" rtl="0" eaLnBrk="0" fontAlgn="base" hangingPunct="0">
        <a:lnSpc>
          <a:spcPct val="120000"/>
        </a:lnSpc>
        <a:spcBef>
          <a:spcPts val="600"/>
        </a:spcBef>
        <a:spcAft>
          <a:spcPct val="0"/>
        </a:spcAft>
        <a:buClr>
          <a:schemeClr val="hlink"/>
        </a:buClr>
        <a:buSzPct val="90000"/>
        <a:buFont typeface="Wingdings" panose="05000000000000000000" pitchFamily="2" charset="2"/>
        <a:buBlip>
          <a:blip r:embed="rId21"/>
        </a:buBlip>
        <a:defRPr sz="3200" b="1">
          <a:solidFill>
            <a:schemeClr val="accent4">
              <a:lumMod val="10000"/>
            </a:schemeClr>
          </a:solidFill>
          <a:effectLst/>
          <a:latin typeface="黑体" panose="02010609060101010101" pitchFamily="49" charset="-122"/>
          <a:ea typeface="黑体" panose="02010609060101010101" pitchFamily="49" charset="-122"/>
          <a:cs typeface="+mn-cs"/>
        </a:defRPr>
      </a:lvl1pPr>
      <a:lvl2pPr marL="742950" indent="-285750" algn="l" rtl="0" eaLnBrk="0" fontAlgn="base" hangingPunct="0">
        <a:lnSpc>
          <a:spcPct val="120000"/>
        </a:lnSpc>
        <a:spcBef>
          <a:spcPts val="600"/>
        </a:spcBef>
        <a:spcAft>
          <a:spcPct val="0"/>
        </a:spcAft>
        <a:buClr>
          <a:srgbClr val="00FF00"/>
        </a:buClr>
        <a:buFont typeface="Wingdings" panose="05000000000000000000" pitchFamily="2" charset="2"/>
        <a:buChar char="l"/>
        <a:defRPr sz="2800" b="1">
          <a:solidFill>
            <a:schemeClr val="accent4">
              <a:lumMod val="10000"/>
            </a:schemeClr>
          </a:solidFill>
          <a:effectLst/>
          <a:latin typeface="华文中宋" pitchFamily="2" charset="-122"/>
          <a:ea typeface="华文中宋" pitchFamily="2" charset="-122"/>
        </a:defRPr>
      </a:lvl2pPr>
      <a:lvl3pPr marL="1143000" indent="-228600" algn="l" rtl="0" eaLnBrk="0" fontAlgn="base" hangingPunct="0">
        <a:lnSpc>
          <a:spcPct val="120000"/>
        </a:lnSpc>
        <a:spcBef>
          <a:spcPts val="600"/>
        </a:spcBef>
        <a:spcAft>
          <a:spcPct val="0"/>
        </a:spcAft>
        <a:buClr>
          <a:schemeClr val="accent2"/>
        </a:buClr>
        <a:buSzPct val="90000"/>
        <a:buFont typeface="Wingdings" panose="05000000000000000000" pitchFamily="2" charset="2"/>
        <a:buBlip>
          <a:blip r:embed="rId22"/>
        </a:buBlip>
        <a:defRPr sz="2400" b="1">
          <a:solidFill>
            <a:schemeClr val="accent4">
              <a:lumMod val="10000"/>
            </a:schemeClr>
          </a:solidFill>
          <a:effectLst/>
          <a:latin typeface="华文中宋" pitchFamily="2" charset="-122"/>
          <a:ea typeface="华文中宋" pitchFamily="2" charset="-122"/>
        </a:defRPr>
      </a:lvl3pPr>
      <a:lvl4pPr marL="1600200" indent="-228600" algn="l" rtl="0" eaLnBrk="0" fontAlgn="base" hangingPunct="0">
        <a:lnSpc>
          <a:spcPct val="120000"/>
        </a:lnSpc>
        <a:spcBef>
          <a:spcPts val="600"/>
        </a:spcBef>
        <a:spcAft>
          <a:spcPct val="0"/>
        </a:spcAft>
        <a:buFont typeface="Wingdings" panose="05000000000000000000" pitchFamily="2" charset="2"/>
        <a:buChar char="Ø"/>
        <a:defRPr sz="2000" b="1">
          <a:solidFill>
            <a:schemeClr val="accent4">
              <a:lumMod val="10000"/>
            </a:schemeClr>
          </a:solidFill>
          <a:effectLst/>
          <a:latin typeface="华文中宋" pitchFamily="2" charset="-122"/>
          <a:ea typeface="华文中宋" pitchFamily="2" charset="-122"/>
        </a:defRPr>
      </a:lvl4pPr>
      <a:lvl5pPr marL="2057400" indent="-228600" algn="l" rtl="0" eaLnBrk="0" fontAlgn="base" hangingPunct="0">
        <a:spcBef>
          <a:spcPct val="20000"/>
        </a:spcBef>
        <a:spcAft>
          <a:spcPct val="0"/>
        </a:spcAft>
        <a:buClr>
          <a:schemeClr val="folHlink"/>
        </a:buClr>
        <a:buSzPct val="90000"/>
        <a:buFont typeface="Wingdings" panose="05000000000000000000" pitchFamily="2" charset="2"/>
        <a:buBlip>
          <a:blip r:embed="rId23"/>
        </a:buBlip>
        <a:defRPr sz="2000" b="1">
          <a:solidFill>
            <a:schemeClr val="accent4">
              <a:lumMod val="10000"/>
            </a:schemeClr>
          </a:solidFill>
          <a:effectLst/>
          <a:latin typeface="华文中宋" pitchFamily="2" charset="-122"/>
          <a:ea typeface="华文中宋" pitchFamily="2" charset="-122"/>
        </a:defRPr>
      </a:lvl5pPr>
      <a:lvl6pPr marL="2514600" indent="-228600" algn="l" rtl="0" fontAlgn="base">
        <a:spcBef>
          <a:spcPct val="20000"/>
        </a:spcBef>
        <a:spcAft>
          <a:spcPct val="0"/>
        </a:spcAft>
        <a:buClr>
          <a:schemeClr val="folHlink"/>
        </a:buClr>
        <a:buSzPct val="90000"/>
        <a:buFont typeface="Wingdings" panose="05000000000000000000" pitchFamily="2" charset="2"/>
        <a:buBlip>
          <a:blip r:embed="rId23"/>
        </a:buBlip>
        <a:defRPr sz="2000">
          <a:solidFill>
            <a:schemeClr val="tx1"/>
          </a:solidFill>
          <a:effectLst>
            <a:outerShdw blurRad="38100" dist="38100" dir="2700000" algn="tl">
              <a:srgbClr val="000000"/>
            </a:outerShdw>
          </a:effectLst>
          <a:latin typeface="+mn-lt"/>
          <a:ea typeface="+mn-ea"/>
        </a:defRPr>
      </a:lvl6pPr>
      <a:lvl7pPr marL="2971800" indent="-228600" algn="l" rtl="0" fontAlgn="base">
        <a:spcBef>
          <a:spcPct val="20000"/>
        </a:spcBef>
        <a:spcAft>
          <a:spcPct val="0"/>
        </a:spcAft>
        <a:buClr>
          <a:schemeClr val="folHlink"/>
        </a:buClr>
        <a:buSzPct val="90000"/>
        <a:buFont typeface="Wingdings" panose="05000000000000000000" pitchFamily="2" charset="2"/>
        <a:buBlip>
          <a:blip r:embed="rId23"/>
        </a:buBlip>
        <a:defRPr sz="2000">
          <a:solidFill>
            <a:schemeClr val="tx1"/>
          </a:solidFill>
          <a:effectLst>
            <a:outerShdw blurRad="38100" dist="38100" dir="2700000" algn="tl">
              <a:srgbClr val="000000"/>
            </a:outerShdw>
          </a:effectLst>
          <a:latin typeface="+mn-lt"/>
          <a:ea typeface="+mn-ea"/>
        </a:defRPr>
      </a:lvl7pPr>
      <a:lvl8pPr marL="3429000" indent="-228600" algn="l" rtl="0" fontAlgn="base">
        <a:spcBef>
          <a:spcPct val="20000"/>
        </a:spcBef>
        <a:spcAft>
          <a:spcPct val="0"/>
        </a:spcAft>
        <a:buClr>
          <a:schemeClr val="folHlink"/>
        </a:buClr>
        <a:buSzPct val="90000"/>
        <a:buFont typeface="Wingdings" panose="05000000000000000000" pitchFamily="2" charset="2"/>
        <a:buBlip>
          <a:blip r:embed="rId23"/>
        </a:buBlip>
        <a:defRPr sz="2000">
          <a:solidFill>
            <a:schemeClr val="tx1"/>
          </a:solidFill>
          <a:effectLst>
            <a:outerShdw blurRad="38100" dist="38100" dir="2700000" algn="tl">
              <a:srgbClr val="000000"/>
            </a:outerShdw>
          </a:effectLst>
          <a:latin typeface="+mn-lt"/>
          <a:ea typeface="+mn-ea"/>
        </a:defRPr>
      </a:lvl8pPr>
      <a:lvl9pPr marL="3886200" indent="-228600" algn="l" rtl="0" fontAlgn="base">
        <a:spcBef>
          <a:spcPct val="20000"/>
        </a:spcBef>
        <a:spcAft>
          <a:spcPct val="0"/>
        </a:spcAft>
        <a:buClr>
          <a:schemeClr val="folHlink"/>
        </a:buClr>
        <a:buSzPct val="90000"/>
        <a:buFont typeface="Wingdings" panose="05000000000000000000" pitchFamily="2" charset="2"/>
        <a:buBlip>
          <a:blip r:embed="rId23"/>
        </a:buBlip>
        <a:defRPr sz="2000">
          <a:solidFill>
            <a:schemeClr val="tx1"/>
          </a:solidFill>
          <a:effectLst>
            <a:outerShdw blurRad="38100" dist="38100" dir="2700000" algn="tl">
              <a:srgbClr val="000000"/>
            </a:outerShdw>
          </a:effectLst>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8.xml"/><Relationship Id="rId1" Type="http://schemas.openxmlformats.org/officeDocument/2006/relationships/vmlDrawing" Target="../drawings/vmlDrawing4.vml"/><Relationship Id="rId5" Type="http://schemas.openxmlformats.org/officeDocument/2006/relationships/image" Target="../media/image15.emf"/><Relationship Id="rId4" Type="http://schemas.openxmlformats.org/officeDocument/2006/relationships/oleObject" Target="../embeddings/oleObject4.bin"/></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8.xml"/><Relationship Id="rId1" Type="http://schemas.openxmlformats.org/officeDocument/2006/relationships/vmlDrawing" Target="../drawings/vmlDrawing5.vml"/><Relationship Id="rId5" Type="http://schemas.openxmlformats.org/officeDocument/2006/relationships/image" Target="../media/image15.emf"/><Relationship Id="rId4" Type="http://schemas.openxmlformats.org/officeDocument/2006/relationships/oleObject" Target="../embeddings/oleObject5.bin"/></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8.xml"/><Relationship Id="rId1" Type="http://schemas.openxmlformats.org/officeDocument/2006/relationships/vmlDrawing" Target="../drawings/vmlDrawing6.vml"/><Relationship Id="rId4" Type="http://schemas.openxmlformats.org/officeDocument/2006/relationships/image" Target="../media/image16.emf"/></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8.xml"/><Relationship Id="rId1" Type="http://schemas.openxmlformats.org/officeDocument/2006/relationships/vmlDrawing" Target="../drawings/vmlDrawing7.vml"/><Relationship Id="rId5" Type="http://schemas.openxmlformats.org/officeDocument/2006/relationships/image" Target="../media/image15.emf"/><Relationship Id="rId4" Type="http://schemas.openxmlformats.org/officeDocument/2006/relationships/oleObject" Target="../embeddings/oleObject7.bin"/></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8" Type="http://schemas.openxmlformats.org/officeDocument/2006/relationships/oleObject" Target="../embeddings/oleObject10.bin"/><Relationship Id="rId13" Type="http://schemas.openxmlformats.org/officeDocument/2006/relationships/image" Target="../media/image23.wmf"/><Relationship Id="rId18" Type="http://schemas.openxmlformats.org/officeDocument/2006/relationships/oleObject" Target="../embeddings/oleObject15.bin"/><Relationship Id="rId3" Type="http://schemas.openxmlformats.org/officeDocument/2006/relationships/image" Target="../media/image14.png"/><Relationship Id="rId21" Type="http://schemas.openxmlformats.org/officeDocument/2006/relationships/image" Target="../media/image27.wmf"/><Relationship Id="rId7" Type="http://schemas.openxmlformats.org/officeDocument/2006/relationships/image" Target="../media/image20.wmf"/><Relationship Id="rId12" Type="http://schemas.openxmlformats.org/officeDocument/2006/relationships/oleObject" Target="../embeddings/oleObject12.bin"/><Relationship Id="rId17" Type="http://schemas.openxmlformats.org/officeDocument/2006/relationships/image" Target="../media/image25.wmf"/><Relationship Id="rId2" Type="http://schemas.openxmlformats.org/officeDocument/2006/relationships/slideLayout" Target="../slideLayouts/slideLayout9.xml"/><Relationship Id="rId16" Type="http://schemas.openxmlformats.org/officeDocument/2006/relationships/oleObject" Target="../embeddings/oleObject14.bin"/><Relationship Id="rId20" Type="http://schemas.openxmlformats.org/officeDocument/2006/relationships/oleObject" Target="../embeddings/oleObject16.bin"/><Relationship Id="rId1" Type="http://schemas.openxmlformats.org/officeDocument/2006/relationships/vmlDrawing" Target="../drawings/vmlDrawing8.vml"/><Relationship Id="rId6" Type="http://schemas.openxmlformats.org/officeDocument/2006/relationships/oleObject" Target="../embeddings/oleObject9.bin"/><Relationship Id="rId11" Type="http://schemas.openxmlformats.org/officeDocument/2006/relationships/image" Target="../media/image22.wmf"/><Relationship Id="rId5" Type="http://schemas.openxmlformats.org/officeDocument/2006/relationships/image" Target="../media/image19.wmf"/><Relationship Id="rId15" Type="http://schemas.openxmlformats.org/officeDocument/2006/relationships/image" Target="../media/image24.wmf"/><Relationship Id="rId23" Type="http://schemas.openxmlformats.org/officeDocument/2006/relationships/image" Target="../media/image28.wmf"/><Relationship Id="rId10" Type="http://schemas.openxmlformats.org/officeDocument/2006/relationships/oleObject" Target="../embeddings/oleObject11.bin"/><Relationship Id="rId19" Type="http://schemas.openxmlformats.org/officeDocument/2006/relationships/image" Target="../media/image26.wmf"/><Relationship Id="rId4" Type="http://schemas.openxmlformats.org/officeDocument/2006/relationships/oleObject" Target="../embeddings/oleObject8.bin"/><Relationship Id="rId9" Type="http://schemas.openxmlformats.org/officeDocument/2006/relationships/image" Target="../media/image21.wmf"/><Relationship Id="rId14" Type="http://schemas.openxmlformats.org/officeDocument/2006/relationships/oleObject" Target="../embeddings/oleObject13.bin"/><Relationship Id="rId22" Type="http://schemas.openxmlformats.org/officeDocument/2006/relationships/oleObject" Target="../embeddings/oleObject17.bin"/></Relationships>
</file>

<file path=ppt/slides/_rels/slide21.xml.rels><?xml version="1.0" encoding="UTF-8" standalone="yes"?>
<Relationships xmlns="http://schemas.openxmlformats.org/package/2006/relationships"><Relationship Id="rId8" Type="http://schemas.openxmlformats.org/officeDocument/2006/relationships/image" Target="../media/image30.wmf"/><Relationship Id="rId13" Type="http://schemas.openxmlformats.org/officeDocument/2006/relationships/oleObject" Target="../embeddings/oleObject22.bin"/><Relationship Id="rId3" Type="http://schemas.openxmlformats.org/officeDocument/2006/relationships/notesSlide" Target="../notesSlides/notesSlide16.xml"/><Relationship Id="rId7" Type="http://schemas.openxmlformats.org/officeDocument/2006/relationships/oleObject" Target="../embeddings/oleObject19.bin"/><Relationship Id="rId12" Type="http://schemas.openxmlformats.org/officeDocument/2006/relationships/image" Target="../media/image32.wmf"/><Relationship Id="rId2" Type="http://schemas.openxmlformats.org/officeDocument/2006/relationships/slideLayout" Target="../slideLayouts/slideLayout10.xml"/><Relationship Id="rId1" Type="http://schemas.openxmlformats.org/officeDocument/2006/relationships/vmlDrawing" Target="../drawings/vmlDrawing9.vml"/><Relationship Id="rId6" Type="http://schemas.openxmlformats.org/officeDocument/2006/relationships/image" Target="../media/image29.wmf"/><Relationship Id="rId11" Type="http://schemas.openxmlformats.org/officeDocument/2006/relationships/oleObject" Target="../embeddings/oleObject21.bin"/><Relationship Id="rId5" Type="http://schemas.openxmlformats.org/officeDocument/2006/relationships/oleObject" Target="../embeddings/oleObject18.bin"/><Relationship Id="rId15" Type="http://schemas.openxmlformats.org/officeDocument/2006/relationships/image" Target="../media/image33.png"/><Relationship Id="rId10" Type="http://schemas.openxmlformats.org/officeDocument/2006/relationships/image" Target="../media/image31.wmf"/><Relationship Id="rId4" Type="http://schemas.openxmlformats.org/officeDocument/2006/relationships/image" Target="../media/image34.png"/><Relationship Id="rId9" Type="http://schemas.openxmlformats.org/officeDocument/2006/relationships/oleObject" Target="../embeddings/oleObject20.bin"/><Relationship Id="rId14" Type="http://schemas.openxmlformats.org/officeDocument/2006/relationships/image" Target="../media/image33.wmf"/></Relationships>
</file>

<file path=ppt/slides/_rels/slide22.xml.rels><?xml version="1.0" encoding="UTF-8" standalone="yes"?>
<Relationships xmlns="http://schemas.openxmlformats.org/package/2006/relationships"><Relationship Id="rId8" Type="http://schemas.openxmlformats.org/officeDocument/2006/relationships/image" Target="../media/image37.wmf"/><Relationship Id="rId3" Type="http://schemas.openxmlformats.org/officeDocument/2006/relationships/oleObject" Target="../embeddings/oleObject23.bin"/><Relationship Id="rId7" Type="http://schemas.openxmlformats.org/officeDocument/2006/relationships/oleObject" Target="../embeddings/oleObject25.bin"/><Relationship Id="rId2" Type="http://schemas.openxmlformats.org/officeDocument/2006/relationships/slideLayout" Target="../slideLayouts/slideLayout10.xml"/><Relationship Id="rId1" Type="http://schemas.openxmlformats.org/officeDocument/2006/relationships/vmlDrawing" Target="../drawings/vmlDrawing10.vml"/><Relationship Id="rId6" Type="http://schemas.openxmlformats.org/officeDocument/2006/relationships/image" Target="../media/image36.wmf"/><Relationship Id="rId11" Type="http://schemas.openxmlformats.org/officeDocument/2006/relationships/image" Target="../media/image38.png"/><Relationship Id="rId5" Type="http://schemas.openxmlformats.org/officeDocument/2006/relationships/oleObject" Target="../embeddings/oleObject24.bin"/><Relationship Id="rId10" Type="http://schemas.openxmlformats.org/officeDocument/2006/relationships/image" Target="../media/image38.wmf"/><Relationship Id="rId4" Type="http://schemas.openxmlformats.org/officeDocument/2006/relationships/image" Target="../media/image35.emf"/><Relationship Id="rId9" Type="http://schemas.openxmlformats.org/officeDocument/2006/relationships/oleObject" Target="../embeddings/oleObject26.bin"/></Relationships>
</file>

<file path=ppt/slides/_rels/slide23.xml.rels><?xml version="1.0" encoding="UTF-8" standalone="yes"?>
<Relationships xmlns="http://schemas.openxmlformats.org/package/2006/relationships"><Relationship Id="rId8" Type="http://schemas.openxmlformats.org/officeDocument/2006/relationships/image" Target="../media/image37.wmf"/><Relationship Id="rId13" Type="http://schemas.openxmlformats.org/officeDocument/2006/relationships/oleObject" Target="../embeddings/oleObject32.bin"/><Relationship Id="rId3" Type="http://schemas.openxmlformats.org/officeDocument/2006/relationships/oleObject" Target="../embeddings/oleObject27.bin"/><Relationship Id="rId7" Type="http://schemas.openxmlformats.org/officeDocument/2006/relationships/oleObject" Target="../embeddings/oleObject29.bin"/><Relationship Id="rId12" Type="http://schemas.openxmlformats.org/officeDocument/2006/relationships/image" Target="../media/image42.wmf"/><Relationship Id="rId2" Type="http://schemas.openxmlformats.org/officeDocument/2006/relationships/slideLayout" Target="../slideLayouts/slideLayout10.xml"/><Relationship Id="rId1" Type="http://schemas.openxmlformats.org/officeDocument/2006/relationships/vmlDrawing" Target="../drawings/vmlDrawing11.vml"/><Relationship Id="rId6" Type="http://schemas.openxmlformats.org/officeDocument/2006/relationships/image" Target="../media/image40.wmf"/><Relationship Id="rId11" Type="http://schemas.openxmlformats.org/officeDocument/2006/relationships/oleObject" Target="../embeddings/oleObject31.bin"/><Relationship Id="rId5" Type="http://schemas.openxmlformats.org/officeDocument/2006/relationships/oleObject" Target="../embeddings/oleObject28.bin"/><Relationship Id="rId10" Type="http://schemas.openxmlformats.org/officeDocument/2006/relationships/image" Target="../media/image41.wmf"/><Relationship Id="rId4" Type="http://schemas.openxmlformats.org/officeDocument/2006/relationships/image" Target="../media/image39.emf"/><Relationship Id="rId9" Type="http://schemas.openxmlformats.org/officeDocument/2006/relationships/oleObject" Target="../embeddings/oleObject30.bin"/><Relationship Id="rId14" Type="http://schemas.openxmlformats.org/officeDocument/2006/relationships/image" Target="../media/image43.wmf"/></Relationships>
</file>

<file path=ppt/slides/_rels/slide24.xml.rels><?xml version="1.0" encoding="UTF-8" standalone="yes"?>
<Relationships xmlns="http://schemas.openxmlformats.org/package/2006/relationships"><Relationship Id="rId3" Type="http://schemas.openxmlformats.org/officeDocument/2006/relationships/oleObject" Target="../embeddings/oleObject33.bin"/><Relationship Id="rId2" Type="http://schemas.openxmlformats.org/officeDocument/2006/relationships/slideLayout" Target="../slideLayouts/slideLayout10.xml"/><Relationship Id="rId1" Type="http://schemas.openxmlformats.org/officeDocument/2006/relationships/vmlDrawing" Target="../drawings/vmlDrawing12.vml"/><Relationship Id="rId6" Type="http://schemas.openxmlformats.org/officeDocument/2006/relationships/image" Target="../media/image44.wmf"/><Relationship Id="rId5" Type="http://schemas.openxmlformats.org/officeDocument/2006/relationships/oleObject" Target="../embeddings/oleObject34.bin"/><Relationship Id="rId4" Type="http://schemas.openxmlformats.org/officeDocument/2006/relationships/image" Target="../media/image31.wmf"/></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8" Type="http://schemas.openxmlformats.org/officeDocument/2006/relationships/image" Target="../media/image47.jpeg"/><Relationship Id="rId3" Type="http://schemas.openxmlformats.org/officeDocument/2006/relationships/notesSlide" Target="../notesSlides/notesSlide22.xml"/><Relationship Id="rId7" Type="http://schemas.openxmlformats.org/officeDocument/2006/relationships/image" Target="../media/image46.wmf"/><Relationship Id="rId2" Type="http://schemas.openxmlformats.org/officeDocument/2006/relationships/slideLayout" Target="../slideLayouts/slideLayout14.xml"/><Relationship Id="rId1" Type="http://schemas.openxmlformats.org/officeDocument/2006/relationships/vmlDrawing" Target="../drawings/vmlDrawing13.vml"/><Relationship Id="rId6" Type="http://schemas.openxmlformats.org/officeDocument/2006/relationships/oleObject" Target="../embeddings/oleObject36.bin"/><Relationship Id="rId5" Type="http://schemas.openxmlformats.org/officeDocument/2006/relationships/image" Target="../media/image45.emf"/><Relationship Id="rId4" Type="http://schemas.openxmlformats.org/officeDocument/2006/relationships/oleObject" Target="../embeddings/oleObject35.bin"/></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23.xml"/><Relationship Id="rId7" Type="http://schemas.openxmlformats.org/officeDocument/2006/relationships/image" Target="../media/image49.wmf"/><Relationship Id="rId2" Type="http://schemas.openxmlformats.org/officeDocument/2006/relationships/slideLayout" Target="../slideLayouts/slideLayout14.xml"/><Relationship Id="rId1" Type="http://schemas.openxmlformats.org/officeDocument/2006/relationships/vmlDrawing" Target="../drawings/vmlDrawing14.vml"/><Relationship Id="rId6" Type="http://schemas.openxmlformats.org/officeDocument/2006/relationships/oleObject" Target="../embeddings/oleObject38.bin"/><Relationship Id="rId5" Type="http://schemas.openxmlformats.org/officeDocument/2006/relationships/image" Target="../media/image48.emf"/><Relationship Id="rId4" Type="http://schemas.openxmlformats.org/officeDocument/2006/relationships/oleObject" Target="../embeddings/oleObject37.bin"/></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6.xml"/><Relationship Id="rId1" Type="http://schemas.openxmlformats.org/officeDocument/2006/relationships/slideLayout" Target="../slideLayouts/slideLayout14.xml"/><Relationship Id="rId4" Type="http://schemas.openxmlformats.org/officeDocument/2006/relationships/image" Target="../media/image51.jpe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27.xml"/><Relationship Id="rId7" Type="http://schemas.openxmlformats.org/officeDocument/2006/relationships/image" Target="../media/image53.wmf"/><Relationship Id="rId2" Type="http://schemas.openxmlformats.org/officeDocument/2006/relationships/slideLayout" Target="../slideLayouts/slideLayout15.xml"/><Relationship Id="rId1" Type="http://schemas.openxmlformats.org/officeDocument/2006/relationships/vmlDrawing" Target="../drawings/vmlDrawing15.vml"/><Relationship Id="rId6" Type="http://schemas.openxmlformats.org/officeDocument/2006/relationships/oleObject" Target="../embeddings/oleObject40.bin"/><Relationship Id="rId5" Type="http://schemas.openxmlformats.org/officeDocument/2006/relationships/image" Target="../media/image52.emf"/><Relationship Id="rId4" Type="http://schemas.openxmlformats.org/officeDocument/2006/relationships/oleObject" Target="../embeddings/oleObject39.bin"/></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28.xml"/><Relationship Id="rId7" Type="http://schemas.openxmlformats.org/officeDocument/2006/relationships/image" Target="../media/image55.wmf"/><Relationship Id="rId2" Type="http://schemas.openxmlformats.org/officeDocument/2006/relationships/slideLayout" Target="../slideLayouts/slideLayout15.xml"/><Relationship Id="rId1" Type="http://schemas.openxmlformats.org/officeDocument/2006/relationships/vmlDrawing" Target="../drawings/vmlDrawing16.vml"/><Relationship Id="rId6" Type="http://schemas.openxmlformats.org/officeDocument/2006/relationships/oleObject" Target="../embeddings/oleObject42.bin"/><Relationship Id="rId5" Type="http://schemas.openxmlformats.org/officeDocument/2006/relationships/image" Target="../media/image54.emf"/><Relationship Id="rId4" Type="http://schemas.openxmlformats.org/officeDocument/2006/relationships/oleObject" Target="../embeddings/oleObject41.bin"/></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9.png"/><Relationship Id="rId4" Type="http://schemas.openxmlformats.org/officeDocument/2006/relationships/image" Target="../media/image8.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5.xml"/></Relationships>
</file>

<file path=ppt/slides/_rels/slide41.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31.xml"/><Relationship Id="rId1" Type="http://schemas.openxmlformats.org/officeDocument/2006/relationships/slideLayout" Target="../slideLayouts/slideLayout15.xml"/><Relationship Id="rId4" Type="http://schemas.openxmlformats.org/officeDocument/2006/relationships/image" Target="../media/image50.png"/></Relationships>
</file>

<file path=ppt/slides/_rels/slide4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2.xml"/><Relationship Id="rId1" Type="http://schemas.openxmlformats.org/officeDocument/2006/relationships/slideLayout" Target="../slideLayouts/slideLayout15.xml"/><Relationship Id="rId5" Type="http://schemas.openxmlformats.org/officeDocument/2006/relationships/image" Target="../media/image59.jpeg"/><Relationship Id="rId4" Type="http://schemas.openxmlformats.org/officeDocument/2006/relationships/image" Target="../media/image58.pn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16.xml"/><Relationship Id="rId1" Type="http://schemas.openxmlformats.org/officeDocument/2006/relationships/vmlDrawing" Target="../drawings/vmlDrawing17.vml"/><Relationship Id="rId5" Type="http://schemas.openxmlformats.org/officeDocument/2006/relationships/image" Target="../media/image60.emf"/><Relationship Id="rId4" Type="http://schemas.openxmlformats.org/officeDocument/2006/relationships/oleObject" Target="../embeddings/oleObject43.bin"/></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16.xml"/><Relationship Id="rId1" Type="http://schemas.openxmlformats.org/officeDocument/2006/relationships/vmlDrawing" Target="../drawings/vmlDrawing18.vml"/><Relationship Id="rId5" Type="http://schemas.openxmlformats.org/officeDocument/2006/relationships/image" Target="../media/image61.emf"/><Relationship Id="rId4" Type="http://schemas.openxmlformats.org/officeDocument/2006/relationships/oleObject" Target="../embeddings/oleObject44.bin"/></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6.xm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17.xml"/><Relationship Id="rId1" Type="http://schemas.openxmlformats.org/officeDocument/2006/relationships/vmlDrawing" Target="../drawings/vmlDrawing19.vml"/><Relationship Id="rId5" Type="http://schemas.openxmlformats.org/officeDocument/2006/relationships/image" Target="../media/image62.emf"/><Relationship Id="rId4" Type="http://schemas.openxmlformats.org/officeDocument/2006/relationships/oleObject" Target="../embeddings/oleObject45.bin"/></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17.xml"/><Relationship Id="rId1" Type="http://schemas.openxmlformats.org/officeDocument/2006/relationships/vmlDrawing" Target="../drawings/vmlDrawing20.vml"/><Relationship Id="rId5" Type="http://schemas.openxmlformats.org/officeDocument/2006/relationships/image" Target="../media/image63.emf"/><Relationship Id="rId4" Type="http://schemas.openxmlformats.org/officeDocument/2006/relationships/oleObject" Target="../embeddings/oleObject46.bin"/></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7.xml"/></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39.xml"/><Relationship Id="rId7" Type="http://schemas.openxmlformats.org/officeDocument/2006/relationships/image" Target="../media/image65.wmf"/><Relationship Id="rId2" Type="http://schemas.openxmlformats.org/officeDocument/2006/relationships/slideLayout" Target="../slideLayouts/slideLayout18.xml"/><Relationship Id="rId1" Type="http://schemas.openxmlformats.org/officeDocument/2006/relationships/vmlDrawing" Target="../drawings/vmlDrawing21.vml"/><Relationship Id="rId6" Type="http://schemas.openxmlformats.org/officeDocument/2006/relationships/oleObject" Target="../embeddings/oleObject48.bin"/><Relationship Id="rId5" Type="http://schemas.openxmlformats.org/officeDocument/2006/relationships/image" Target="../media/image64.emf"/><Relationship Id="rId4" Type="http://schemas.openxmlformats.org/officeDocument/2006/relationships/oleObject" Target="../embeddings/oleObject47.bin"/></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oleObject" Target="../embeddings/oleObject49.bin"/><Relationship Id="rId2" Type="http://schemas.openxmlformats.org/officeDocument/2006/relationships/slideLayout" Target="../slideLayouts/slideLayout18.xml"/><Relationship Id="rId1" Type="http://schemas.openxmlformats.org/officeDocument/2006/relationships/vmlDrawing" Target="../drawings/vmlDrawing22.vml"/><Relationship Id="rId6" Type="http://schemas.openxmlformats.org/officeDocument/2006/relationships/image" Target="../media/image67.wmf"/><Relationship Id="rId5" Type="http://schemas.openxmlformats.org/officeDocument/2006/relationships/oleObject" Target="../embeddings/oleObject50.bin"/><Relationship Id="rId4" Type="http://schemas.openxmlformats.org/officeDocument/2006/relationships/image" Target="../media/image66.emf"/></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8.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4.xml"/><Relationship Id="rId5" Type="http://schemas.openxmlformats.org/officeDocument/2006/relationships/image" Target="../media/image72.png"/><Relationship Id="rId4" Type="http://schemas.openxmlformats.org/officeDocument/2006/relationships/image" Target="../media/image71.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8.xml"/><Relationship Id="rId1" Type="http://schemas.openxmlformats.org/officeDocument/2006/relationships/vmlDrawing" Target="../drawings/vmlDrawing1.vml"/><Relationship Id="rId5" Type="http://schemas.openxmlformats.org/officeDocument/2006/relationships/image" Target="../media/image11.emf"/><Relationship Id="rId4" Type="http://schemas.openxmlformats.org/officeDocument/2006/relationships/oleObject" Target="../embeddings/oleObject1.bin"/></Relationships>
</file>

<file path=ppt/slides/_rels/slide8.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8.xml"/><Relationship Id="rId1" Type="http://schemas.openxmlformats.org/officeDocument/2006/relationships/vmlDrawing" Target="../drawings/vmlDrawing2.vml"/><Relationship Id="rId4" Type="http://schemas.openxmlformats.org/officeDocument/2006/relationships/image" Target="../media/image12.emf"/></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8.xml"/><Relationship Id="rId1" Type="http://schemas.openxmlformats.org/officeDocument/2006/relationships/vmlDrawing" Target="../drawings/vmlDrawing3.vml"/><Relationship Id="rId5" Type="http://schemas.openxmlformats.org/officeDocument/2006/relationships/image" Target="../media/image13.emf"/><Relationship Id="rId4" Type="http://schemas.openxmlformats.org/officeDocument/2006/relationships/oleObject" Target="../embeddings/oleObject3.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3953" name="Rectangle 1"/>
          <p:cNvSpPr>
            <a:spLocks noChangeArrowheads="1"/>
          </p:cNvSpPr>
          <p:nvPr/>
        </p:nvSpPr>
        <p:spPr bwMode="auto">
          <a:xfrm>
            <a:off x="0" y="0"/>
            <a:ext cx="9144000" cy="457200"/>
          </a:xfrm>
          <a:prstGeom prst="rect">
            <a:avLst/>
          </a:prstGeom>
          <a:noFill/>
          <a:ln w="9525">
            <a:noFill/>
            <a:miter lim="800000"/>
          </a:ln>
          <a:effectLst/>
        </p:spPr>
        <p:txBody>
          <a:bodyPr vert="horz" wrap="none" lIns="91440" tIns="45720" rIns="91440" bIns="45720" numCol="1" anchor="ctr"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Char char="•"/>
            </a:pPr>
            <a:r>
              <a:rPr kumimoji="0" lang="zh-CN"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分组密码的工作模式</a:t>
            </a:r>
            <a:endParaRPr kumimoji="0" 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grpSp>
        <p:nvGrpSpPr>
          <p:cNvPr id="4" name="组合 15"/>
          <p:cNvGrpSpPr/>
          <p:nvPr/>
        </p:nvGrpSpPr>
        <p:grpSpPr>
          <a:xfrm>
            <a:off x="117414" y="2401929"/>
            <a:ext cx="4633231" cy="3144825"/>
            <a:chOff x="3294" y="551040"/>
            <a:chExt cx="1992850" cy="5415277"/>
          </a:xfrm>
        </p:grpSpPr>
        <p:sp>
          <p:nvSpPr>
            <p:cNvPr id="5" name="矩形 4"/>
            <p:cNvSpPr/>
            <p:nvPr/>
          </p:nvSpPr>
          <p:spPr>
            <a:xfrm>
              <a:off x="34704" y="684893"/>
              <a:ext cx="1961440" cy="5281424"/>
            </a:xfrm>
            <a:prstGeom prst="rect">
              <a:avLst/>
            </a:pr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6" name="矩形 5"/>
            <p:cNvSpPr/>
            <p:nvPr/>
          </p:nvSpPr>
          <p:spPr>
            <a:xfrm>
              <a:off x="3294" y="551040"/>
              <a:ext cx="1981115" cy="3352561"/>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06680" tIns="106680" rIns="142240" bIns="160020" numCol="1" spcCol="1270" anchor="t" anchorCtr="0">
              <a:noAutofit/>
            </a:bodyPr>
            <a:lstStyle/>
            <a:p>
              <a:pPr marL="0" lvl="1" defTabSz="889000">
                <a:lnSpc>
                  <a:spcPct val="120000"/>
                </a:lnSpc>
                <a:spcBef>
                  <a:spcPts val="600"/>
                </a:spcBef>
                <a:spcAft>
                  <a:spcPts val="0"/>
                </a:spcAft>
              </a:pPr>
              <a:r>
                <a:rPr lang="zh-CN" altLang="en-US" sz="2400" b="1" u="none" kern="1200" dirty="0">
                  <a:latin typeface="Times New Roman" panose="02020603050405020304" pitchFamily="18" charset="0"/>
                  <a:ea typeface="黑体" panose="02010609060101010101" pitchFamily="49" charset="-122"/>
                  <a:cs typeface="Times New Roman" panose="02020603050405020304" pitchFamily="18" charset="0"/>
                </a:rPr>
                <a:t>（一）算法概况</a:t>
              </a:r>
            </a:p>
            <a:p>
              <a:pPr marL="0" lvl="1" defTabSz="889000">
                <a:lnSpc>
                  <a:spcPct val="120000"/>
                </a:lnSpc>
                <a:spcBef>
                  <a:spcPts val="600"/>
                </a:spcBef>
                <a:spcAft>
                  <a:spcPts val="0"/>
                </a:spcAft>
              </a:pPr>
              <a:r>
                <a:rPr lang="zh-CN" altLang="en-US" sz="2400" u="none" dirty="0">
                  <a:latin typeface="Times New Roman" panose="02020603050405020304" pitchFamily="18" charset="0"/>
                  <a:ea typeface="黑体" panose="02010609060101010101" pitchFamily="49" charset="-122"/>
                  <a:cs typeface="Times New Roman" panose="02020603050405020304" pitchFamily="18" charset="0"/>
                </a:rPr>
                <a:t>（二）加密算法</a:t>
              </a:r>
            </a:p>
            <a:p>
              <a:pPr marL="0" lvl="1" defTabSz="889000">
                <a:lnSpc>
                  <a:spcPct val="120000"/>
                </a:lnSpc>
                <a:spcBef>
                  <a:spcPts val="600"/>
                </a:spcBef>
                <a:spcAft>
                  <a:spcPts val="0"/>
                </a:spcAft>
              </a:pPr>
              <a:r>
                <a:rPr lang="zh-CN" altLang="en-US" sz="2400" u="none" dirty="0">
                  <a:latin typeface="Times New Roman" panose="02020603050405020304" pitchFamily="18" charset="0"/>
                  <a:ea typeface="黑体" panose="02010609060101010101" pitchFamily="49" charset="-122"/>
                  <a:cs typeface="Times New Roman" panose="02020603050405020304" pitchFamily="18" charset="0"/>
                </a:rPr>
                <a:t>（三）密钥扩展算法</a:t>
              </a:r>
            </a:p>
            <a:p>
              <a:pPr marL="0" lvl="1" defTabSz="889000">
                <a:lnSpc>
                  <a:spcPct val="120000"/>
                </a:lnSpc>
                <a:spcBef>
                  <a:spcPts val="600"/>
                </a:spcBef>
                <a:spcAft>
                  <a:spcPts val="0"/>
                </a:spcAft>
              </a:pPr>
              <a:r>
                <a:rPr lang="zh-CN" altLang="en-US" sz="2400" u="none" dirty="0">
                  <a:latin typeface="Times New Roman" panose="02020603050405020304" pitchFamily="18" charset="0"/>
                  <a:ea typeface="黑体" panose="02010609060101010101" pitchFamily="49" charset="-122"/>
                  <a:cs typeface="Times New Roman" panose="02020603050405020304" pitchFamily="18" charset="0"/>
                </a:rPr>
                <a:t>（四）解密算法</a:t>
              </a:r>
              <a:endParaRPr lang="en-US" altLang="zh-CN" sz="2400" u="none" dirty="0">
                <a:latin typeface="Times New Roman" panose="02020603050405020304" pitchFamily="18" charset="0"/>
                <a:ea typeface="黑体" panose="02010609060101010101" pitchFamily="49" charset="-122"/>
                <a:cs typeface="Times New Roman" panose="02020603050405020304" pitchFamily="18" charset="0"/>
              </a:endParaRPr>
            </a:p>
            <a:p>
              <a:pPr marL="0" lvl="1" defTabSz="889000">
                <a:lnSpc>
                  <a:spcPct val="120000"/>
                </a:lnSpc>
                <a:spcBef>
                  <a:spcPts val="600"/>
                </a:spcBef>
                <a:spcAft>
                  <a:spcPts val="0"/>
                </a:spcAft>
              </a:pPr>
              <a:r>
                <a:rPr lang="zh-CN" altLang="en-US" sz="2400" u="none" dirty="0">
                  <a:latin typeface="Times New Roman" panose="02020603050405020304" pitchFamily="18" charset="0"/>
                  <a:ea typeface="黑体" panose="02010609060101010101" pitchFamily="49" charset="-122"/>
                  <a:cs typeface="Times New Roman" panose="02020603050405020304" pitchFamily="18" charset="0"/>
                </a:rPr>
                <a:t>（五）算法设计原理</a:t>
              </a:r>
              <a:endParaRPr lang="en-US" altLang="zh-CN" sz="2400" u="none" dirty="0">
                <a:latin typeface="Times New Roman" panose="02020603050405020304" pitchFamily="18" charset="0"/>
                <a:ea typeface="黑体" panose="02010609060101010101" pitchFamily="49" charset="-122"/>
                <a:cs typeface="Times New Roman" panose="02020603050405020304" pitchFamily="18" charset="0"/>
              </a:endParaRPr>
            </a:p>
            <a:p>
              <a:pPr marL="0" lvl="1" defTabSz="889000">
                <a:lnSpc>
                  <a:spcPct val="120000"/>
                </a:lnSpc>
                <a:spcBef>
                  <a:spcPts val="600"/>
                </a:spcBef>
                <a:spcAft>
                  <a:spcPts val="0"/>
                </a:spcAft>
              </a:pPr>
              <a:r>
                <a:rPr lang="zh-CN" altLang="en-US" sz="2400" u="none" dirty="0">
                  <a:latin typeface="Times New Roman" panose="02020603050405020304" pitchFamily="18" charset="0"/>
                  <a:ea typeface="黑体" panose="02010609060101010101" pitchFamily="49" charset="-122"/>
                  <a:cs typeface="Times New Roman" panose="02020603050405020304" pitchFamily="18" charset="0"/>
                </a:rPr>
                <a:t>（六）算法安全性</a:t>
              </a:r>
            </a:p>
            <a:p>
              <a:pPr marL="0" lvl="1" defTabSz="889000">
                <a:lnSpc>
                  <a:spcPct val="120000"/>
                </a:lnSpc>
                <a:spcBef>
                  <a:spcPts val="600"/>
                </a:spcBef>
                <a:spcAft>
                  <a:spcPts val="0"/>
                </a:spcAft>
              </a:pPr>
              <a:endParaRPr lang="zh-CN" altLang="en-US" sz="2400" u="none" dirty="0">
                <a:latin typeface="Times New Roman" panose="02020603050405020304" pitchFamily="18" charset="0"/>
                <a:ea typeface="黑体" panose="02010609060101010101" pitchFamily="49" charset="-122"/>
                <a:cs typeface="Times New Roman" panose="02020603050405020304" pitchFamily="18" charset="0"/>
              </a:endParaRPr>
            </a:p>
          </p:txBody>
        </p:sp>
      </p:grpSp>
      <p:grpSp>
        <p:nvGrpSpPr>
          <p:cNvPr id="7" name="组合 25"/>
          <p:cNvGrpSpPr/>
          <p:nvPr/>
        </p:nvGrpSpPr>
        <p:grpSpPr>
          <a:xfrm>
            <a:off x="4820409" y="1525614"/>
            <a:ext cx="4248000" cy="876313"/>
            <a:chOff x="4520238" y="1681235"/>
            <a:chExt cx="1753199" cy="758627"/>
          </a:xfrm>
        </p:grpSpPr>
        <p:sp>
          <p:nvSpPr>
            <p:cNvPr id="8" name="矩形 7"/>
            <p:cNvSpPr/>
            <p:nvPr/>
          </p:nvSpPr>
          <p:spPr>
            <a:xfrm>
              <a:off x="4520238" y="1681236"/>
              <a:ext cx="1735667" cy="758626"/>
            </a:xfrm>
            <a:prstGeom prst="rect">
              <a:avLst/>
            </a:prstGeom>
            <a:solidFill>
              <a:srgbClr val="00B050"/>
            </a:solidFill>
            <a:ln>
              <a:solidFill>
                <a:srgbClr val="00B050"/>
              </a:solid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9" name="矩形 8"/>
            <p:cNvSpPr/>
            <p:nvPr/>
          </p:nvSpPr>
          <p:spPr>
            <a:xfrm>
              <a:off x="4520238" y="1681235"/>
              <a:ext cx="1753199" cy="75862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42240" tIns="81280" rIns="142240" bIns="81280" numCol="1" spcCol="1270" anchor="ctr" anchorCtr="0">
              <a:noAutofit/>
            </a:bodyPr>
            <a:lstStyle/>
            <a:p>
              <a:pPr lvl="0" defTabSz="889000">
                <a:lnSpc>
                  <a:spcPct val="90000"/>
                </a:lnSpc>
                <a:spcBef>
                  <a:spcPct val="0"/>
                </a:spcBef>
                <a:spcAft>
                  <a:spcPct val="35000"/>
                </a:spcAft>
              </a:pPr>
              <a:r>
                <a:rPr lang="zh-CN" altLang="en-US" sz="2800" b="1" u="none" kern="1200" dirty="0">
                  <a:latin typeface="Times New Roman" panose="02020603050405020304" pitchFamily="18" charset="0"/>
                  <a:ea typeface="黑体" panose="02010609060101010101" pitchFamily="49" charset="-122"/>
                  <a:cs typeface="Times New Roman" panose="02020603050405020304" pitchFamily="18" charset="0"/>
                </a:rPr>
                <a:t>二、分组密码的工作模式</a:t>
              </a:r>
            </a:p>
          </p:txBody>
        </p:sp>
      </p:grpSp>
      <p:grpSp>
        <p:nvGrpSpPr>
          <p:cNvPr id="10" name="组合 28"/>
          <p:cNvGrpSpPr/>
          <p:nvPr/>
        </p:nvGrpSpPr>
        <p:grpSpPr>
          <a:xfrm>
            <a:off x="4820410" y="2406636"/>
            <a:ext cx="4323590" cy="3140117"/>
            <a:chOff x="4454387" y="2229985"/>
            <a:chExt cx="2113207" cy="4112153"/>
          </a:xfrm>
        </p:grpSpPr>
        <p:sp>
          <p:nvSpPr>
            <p:cNvPr id="11" name="矩形 10"/>
            <p:cNvSpPr/>
            <p:nvPr/>
          </p:nvSpPr>
          <p:spPr>
            <a:xfrm>
              <a:off x="4454387" y="2344789"/>
              <a:ext cx="2056086" cy="3997349"/>
            </a:xfrm>
            <a:prstGeom prst="rect">
              <a:avLst/>
            </a:pr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12" name="矩形 11"/>
            <p:cNvSpPr/>
            <p:nvPr/>
          </p:nvSpPr>
          <p:spPr>
            <a:xfrm>
              <a:off x="4511509" y="2229985"/>
              <a:ext cx="2056085" cy="2423762"/>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06680" tIns="106680" rIns="142240" bIns="160020" numCol="1" spcCol="1270" anchor="t" anchorCtr="0">
              <a:noAutofit/>
            </a:bodyPr>
            <a:lstStyle/>
            <a:p>
              <a:pPr marL="0" lvl="1" defTabSz="889000">
                <a:lnSpc>
                  <a:spcPct val="120000"/>
                </a:lnSpc>
                <a:spcBef>
                  <a:spcPts val="600"/>
                </a:spcBef>
                <a:spcAft>
                  <a:spcPts val="0"/>
                </a:spcAft>
              </a:pPr>
              <a:r>
                <a:rPr lang="zh-CN" altLang="en-US" sz="2400" u="none" dirty="0">
                  <a:latin typeface="Times New Roman" panose="02020603050405020304" pitchFamily="18" charset="0"/>
                  <a:ea typeface="黑体" panose="02010609060101010101" pitchFamily="49" charset="-122"/>
                  <a:cs typeface="Times New Roman" panose="02020603050405020304" pitchFamily="18" charset="0"/>
                </a:rPr>
                <a:t>（一）电子密码本模式</a:t>
              </a:r>
            </a:p>
            <a:p>
              <a:pPr marL="0" lvl="1" defTabSz="889000">
                <a:lnSpc>
                  <a:spcPct val="120000"/>
                </a:lnSpc>
                <a:spcBef>
                  <a:spcPts val="600"/>
                </a:spcBef>
                <a:spcAft>
                  <a:spcPts val="0"/>
                </a:spcAft>
              </a:pPr>
              <a:r>
                <a:rPr lang="zh-CN" altLang="en-US" sz="2400" u="none" dirty="0">
                  <a:latin typeface="Times New Roman" panose="02020603050405020304" pitchFamily="18" charset="0"/>
                  <a:ea typeface="黑体" panose="02010609060101010101" pitchFamily="49" charset="-122"/>
                  <a:cs typeface="Times New Roman" panose="02020603050405020304" pitchFamily="18" charset="0"/>
                </a:rPr>
                <a:t>（二）密码分组链接模式</a:t>
              </a:r>
            </a:p>
            <a:p>
              <a:pPr marL="0" lvl="1" defTabSz="889000">
                <a:lnSpc>
                  <a:spcPct val="120000"/>
                </a:lnSpc>
                <a:spcBef>
                  <a:spcPts val="600"/>
                </a:spcBef>
                <a:spcAft>
                  <a:spcPts val="0"/>
                </a:spcAft>
              </a:pPr>
              <a:r>
                <a:rPr lang="zh-CN" altLang="en-US" sz="2400" u="none" dirty="0">
                  <a:latin typeface="Times New Roman" panose="02020603050405020304" pitchFamily="18" charset="0"/>
                  <a:ea typeface="黑体" panose="02010609060101010101" pitchFamily="49" charset="-122"/>
                  <a:cs typeface="Times New Roman" panose="02020603050405020304" pitchFamily="18" charset="0"/>
                </a:rPr>
                <a:t>（三）密码反馈模式</a:t>
              </a:r>
            </a:p>
            <a:p>
              <a:pPr marL="0" lvl="1" defTabSz="889000">
                <a:lnSpc>
                  <a:spcPct val="120000"/>
                </a:lnSpc>
                <a:spcBef>
                  <a:spcPts val="600"/>
                </a:spcBef>
                <a:spcAft>
                  <a:spcPts val="0"/>
                </a:spcAft>
              </a:pPr>
              <a:r>
                <a:rPr lang="zh-CN" altLang="en-US" sz="2400" u="none" dirty="0">
                  <a:latin typeface="Times New Roman" panose="02020603050405020304" pitchFamily="18" charset="0"/>
                  <a:ea typeface="黑体" panose="02010609060101010101" pitchFamily="49" charset="-122"/>
                  <a:cs typeface="Times New Roman" panose="02020603050405020304" pitchFamily="18" charset="0"/>
                </a:rPr>
                <a:t>（四）输出反馈模式</a:t>
              </a:r>
              <a:endParaRPr lang="en-US" altLang="zh-CN" sz="2400" u="none" dirty="0">
                <a:latin typeface="Times New Roman" panose="02020603050405020304" pitchFamily="18" charset="0"/>
                <a:ea typeface="黑体" panose="02010609060101010101" pitchFamily="49" charset="-122"/>
                <a:cs typeface="Times New Roman" panose="02020603050405020304" pitchFamily="18" charset="0"/>
              </a:endParaRPr>
            </a:p>
            <a:p>
              <a:pPr marL="0" lvl="1" defTabSz="889000">
                <a:lnSpc>
                  <a:spcPct val="120000"/>
                </a:lnSpc>
                <a:spcBef>
                  <a:spcPts val="600"/>
                </a:spcBef>
                <a:spcAft>
                  <a:spcPts val="0"/>
                </a:spcAft>
              </a:pPr>
              <a:r>
                <a:rPr lang="zh-CN" altLang="en-US" sz="2400" u="none" dirty="0">
                  <a:latin typeface="Times New Roman" panose="02020603050405020304" pitchFamily="18" charset="0"/>
                  <a:ea typeface="黑体" panose="02010609060101010101" pitchFamily="49" charset="-122"/>
                  <a:cs typeface="Times New Roman" panose="02020603050405020304" pitchFamily="18" charset="0"/>
                </a:rPr>
                <a:t>（五）计数器模式</a:t>
              </a:r>
            </a:p>
          </p:txBody>
        </p:sp>
      </p:grpSp>
      <p:sp>
        <p:nvSpPr>
          <p:cNvPr id="15" name="矩形 14"/>
          <p:cNvSpPr/>
          <p:nvPr/>
        </p:nvSpPr>
        <p:spPr>
          <a:xfrm>
            <a:off x="292797" y="1493811"/>
            <a:ext cx="4381560" cy="87631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42240" tIns="81280" rIns="142240" bIns="81280" numCol="1" spcCol="1270" anchor="ctr" anchorCtr="0">
            <a:noAutofit/>
          </a:bodyPr>
          <a:lstStyle/>
          <a:p>
            <a:pPr lvl="0" defTabSz="889000">
              <a:lnSpc>
                <a:spcPct val="90000"/>
              </a:lnSpc>
              <a:spcAft>
                <a:spcPct val="35000"/>
              </a:spcAft>
            </a:pPr>
            <a:r>
              <a:rPr lang="zh-CN" altLang="en-US" u="none" dirty="0">
                <a:latin typeface="Times New Roman" panose="02020603050405020304" pitchFamily="18" charset="0"/>
                <a:ea typeface="黑体" panose="02010609060101010101" pitchFamily="49" charset="-122"/>
                <a:cs typeface="Times New Roman" panose="02020603050405020304" pitchFamily="18" charset="0"/>
              </a:rPr>
              <a:t>二、分组密码的工作模式</a:t>
            </a:r>
          </a:p>
          <a:p>
            <a:pPr defTabSz="889000">
              <a:lnSpc>
                <a:spcPct val="90000"/>
              </a:lnSpc>
              <a:spcAft>
                <a:spcPct val="35000"/>
              </a:spcAft>
            </a:pPr>
            <a:endParaRPr lang="zh-CN" altLang="en-US" sz="2800" b="1" u="none" kern="1200" dirty="0">
              <a:latin typeface="Times New Roman" panose="02020603050405020304" pitchFamily="18" charset="0"/>
              <a:ea typeface="黑体" panose="02010609060101010101" pitchFamily="49" charset="-122"/>
              <a:cs typeface="Times New Roman" panose="02020603050405020304" pitchFamily="18" charset="0"/>
            </a:endParaRPr>
          </a:p>
        </p:txBody>
      </p:sp>
      <p:grpSp>
        <p:nvGrpSpPr>
          <p:cNvPr id="16" name="组合 25"/>
          <p:cNvGrpSpPr/>
          <p:nvPr/>
        </p:nvGrpSpPr>
        <p:grpSpPr>
          <a:xfrm>
            <a:off x="122724" y="1530323"/>
            <a:ext cx="4673665" cy="876313"/>
            <a:chOff x="4520238" y="1681235"/>
            <a:chExt cx="1753199" cy="758627"/>
          </a:xfrm>
        </p:grpSpPr>
        <p:sp>
          <p:nvSpPr>
            <p:cNvPr id="17" name="矩形 16"/>
            <p:cNvSpPr/>
            <p:nvPr/>
          </p:nvSpPr>
          <p:spPr>
            <a:xfrm>
              <a:off x="4520238" y="1681236"/>
              <a:ext cx="1735667" cy="758626"/>
            </a:xfrm>
            <a:prstGeom prst="rect">
              <a:avLst/>
            </a:prstGeom>
            <a:solidFill>
              <a:srgbClr val="00B050"/>
            </a:solidFill>
            <a:ln>
              <a:solidFill>
                <a:srgbClr val="00B050"/>
              </a:solid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8" name="矩形 17"/>
            <p:cNvSpPr/>
            <p:nvPr/>
          </p:nvSpPr>
          <p:spPr>
            <a:xfrm>
              <a:off x="4520238" y="1681235"/>
              <a:ext cx="1753199" cy="75862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42240" tIns="81280" rIns="142240" bIns="81280" numCol="1" spcCol="1270" anchor="ctr" anchorCtr="0">
              <a:noAutofit/>
            </a:bodyPr>
            <a:lstStyle/>
            <a:p>
              <a:pPr lvl="0" defTabSz="889000">
                <a:lnSpc>
                  <a:spcPct val="90000"/>
                </a:lnSpc>
                <a:spcBef>
                  <a:spcPct val="0"/>
                </a:spcBef>
                <a:spcAft>
                  <a:spcPct val="35000"/>
                </a:spcAft>
              </a:pPr>
              <a:r>
                <a:rPr lang="zh-CN" altLang="en-US" u="none" dirty="0">
                  <a:latin typeface="Times New Roman" panose="02020603050405020304" pitchFamily="18" charset="0"/>
                  <a:ea typeface="黑体" panose="02010609060101010101" pitchFamily="49" charset="-122"/>
                  <a:cs typeface="Times New Roman" panose="02020603050405020304" pitchFamily="18" charset="0"/>
                </a:rPr>
                <a:t>一</a:t>
              </a:r>
              <a:r>
                <a:rPr lang="zh-CN" altLang="en-US" sz="2800" b="1" u="none" kern="1200" dirty="0">
                  <a:latin typeface="Times New Roman" panose="02020603050405020304" pitchFamily="18" charset="0"/>
                  <a:ea typeface="黑体" panose="02010609060101010101" pitchFamily="49" charset="-122"/>
                  <a:cs typeface="Times New Roman" panose="02020603050405020304" pitchFamily="18" charset="0"/>
                </a:rPr>
                <a:t>、国产分组密码算法</a:t>
              </a:r>
              <a:r>
                <a:rPr lang="en-US" altLang="zh-CN" sz="2800" b="1" u="none" kern="1200" dirty="0">
                  <a:latin typeface="Times New Roman" panose="02020603050405020304" pitchFamily="18" charset="0"/>
                  <a:ea typeface="黑体" panose="02010609060101010101" pitchFamily="49" charset="-122"/>
                  <a:cs typeface="Times New Roman" panose="02020603050405020304" pitchFamily="18" charset="0"/>
                </a:rPr>
                <a:t>SM4</a:t>
              </a:r>
              <a:endParaRPr lang="zh-CN" altLang="en-US" sz="2800" b="1" u="none" kern="1200" dirty="0">
                <a:latin typeface="Times New Roman" panose="02020603050405020304" pitchFamily="18" charset="0"/>
                <a:ea typeface="黑体" panose="02010609060101010101" pitchFamily="49" charset="-122"/>
                <a:cs typeface="Times New Roman" panose="02020603050405020304" pitchFamily="18"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linds(horizontal)">
                                      <p:cBhvr>
                                        <p:cTn id="7" dur="500"/>
                                        <p:tgtEl>
                                          <p:spTgt spid="16"/>
                                        </p:tgtEl>
                                      </p:cBhvr>
                                    </p:animEffect>
                                  </p:childTnLst>
                                </p:cTn>
                              </p:par>
                              <p:par>
                                <p:cTn id="8" presetID="3" presetClass="entr" presetSubtype="1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blinds(horizontal)">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6"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barn(inHorizontal)">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16" presetClass="entr" presetSubtype="26" fill="hold"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barn(inHorizontal)">
                                      <p:cBhvr>
                                        <p:cTn id="20" dur="500"/>
                                        <p:tgtEl>
                                          <p:spTgt spid="10"/>
                                        </p:tgtEl>
                                      </p:cBhvr>
                                    </p:animEffect>
                                  </p:childTnLst>
                                </p:cTn>
                              </p:par>
                            </p:childTnLst>
                          </p:cTn>
                        </p:par>
                      </p:childTnLst>
                    </p:cTn>
                  </p:par>
                  <p:par>
                    <p:cTn id="21" fill="hold">
                      <p:stCondLst>
                        <p:cond delay="indefinite"/>
                      </p:stCondLst>
                      <p:childTnLst>
                        <p:par>
                          <p:cTn id="22" fill="hold">
                            <p:stCondLst>
                              <p:cond delay="0"/>
                            </p:stCondLst>
                            <p:childTnLst>
                              <p:par>
                                <p:cTn id="23" presetID="2" presetClass="exit" presetSubtype="4" fill="hold" nodeType="clickEffect">
                                  <p:stCondLst>
                                    <p:cond delay="0"/>
                                  </p:stCondLst>
                                  <p:childTnLst>
                                    <p:anim calcmode="lin" valueType="num">
                                      <p:cBhvr additive="base">
                                        <p:cTn id="24" dur="500"/>
                                        <p:tgtEl>
                                          <p:spTgt spid="7"/>
                                        </p:tgtEl>
                                        <p:attrNameLst>
                                          <p:attrName>ppt_x</p:attrName>
                                        </p:attrNameLst>
                                      </p:cBhvr>
                                      <p:tavLst>
                                        <p:tav tm="0">
                                          <p:val>
                                            <p:strVal val="ppt_x"/>
                                          </p:val>
                                        </p:tav>
                                        <p:tav tm="100000">
                                          <p:val>
                                            <p:strVal val="ppt_x"/>
                                          </p:val>
                                        </p:tav>
                                      </p:tavLst>
                                    </p:anim>
                                    <p:anim calcmode="lin" valueType="num">
                                      <p:cBhvr additive="base">
                                        <p:cTn id="25" dur="500"/>
                                        <p:tgtEl>
                                          <p:spTgt spid="7"/>
                                        </p:tgtEl>
                                        <p:attrNameLst>
                                          <p:attrName>ppt_y</p:attrName>
                                        </p:attrNameLst>
                                      </p:cBhvr>
                                      <p:tavLst>
                                        <p:tav tm="0">
                                          <p:val>
                                            <p:strVal val="ppt_y"/>
                                          </p:val>
                                        </p:tav>
                                        <p:tav tm="100000">
                                          <p:val>
                                            <p:strVal val="1+ppt_h/2"/>
                                          </p:val>
                                        </p:tav>
                                      </p:tavLst>
                                    </p:anim>
                                    <p:set>
                                      <p:cBhvr>
                                        <p:cTn id="26" dur="1" fill="hold">
                                          <p:stCondLst>
                                            <p:cond delay="499"/>
                                          </p:stCondLst>
                                        </p:cTn>
                                        <p:tgtEl>
                                          <p:spTgt spid="7"/>
                                        </p:tgtEl>
                                        <p:attrNameLst>
                                          <p:attrName>style.visibility</p:attrName>
                                        </p:attrNameLst>
                                      </p:cBhvr>
                                      <p:to>
                                        <p:strVal val="hidden"/>
                                      </p:to>
                                    </p:set>
                                  </p:childTnLst>
                                </p:cTn>
                              </p:par>
                              <p:par>
                                <p:cTn id="27" presetID="2" presetClass="exit" presetSubtype="4" fill="hold" nodeType="withEffect">
                                  <p:stCondLst>
                                    <p:cond delay="0"/>
                                  </p:stCondLst>
                                  <p:childTnLst>
                                    <p:anim calcmode="lin" valueType="num">
                                      <p:cBhvr additive="base">
                                        <p:cTn id="28" dur="500"/>
                                        <p:tgtEl>
                                          <p:spTgt spid="10"/>
                                        </p:tgtEl>
                                        <p:attrNameLst>
                                          <p:attrName>ppt_x</p:attrName>
                                        </p:attrNameLst>
                                      </p:cBhvr>
                                      <p:tavLst>
                                        <p:tav tm="0">
                                          <p:val>
                                            <p:strVal val="ppt_x"/>
                                          </p:val>
                                        </p:tav>
                                        <p:tav tm="100000">
                                          <p:val>
                                            <p:strVal val="ppt_x"/>
                                          </p:val>
                                        </p:tav>
                                      </p:tavLst>
                                    </p:anim>
                                    <p:anim calcmode="lin" valueType="num">
                                      <p:cBhvr additive="base">
                                        <p:cTn id="29" dur="500"/>
                                        <p:tgtEl>
                                          <p:spTgt spid="10"/>
                                        </p:tgtEl>
                                        <p:attrNameLst>
                                          <p:attrName>ppt_y</p:attrName>
                                        </p:attrNameLst>
                                      </p:cBhvr>
                                      <p:tavLst>
                                        <p:tav tm="0">
                                          <p:val>
                                            <p:strVal val="ppt_y"/>
                                          </p:val>
                                        </p:tav>
                                        <p:tav tm="100000">
                                          <p:val>
                                            <p:strVal val="1+ppt_h/2"/>
                                          </p:val>
                                        </p:tav>
                                      </p:tavLst>
                                    </p:anim>
                                    <p:set>
                                      <p:cBhvr>
                                        <p:cTn id="30" dur="1" fill="hold">
                                          <p:stCondLst>
                                            <p:cond delay="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9" name="Rectangle 3"/>
          <p:cNvSpPr>
            <a:spLocks noGrp="1" noChangeArrowheads="1"/>
          </p:cNvSpPr>
          <p:nvPr>
            <p:ph idx="1"/>
          </p:nvPr>
        </p:nvSpPr>
        <p:spPr/>
        <p:txBody>
          <a:bodyPr/>
          <a:lstStyle/>
          <a:p>
            <a:pPr marL="0" indent="0">
              <a:spcAft>
                <a:spcPts val="1800"/>
              </a:spcAft>
              <a:buNone/>
            </a:pPr>
            <a:r>
              <a:rPr lang="en-US" altLang="zh-CN" dirty="0">
                <a:solidFill>
                  <a:srgbClr val="FF0000"/>
                </a:solidFill>
              </a:rPr>
              <a:t>1. </a:t>
            </a:r>
            <a:r>
              <a:rPr lang="zh-CN" altLang="en-US" dirty="0">
                <a:solidFill>
                  <a:srgbClr val="FF0000"/>
                </a:solidFill>
              </a:rPr>
              <a:t>加密总流程</a:t>
            </a:r>
          </a:p>
          <a:p>
            <a:pPr lvl="1" indent="-387350">
              <a:buNone/>
            </a:pPr>
            <a:r>
              <a:rPr lang="en-US" altLang="zh-CN" i="1" dirty="0" err="1"/>
              <a:t>i</a:t>
            </a:r>
            <a:r>
              <a:rPr lang="zh-CN" altLang="en-US" dirty="0"/>
              <a:t>表示迭代次数</a:t>
            </a:r>
            <a:r>
              <a:rPr lang="en-US" altLang="zh-CN" dirty="0"/>
              <a:t>(</a:t>
            </a:r>
            <a:r>
              <a:rPr lang="en-US" altLang="zh-CN" i="1" dirty="0" err="1"/>
              <a:t>i</a:t>
            </a:r>
            <a:r>
              <a:rPr lang="en-US" altLang="zh-CN" dirty="0"/>
              <a:t>=0,1,…,31)</a:t>
            </a:r>
          </a:p>
          <a:p>
            <a:pPr lvl="1"/>
            <a:r>
              <a:rPr lang="en-US" altLang="zh-CN" i="1" dirty="0"/>
              <a:t>X</a:t>
            </a:r>
            <a:r>
              <a:rPr lang="en-US" altLang="zh-CN" dirty="0"/>
              <a:t>=</a:t>
            </a:r>
            <a:r>
              <a:rPr lang="en-US" altLang="zh-CN" i="1" dirty="0">
                <a:solidFill>
                  <a:srgbClr val="FF0000"/>
                </a:solidFill>
              </a:rPr>
              <a:t> </a:t>
            </a:r>
            <a:r>
              <a:rPr lang="en-US" altLang="zh-CN" i="1" dirty="0">
                <a:solidFill>
                  <a:srgbClr val="000000"/>
                </a:solidFill>
              </a:rPr>
              <a:t>X</a:t>
            </a:r>
            <a:r>
              <a:rPr lang="en-US" altLang="zh-CN" baseline="-25000" dirty="0">
                <a:solidFill>
                  <a:srgbClr val="000000"/>
                </a:solidFill>
              </a:rPr>
              <a:t>0</a:t>
            </a:r>
            <a:r>
              <a:rPr lang="en-US" altLang="zh-CN" dirty="0"/>
              <a:t>||</a:t>
            </a:r>
            <a:r>
              <a:rPr lang="en-US" altLang="zh-CN" i="1" dirty="0">
                <a:solidFill>
                  <a:srgbClr val="000000"/>
                </a:solidFill>
              </a:rPr>
              <a:t>X</a:t>
            </a:r>
            <a:r>
              <a:rPr lang="en-US" altLang="zh-CN" baseline="-25000" dirty="0">
                <a:solidFill>
                  <a:srgbClr val="000000"/>
                </a:solidFill>
              </a:rPr>
              <a:t>1</a:t>
            </a:r>
            <a:r>
              <a:rPr lang="en-US" altLang="zh-CN" dirty="0"/>
              <a:t>||</a:t>
            </a:r>
            <a:r>
              <a:rPr lang="en-US" altLang="zh-CN" i="1" dirty="0">
                <a:solidFill>
                  <a:srgbClr val="000000"/>
                </a:solidFill>
              </a:rPr>
              <a:t>X</a:t>
            </a:r>
            <a:r>
              <a:rPr lang="en-US" altLang="zh-CN" baseline="-25000" dirty="0">
                <a:solidFill>
                  <a:srgbClr val="000000"/>
                </a:solidFill>
              </a:rPr>
              <a:t>2</a:t>
            </a:r>
            <a:r>
              <a:rPr lang="en-US" altLang="zh-CN" dirty="0"/>
              <a:t>||</a:t>
            </a:r>
            <a:r>
              <a:rPr lang="en-US" altLang="zh-CN" i="1" dirty="0">
                <a:solidFill>
                  <a:srgbClr val="000000"/>
                </a:solidFill>
              </a:rPr>
              <a:t>X</a:t>
            </a:r>
            <a:r>
              <a:rPr lang="en-US" altLang="zh-CN" baseline="-25000" dirty="0">
                <a:solidFill>
                  <a:srgbClr val="000000"/>
                </a:solidFill>
              </a:rPr>
              <a:t>3</a:t>
            </a:r>
            <a:r>
              <a:rPr lang="en-US" altLang="zh-CN" dirty="0">
                <a:solidFill>
                  <a:srgbClr val="FF0000"/>
                </a:solidFill>
              </a:rPr>
              <a:t>			</a:t>
            </a:r>
          </a:p>
          <a:p>
            <a:pPr lvl="1"/>
            <a:r>
              <a:rPr lang="en-US" altLang="zh-CN" i="1" dirty="0">
                <a:solidFill>
                  <a:schemeClr val="bg1">
                    <a:lumMod val="60000"/>
                    <a:lumOff val="40000"/>
                  </a:schemeClr>
                </a:solidFill>
              </a:rPr>
              <a:t>X</a:t>
            </a:r>
            <a:r>
              <a:rPr lang="en-US" altLang="zh-CN" i="1" baseline="-25000" dirty="0">
                <a:solidFill>
                  <a:schemeClr val="bg1">
                    <a:lumMod val="60000"/>
                    <a:lumOff val="40000"/>
                  </a:schemeClr>
                </a:solidFill>
              </a:rPr>
              <a:t>i+</a:t>
            </a:r>
            <a:r>
              <a:rPr lang="en-US" altLang="zh-CN" baseline="-25000" dirty="0">
                <a:solidFill>
                  <a:schemeClr val="bg1">
                    <a:lumMod val="60000"/>
                    <a:lumOff val="40000"/>
                  </a:schemeClr>
                </a:solidFill>
              </a:rPr>
              <a:t>4</a:t>
            </a:r>
            <a:r>
              <a:rPr lang="en-US" altLang="zh-CN" dirty="0">
                <a:solidFill>
                  <a:schemeClr val="bg1">
                    <a:lumMod val="60000"/>
                    <a:lumOff val="40000"/>
                  </a:schemeClr>
                </a:solidFill>
                <a:sym typeface="Wingdings" panose="05000000000000000000" pitchFamily="2" charset="2"/>
              </a:rPr>
              <a:t></a:t>
            </a:r>
            <a:r>
              <a:rPr lang="en-US" altLang="zh-CN" dirty="0">
                <a:solidFill>
                  <a:schemeClr val="bg1">
                    <a:lumMod val="60000"/>
                    <a:lumOff val="40000"/>
                  </a:schemeClr>
                </a:solidFill>
              </a:rPr>
              <a:t> </a:t>
            </a:r>
            <a:r>
              <a:rPr lang="en-US" altLang="zh-CN" i="1" dirty="0" err="1">
                <a:solidFill>
                  <a:schemeClr val="bg1">
                    <a:lumMod val="60000"/>
                    <a:lumOff val="40000"/>
                  </a:schemeClr>
                </a:solidFill>
              </a:rPr>
              <a:t>X</a:t>
            </a:r>
            <a:r>
              <a:rPr lang="en-US" altLang="zh-CN" i="1" baseline="-25000" dirty="0" err="1">
                <a:solidFill>
                  <a:schemeClr val="bg1">
                    <a:lumMod val="60000"/>
                    <a:lumOff val="40000"/>
                  </a:schemeClr>
                </a:solidFill>
              </a:rPr>
              <a:t>i</a:t>
            </a:r>
            <a:r>
              <a:rPr lang="en-US" altLang="zh-CN" dirty="0" err="1">
                <a:solidFill>
                  <a:schemeClr val="bg1">
                    <a:lumMod val="60000"/>
                    <a:lumOff val="40000"/>
                  </a:schemeClr>
                </a:solidFill>
              </a:rPr>
              <a:t>⊕</a:t>
            </a:r>
            <a:r>
              <a:rPr lang="en-US" altLang="zh-CN" i="1" dirty="0" err="1">
                <a:solidFill>
                  <a:schemeClr val="bg1">
                    <a:lumMod val="60000"/>
                    <a:lumOff val="40000"/>
                  </a:schemeClr>
                </a:solidFill>
              </a:rPr>
              <a:t>T</a:t>
            </a:r>
            <a:r>
              <a:rPr lang="en-US" altLang="zh-CN" dirty="0">
                <a:solidFill>
                  <a:schemeClr val="bg1">
                    <a:lumMod val="60000"/>
                    <a:lumOff val="40000"/>
                  </a:schemeClr>
                </a:solidFill>
              </a:rPr>
              <a:t>(</a:t>
            </a:r>
            <a:r>
              <a:rPr lang="en-US" altLang="zh-CN" i="1" dirty="0">
                <a:solidFill>
                  <a:schemeClr val="bg1">
                    <a:lumMod val="60000"/>
                    <a:lumOff val="40000"/>
                  </a:schemeClr>
                </a:solidFill>
              </a:rPr>
              <a:t>X</a:t>
            </a:r>
            <a:r>
              <a:rPr lang="en-US" altLang="zh-CN" i="1" baseline="-25000" dirty="0">
                <a:solidFill>
                  <a:schemeClr val="bg1">
                    <a:lumMod val="60000"/>
                    <a:lumOff val="40000"/>
                  </a:schemeClr>
                </a:solidFill>
              </a:rPr>
              <a:t>i+</a:t>
            </a:r>
            <a:r>
              <a:rPr lang="en-US" altLang="zh-CN" baseline="-25000" dirty="0">
                <a:solidFill>
                  <a:schemeClr val="bg1">
                    <a:lumMod val="60000"/>
                    <a:lumOff val="40000"/>
                  </a:schemeClr>
                </a:solidFill>
              </a:rPr>
              <a:t>1</a:t>
            </a:r>
            <a:r>
              <a:rPr lang="en-US" altLang="zh-CN" dirty="0">
                <a:solidFill>
                  <a:schemeClr val="bg1">
                    <a:lumMod val="60000"/>
                    <a:lumOff val="40000"/>
                  </a:schemeClr>
                </a:solidFill>
              </a:rPr>
              <a:t>, </a:t>
            </a:r>
            <a:r>
              <a:rPr lang="en-US" altLang="zh-CN" i="1" dirty="0">
                <a:solidFill>
                  <a:schemeClr val="bg1">
                    <a:lumMod val="60000"/>
                    <a:lumOff val="40000"/>
                  </a:schemeClr>
                </a:solidFill>
              </a:rPr>
              <a:t>X</a:t>
            </a:r>
            <a:r>
              <a:rPr lang="en-US" altLang="zh-CN" i="1" baseline="-25000" dirty="0">
                <a:solidFill>
                  <a:schemeClr val="bg1">
                    <a:lumMod val="60000"/>
                    <a:lumOff val="40000"/>
                  </a:schemeClr>
                </a:solidFill>
              </a:rPr>
              <a:t>i+</a:t>
            </a:r>
            <a:r>
              <a:rPr lang="en-US" altLang="zh-CN" baseline="-25000" dirty="0">
                <a:solidFill>
                  <a:schemeClr val="bg1">
                    <a:lumMod val="60000"/>
                    <a:lumOff val="40000"/>
                  </a:schemeClr>
                </a:solidFill>
              </a:rPr>
              <a:t>2</a:t>
            </a:r>
            <a:r>
              <a:rPr lang="en-US" altLang="zh-CN" dirty="0">
                <a:solidFill>
                  <a:schemeClr val="bg1">
                    <a:lumMod val="60000"/>
                    <a:lumOff val="40000"/>
                  </a:schemeClr>
                </a:solidFill>
              </a:rPr>
              <a:t>, </a:t>
            </a:r>
            <a:r>
              <a:rPr lang="en-US" altLang="zh-CN" i="1" dirty="0">
                <a:solidFill>
                  <a:schemeClr val="bg1">
                    <a:lumMod val="60000"/>
                    <a:lumOff val="40000"/>
                  </a:schemeClr>
                </a:solidFill>
              </a:rPr>
              <a:t>X</a:t>
            </a:r>
            <a:r>
              <a:rPr lang="en-US" altLang="zh-CN" i="1" baseline="-25000" dirty="0">
                <a:solidFill>
                  <a:schemeClr val="bg1">
                    <a:lumMod val="60000"/>
                    <a:lumOff val="40000"/>
                  </a:schemeClr>
                </a:solidFill>
              </a:rPr>
              <a:t>i+</a:t>
            </a:r>
            <a:r>
              <a:rPr lang="en-US" altLang="zh-CN" baseline="-25000" dirty="0">
                <a:solidFill>
                  <a:schemeClr val="bg1">
                    <a:lumMod val="60000"/>
                    <a:lumOff val="40000"/>
                  </a:schemeClr>
                </a:solidFill>
              </a:rPr>
              <a:t>3</a:t>
            </a:r>
            <a:r>
              <a:rPr lang="en-US" altLang="zh-CN" dirty="0">
                <a:solidFill>
                  <a:schemeClr val="bg1">
                    <a:lumMod val="60000"/>
                    <a:lumOff val="40000"/>
                  </a:schemeClr>
                </a:solidFill>
              </a:rPr>
              <a:t>, </a:t>
            </a:r>
            <a:r>
              <a:rPr lang="en-US" altLang="zh-CN" i="1" dirty="0" err="1">
                <a:solidFill>
                  <a:schemeClr val="bg1">
                    <a:lumMod val="60000"/>
                    <a:lumOff val="40000"/>
                  </a:schemeClr>
                </a:solidFill>
              </a:rPr>
              <a:t>rk</a:t>
            </a:r>
            <a:r>
              <a:rPr lang="en-US" altLang="zh-CN" i="1" baseline="-25000" dirty="0" err="1">
                <a:solidFill>
                  <a:schemeClr val="bg1">
                    <a:lumMod val="60000"/>
                    <a:lumOff val="40000"/>
                  </a:schemeClr>
                </a:solidFill>
              </a:rPr>
              <a:t>i</a:t>
            </a:r>
            <a:r>
              <a:rPr lang="en-US" altLang="zh-CN" dirty="0">
                <a:solidFill>
                  <a:schemeClr val="bg1">
                    <a:lumMod val="60000"/>
                    <a:lumOff val="40000"/>
                  </a:schemeClr>
                </a:solidFill>
                <a:sym typeface="Wingdings" panose="05000000000000000000" pitchFamily="2" charset="2"/>
              </a:rPr>
              <a:t> </a:t>
            </a:r>
            <a:r>
              <a:rPr lang="en-US" altLang="zh-CN" dirty="0">
                <a:solidFill>
                  <a:schemeClr val="bg1">
                    <a:lumMod val="60000"/>
                    <a:lumOff val="40000"/>
                  </a:schemeClr>
                </a:solidFill>
              </a:rPr>
              <a:t>)</a:t>
            </a:r>
            <a:r>
              <a:rPr lang="en-US" altLang="zh-CN" dirty="0"/>
              <a:t>		</a:t>
            </a:r>
          </a:p>
          <a:p>
            <a:pPr lvl="1"/>
            <a:r>
              <a:rPr lang="en-US" altLang="zh-CN" i="1" dirty="0"/>
              <a:t>Y</a:t>
            </a:r>
            <a:r>
              <a:rPr lang="en-US" altLang="zh-CN" dirty="0"/>
              <a:t>=</a:t>
            </a:r>
            <a:r>
              <a:rPr lang="en-US" altLang="zh-CN" i="1" dirty="0">
                <a:solidFill>
                  <a:srgbClr val="000000"/>
                </a:solidFill>
              </a:rPr>
              <a:t> Y</a:t>
            </a:r>
            <a:r>
              <a:rPr lang="en-US" altLang="zh-CN" baseline="-25000" dirty="0">
                <a:solidFill>
                  <a:srgbClr val="000000"/>
                </a:solidFill>
              </a:rPr>
              <a:t>0</a:t>
            </a:r>
            <a:r>
              <a:rPr lang="en-US" altLang="zh-CN" dirty="0"/>
              <a:t>||</a:t>
            </a:r>
            <a:r>
              <a:rPr lang="en-US" altLang="zh-CN" i="1" dirty="0">
                <a:solidFill>
                  <a:srgbClr val="000000"/>
                </a:solidFill>
              </a:rPr>
              <a:t>Y</a:t>
            </a:r>
            <a:r>
              <a:rPr lang="en-US" altLang="zh-CN" baseline="-25000" dirty="0">
                <a:solidFill>
                  <a:srgbClr val="000000"/>
                </a:solidFill>
              </a:rPr>
              <a:t>1</a:t>
            </a:r>
            <a:r>
              <a:rPr lang="en-US" altLang="zh-CN" dirty="0"/>
              <a:t>||</a:t>
            </a:r>
            <a:r>
              <a:rPr lang="en-US" altLang="zh-CN" i="1" dirty="0">
                <a:solidFill>
                  <a:srgbClr val="000000"/>
                </a:solidFill>
              </a:rPr>
              <a:t>Y</a:t>
            </a:r>
            <a:r>
              <a:rPr lang="en-US" altLang="zh-CN" baseline="-25000" dirty="0">
                <a:solidFill>
                  <a:srgbClr val="000000"/>
                </a:solidFill>
              </a:rPr>
              <a:t>2</a:t>
            </a:r>
            <a:r>
              <a:rPr lang="en-US" altLang="zh-CN" dirty="0"/>
              <a:t>||</a:t>
            </a:r>
            <a:r>
              <a:rPr lang="en-US" altLang="zh-CN" i="1" dirty="0">
                <a:solidFill>
                  <a:srgbClr val="000000"/>
                </a:solidFill>
              </a:rPr>
              <a:t>Y</a:t>
            </a:r>
            <a:r>
              <a:rPr lang="en-US" altLang="zh-CN" baseline="-25000" dirty="0">
                <a:solidFill>
                  <a:srgbClr val="000000"/>
                </a:solidFill>
              </a:rPr>
              <a:t>3</a:t>
            </a:r>
            <a:r>
              <a:rPr lang="en-US" altLang="zh-CN" dirty="0"/>
              <a:t> =</a:t>
            </a:r>
            <a:r>
              <a:rPr lang="en-US" altLang="zh-CN" i="1" dirty="0">
                <a:solidFill>
                  <a:srgbClr val="000000"/>
                </a:solidFill>
              </a:rPr>
              <a:t>X</a:t>
            </a:r>
            <a:r>
              <a:rPr lang="en-US" altLang="zh-CN" baseline="-25000" dirty="0">
                <a:solidFill>
                  <a:srgbClr val="000000"/>
                </a:solidFill>
              </a:rPr>
              <a:t>35</a:t>
            </a:r>
            <a:r>
              <a:rPr lang="en-US" altLang="zh-CN" dirty="0"/>
              <a:t>||</a:t>
            </a:r>
            <a:r>
              <a:rPr lang="en-US" altLang="zh-CN" i="1" dirty="0">
                <a:solidFill>
                  <a:srgbClr val="000000"/>
                </a:solidFill>
              </a:rPr>
              <a:t>X</a:t>
            </a:r>
            <a:r>
              <a:rPr lang="en-US" altLang="zh-CN" baseline="-25000" dirty="0">
                <a:solidFill>
                  <a:srgbClr val="000000"/>
                </a:solidFill>
              </a:rPr>
              <a:t>34</a:t>
            </a:r>
            <a:r>
              <a:rPr lang="en-US" altLang="zh-CN" dirty="0"/>
              <a:t>||</a:t>
            </a:r>
            <a:r>
              <a:rPr lang="en-US" altLang="zh-CN" i="1" dirty="0">
                <a:solidFill>
                  <a:srgbClr val="000000"/>
                </a:solidFill>
              </a:rPr>
              <a:t>X</a:t>
            </a:r>
            <a:r>
              <a:rPr lang="en-US" altLang="zh-CN" baseline="-25000" dirty="0">
                <a:solidFill>
                  <a:srgbClr val="000000"/>
                </a:solidFill>
              </a:rPr>
              <a:t>33</a:t>
            </a:r>
            <a:r>
              <a:rPr lang="en-US" altLang="zh-CN" dirty="0"/>
              <a:t>||</a:t>
            </a:r>
            <a:r>
              <a:rPr lang="en-US" altLang="zh-CN" i="1" dirty="0">
                <a:solidFill>
                  <a:srgbClr val="000000"/>
                </a:solidFill>
              </a:rPr>
              <a:t>X</a:t>
            </a:r>
            <a:r>
              <a:rPr lang="en-US" altLang="zh-CN" baseline="-25000" dirty="0">
                <a:solidFill>
                  <a:srgbClr val="000000"/>
                </a:solidFill>
              </a:rPr>
              <a:t>32</a:t>
            </a:r>
            <a:endParaRPr lang="en-US" altLang="zh-C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449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449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234499">
                                            <p:txEl>
                                              <p:pRg st="3" end="3"/>
                                            </p:txEl>
                                          </p:spTgt>
                                        </p:tgtEl>
                                        <p:attrNameLst>
                                          <p:attrName>style.visibility</p:attrName>
                                        </p:attrNameLst>
                                      </p:cBhvr>
                                      <p:to>
                                        <p:strVal val="visible"/>
                                      </p:to>
                                    </p:set>
                                    <p:animEffect transition="in" filter="blinds(horizontal)">
                                      <p:cBhvr>
                                        <p:cTn id="15" dur="500"/>
                                        <p:tgtEl>
                                          <p:spTgt spid="234499">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23449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547" name="Rectangle 3"/>
          <p:cNvSpPr>
            <a:spLocks noGrp="1" noChangeArrowheads="1"/>
          </p:cNvSpPr>
          <p:nvPr>
            <p:ph idx="1"/>
          </p:nvPr>
        </p:nvSpPr>
        <p:spPr/>
        <p:txBody>
          <a:bodyPr/>
          <a:lstStyle/>
          <a:p>
            <a:pPr marL="0" indent="0">
              <a:spcAft>
                <a:spcPts val="1800"/>
              </a:spcAft>
              <a:buNone/>
            </a:pPr>
            <a:r>
              <a:rPr lang="en-US" altLang="zh-CN" dirty="0">
                <a:solidFill>
                  <a:srgbClr val="FF0000"/>
                </a:solidFill>
              </a:rPr>
              <a:t>2. </a:t>
            </a:r>
            <a:r>
              <a:rPr lang="zh-CN" altLang="en-US" dirty="0">
                <a:solidFill>
                  <a:srgbClr val="FF0000"/>
                </a:solidFill>
              </a:rPr>
              <a:t>轮函数</a:t>
            </a:r>
            <a:r>
              <a:rPr lang="en-US" altLang="zh-CN" i="1" dirty="0">
                <a:solidFill>
                  <a:srgbClr val="FF0000"/>
                </a:solidFill>
              </a:rPr>
              <a:t>F</a:t>
            </a:r>
            <a:r>
              <a:rPr lang="zh-CN" altLang="en-US" dirty="0">
                <a:solidFill>
                  <a:srgbClr val="FF0000"/>
                </a:solidFill>
              </a:rPr>
              <a:t>的</a:t>
            </a:r>
            <a:r>
              <a:rPr lang="en-US" altLang="en-US" dirty="0" err="1">
                <a:solidFill>
                  <a:srgbClr val="FF0000"/>
                </a:solidFill>
              </a:rPr>
              <a:t>加密过程</a:t>
            </a:r>
            <a:endParaRPr lang="en-US" altLang="en-US" dirty="0">
              <a:solidFill>
                <a:srgbClr val="FF0000"/>
              </a:solidFill>
            </a:endParaRPr>
          </a:p>
          <a:p>
            <a:pPr marL="971550" lvl="1" indent="-514350">
              <a:buNone/>
            </a:pPr>
            <a:endParaRPr lang="en-US" altLang="zh-CN" i="1" dirty="0">
              <a:solidFill>
                <a:srgbClr val="DADADA">
                  <a:lumMod val="10000"/>
                </a:srgbClr>
              </a:solidFill>
            </a:endParaRPr>
          </a:p>
          <a:p>
            <a:endParaRPr lang="zh-CN" altLang="en-US" dirty="0"/>
          </a:p>
        </p:txBody>
      </p:sp>
      <p:pic>
        <p:nvPicPr>
          <p:cNvPr id="1568769" name="Picture 1"/>
          <p:cNvPicPr>
            <a:picLocks noChangeAspect="1" noChangeArrowheads="1"/>
          </p:cNvPicPr>
          <p:nvPr/>
        </p:nvPicPr>
        <p:blipFill>
          <a:blip r:embed="rId3"/>
          <a:srcRect/>
          <a:stretch>
            <a:fillRect/>
          </a:stretch>
        </p:blipFill>
        <p:spPr bwMode="auto">
          <a:xfrm>
            <a:off x="2378809" y="2495154"/>
            <a:ext cx="4389435" cy="3598142"/>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687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547" name="Rectangle 3"/>
          <p:cNvSpPr>
            <a:spLocks noGrp="1" noChangeArrowheads="1"/>
          </p:cNvSpPr>
          <p:nvPr>
            <p:ph idx="1"/>
          </p:nvPr>
        </p:nvSpPr>
        <p:spPr/>
        <p:txBody>
          <a:bodyPr/>
          <a:lstStyle/>
          <a:p>
            <a:pPr marL="0" indent="0">
              <a:spcAft>
                <a:spcPts val="1800"/>
              </a:spcAft>
              <a:buNone/>
            </a:pPr>
            <a:r>
              <a:rPr lang="en-US" altLang="zh-CN" dirty="0">
                <a:solidFill>
                  <a:srgbClr val="FF0000"/>
                </a:solidFill>
              </a:rPr>
              <a:t>2. </a:t>
            </a:r>
            <a:r>
              <a:rPr lang="zh-CN" altLang="en-US" dirty="0">
                <a:solidFill>
                  <a:srgbClr val="FF0000"/>
                </a:solidFill>
              </a:rPr>
              <a:t>轮函数</a:t>
            </a:r>
            <a:r>
              <a:rPr lang="en-US" altLang="zh-CN" i="1" dirty="0">
                <a:solidFill>
                  <a:srgbClr val="FF0000"/>
                </a:solidFill>
              </a:rPr>
              <a:t>F</a:t>
            </a:r>
            <a:r>
              <a:rPr lang="zh-CN" altLang="en-US" dirty="0">
                <a:solidFill>
                  <a:srgbClr val="FF0000"/>
                </a:solidFill>
              </a:rPr>
              <a:t>的</a:t>
            </a:r>
            <a:r>
              <a:rPr lang="en-US" altLang="en-US" dirty="0" err="1">
                <a:solidFill>
                  <a:srgbClr val="FF0000"/>
                </a:solidFill>
              </a:rPr>
              <a:t>加密过程</a:t>
            </a:r>
            <a:r>
              <a:rPr lang="en-US" altLang="zh-CN" dirty="0">
                <a:solidFill>
                  <a:srgbClr val="FF0000"/>
                </a:solidFill>
              </a:rPr>
              <a:t>—</a:t>
            </a:r>
            <a:r>
              <a:rPr lang="zh-CN" altLang="en-US" dirty="0">
                <a:solidFill>
                  <a:srgbClr val="FF0000"/>
                </a:solidFill>
              </a:rPr>
              <a:t>函数</a:t>
            </a:r>
            <a:r>
              <a:rPr lang="en-US" altLang="zh-CN" i="1" dirty="0">
                <a:solidFill>
                  <a:srgbClr val="FF0000"/>
                </a:solidFill>
              </a:rPr>
              <a:t>T</a:t>
            </a:r>
            <a:endParaRPr lang="en-US" altLang="en-US" i="1" dirty="0">
              <a:solidFill>
                <a:srgbClr val="FF0000"/>
              </a:solidFill>
            </a:endParaRPr>
          </a:p>
          <a:p>
            <a:pPr lvl="1"/>
            <a:r>
              <a:rPr lang="zh-CN" altLang="en-US" dirty="0"/>
              <a:t>函数</a:t>
            </a:r>
            <a:r>
              <a:rPr lang="en-US" altLang="zh-CN" i="1" dirty="0"/>
              <a:t>T</a:t>
            </a:r>
            <a:r>
              <a:rPr lang="zh-CN" altLang="en-US" dirty="0"/>
              <a:t>由非线性变换</a:t>
            </a:r>
            <a:r>
              <a:rPr lang="el-GR" altLang="zh-CN" i="1" dirty="0">
                <a:solidFill>
                  <a:srgbClr val="DADADA">
                    <a:lumMod val="10000"/>
                  </a:srgbClr>
                </a:solidFill>
              </a:rPr>
              <a:t>τ</a:t>
            </a:r>
            <a:r>
              <a:rPr lang="zh-CN" altLang="en-US" dirty="0">
                <a:solidFill>
                  <a:srgbClr val="DADADA">
                    <a:lumMod val="10000"/>
                  </a:srgbClr>
                </a:solidFill>
              </a:rPr>
              <a:t>和线性变换</a:t>
            </a:r>
            <a:r>
              <a:rPr lang="en-US" altLang="zh-CN" i="1" dirty="0">
                <a:solidFill>
                  <a:srgbClr val="DADADA">
                    <a:lumMod val="10000"/>
                  </a:srgbClr>
                </a:solidFill>
              </a:rPr>
              <a:t>L</a:t>
            </a:r>
            <a:r>
              <a:rPr lang="zh-CN" altLang="en-US" dirty="0">
                <a:solidFill>
                  <a:srgbClr val="DADADA">
                    <a:lumMod val="10000"/>
                  </a:srgbClr>
                </a:solidFill>
              </a:rPr>
              <a:t>组成</a:t>
            </a:r>
            <a:endParaRPr lang="en-US" altLang="en-US" dirty="0"/>
          </a:p>
          <a:p>
            <a:pPr marL="971550" lvl="1" indent="-514350">
              <a:buNone/>
            </a:pPr>
            <a:endParaRPr lang="en-US" altLang="zh-CN" dirty="0">
              <a:solidFill>
                <a:srgbClr val="000000"/>
              </a:solidFill>
            </a:endParaRPr>
          </a:p>
          <a:p>
            <a:pPr marL="971550" lvl="1" indent="-514350">
              <a:buNone/>
            </a:pPr>
            <a:endParaRPr lang="en-US" altLang="zh-CN" i="1" dirty="0">
              <a:solidFill>
                <a:srgbClr val="DADADA">
                  <a:lumMod val="10000"/>
                </a:srgbClr>
              </a:solidFill>
            </a:endParaRPr>
          </a:p>
          <a:p>
            <a:endParaRPr lang="zh-CN" altLang="en-US" dirty="0"/>
          </a:p>
        </p:txBody>
      </p:sp>
      <p:sp>
        <p:nvSpPr>
          <p:cNvPr id="1566723" name="Rectangle 3"/>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1566725" name="Rectangle 5"/>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1566727" name="Rectangle 7"/>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graphicFrame>
        <p:nvGraphicFramePr>
          <p:cNvPr id="1566726" name="Object 6"/>
          <p:cNvGraphicFramePr>
            <a:graphicFrameLocks noChangeAspect="1"/>
          </p:cNvGraphicFramePr>
          <p:nvPr/>
        </p:nvGraphicFramePr>
        <p:xfrm>
          <a:off x="971600" y="3412080"/>
          <a:ext cx="6624736" cy="2609208"/>
        </p:xfrm>
        <a:graphic>
          <a:graphicData uri="http://schemas.openxmlformats.org/presentationml/2006/ole">
            <mc:AlternateContent xmlns:mc="http://schemas.openxmlformats.org/markup-compatibility/2006">
              <mc:Choice xmlns:v="urn:schemas-microsoft-com:vml" Requires="v">
                <p:oleObj spid="_x0000_s4098" name="Visio" r:id="rId4" imgW="2015490" imgH="798195" progId="Visio.Drawing.11">
                  <p:embed/>
                </p:oleObj>
              </mc:Choice>
              <mc:Fallback>
                <p:oleObj name="Visio" r:id="rId4" imgW="2015490" imgH="798195" progId="Visio.Drawing.11">
                  <p:embed/>
                  <p:pic>
                    <p:nvPicPr>
                      <p:cNvPr id="0"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1600" y="3412080"/>
                        <a:ext cx="6624736" cy="2609208"/>
                      </a:xfrm>
                      <a:prstGeom prst="rect">
                        <a:avLst/>
                      </a:prstGeom>
                      <a:noFill/>
                    </p:spPr>
                  </p:pic>
                </p:oleObj>
              </mc:Fallback>
            </mc:AlternateContent>
          </a:graphicData>
        </a:graphic>
      </p:graphicFrame>
      <p:sp>
        <p:nvSpPr>
          <p:cNvPr id="7" name="流程图: 过程 6"/>
          <p:cNvSpPr/>
          <p:nvPr/>
        </p:nvSpPr>
        <p:spPr bwMode="auto">
          <a:xfrm>
            <a:off x="3383868" y="3465004"/>
            <a:ext cx="4159937" cy="2484276"/>
          </a:xfrm>
          <a:prstGeom prst="flowChartProcess">
            <a:avLst/>
          </a:prstGeom>
          <a:noFill/>
          <a:ln w="254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endParaRPr>
          </a:p>
        </p:txBody>
      </p:sp>
      <p:sp>
        <p:nvSpPr>
          <p:cNvPr id="8" name="TextBox 11"/>
          <p:cNvSpPr txBox="1"/>
          <p:nvPr/>
        </p:nvSpPr>
        <p:spPr>
          <a:xfrm>
            <a:off x="4463988" y="5949280"/>
            <a:ext cx="2154267" cy="523220"/>
          </a:xfrm>
          <a:prstGeom prst="rect">
            <a:avLst/>
          </a:prstGeom>
          <a:noFill/>
        </p:spPr>
        <p:txBody>
          <a:bodyPr wrap="square" rtlCol="0">
            <a:spAutoFit/>
          </a:bodyPr>
          <a:lstStyle/>
          <a:p>
            <a:pPr algn="ctr"/>
            <a:r>
              <a:rPr lang="el-GR" altLang="zh-CN" i="1" u="none" dirty="0">
                <a:solidFill>
                  <a:srgbClr val="FF0000"/>
                </a:solidFill>
              </a:rPr>
              <a:t>τ</a:t>
            </a:r>
            <a:endParaRPr lang="zh-CN" altLang="en-US" u="none" dirty="0">
              <a:solidFill>
                <a:srgbClr val="FF0000"/>
              </a:solidFill>
            </a:endParaRPr>
          </a:p>
        </p:txBody>
      </p:sp>
      <p:sp>
        <p:nvSpPr>
          <p:cNvPr id="9" name="流程图: 过程 8"/>
          <p:cNvSpPr/>
          <p:nvPr/>
        </p:nvSpPr>
        <p:spPr bwMode="auto">
          <a:xfrm>
            <a:off x="1007604" y="3466464"/>
            <a:ext cx="2389213" cy="2482815"/>
          </a:xfrm>
          <a:prstGeom prst="flowChartProcess">
            <a:avLst/>
          </a:prstGeom>
          <a:noFill/>
          <a:ln w="254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endParaRPr>
          </a:p>
        </p:txBody>
      </p:sp>
      <p:sp>
        <p:nvSpPr>
          <p:cNvPr id="10" name="TextBox 11"/>
          <p:cNvSpPr txBox="1"/>
          <p:nvPr/>
        </p:nvSpPr>
        <p:spPr>
          <a:xfrm>
            <a:off x="1125076" y="5942853"/>
            <a:ext cx="2154267" cy="523220"/>
          </a:xfrm>
          <a:prstGeom prst="rect">
            <a:avLst/>
          </a:prstGeom>
          <a:noFill/>
        </p:spPr>
        <p:txBody>
          <a:bodyPr wrap="square" rtlCol="0">
            <a:spAutoFit/>
          </a:bodyPr>
          <a:lstStyle/>
          <a:p>
            <a:pPr algn="ctr"/>
            <a:r>
              <a:rPr lang="en-US" altLang="zh-CN" i="1" u="none" dirty="0">
                <a:solidFill>
                  <a:srgbClr val="FF0000"/>
                </a:solidFill>
              </a:rPr>
              <a:t>L</a:t>
            </a:r>
            <a:endParaRPr lang="zh-CN" altLang="en-US" u="none"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654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654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1566726"/>
                                        </p:tgtEl>
                                        <p:attrNameLst>
                                          <p:attrName>style.visibility</p:attrName>
                                        </p:attrNameLst>
                                      </p:cBhvr>
                                      <p:to>
                                        <p:strVal val="visible"/>
                                      </p:to>
                                    </p:set>
                                    <p:anim calcmode="lin" valueType="num">
                                      <p:cBhvr additive="base">
                                        <p:cTn id="15" dur="500" fill="hold"/>
                                        <p:tgtEl>
                                          <p:spTgt spid="1566726"/>
                                        </p:tgtEl>
                                        <p:attrNameLst>
                                          <p:attrName>ppt_x</p:attrName>
                                        </p:attrNameLst>
                                      </p:cBhvr>
                                      <p:tavLst>
                                        <p:tav tm="0">
                                          <p:val>
                                            <p:strVal val="#ppt_x"/>
                                          </p:val>
                                        </p:tav>
                                        <p:tav tm="100000">
                                          <p:val>
                                            <p:strVal val="#ppt_x"/>
                                          </p:val>
                                        </p:tav>
                                      </p:tavLst>
                                    </p:anim>
                                    <p:anim calcmode="lin" valueType="num">
                                      <p:cBhvr additive="base">
                                        <p:cTn id="16" dur="500" fill="hold"/>
                                        <p:tgtEl>
                                          <p:spTgt spid="1566726"/>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box(in)">
                                      <p:cBhvr>
                                        <p:cTn id="27" dur="500"/>
                                        <p:tgtEl>
                                          <p:spTgt spid="9"/>
                                        </p:tgtEl>
                                      </p:cBhvr>
                                    </p:animEffect>
                                  </p:childTnLst>
                                </p:cTn>
                              </p:par>
                              <p:par>
                                <p:cTn id="28" presetID="1" presetClass="entr" presetSubtype="0" fill="hold" grpId="0" nodeType="withEffect">
                                  <p:stCondLst>
                                    <p:cond delay="0"/>
                                  </p:stCondLst>
                                  <p:childTnLst>
                                    <p:set>
                                      <p:cBhvr>
                                        <p:cTn id="29"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9" grpId="0" animBg="1"/>
      <p:bldP spid="1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547" name="Rectangle 3"/>
          <p:cNvSpPr>
            <a:spLocks noGrp="1" noChangeArrowheads="1"/>
          </p:cNvSpPr>
          <p:nvPr>
            <p:ph idx="1"/>
          </p:nvPr>
        </p:nvSpPr>
        <p:spPr/>
        <p:txBody>
          <a:bodyPr/>
          <a:lstStyle/>
          <a:p>
            <a:pPr marL="0" indent="0">
              <a:spcAft>
                <a:spcPts val="1800"/>
              </a:spcAft>
              <a:buNone/>
            </a:pPr>
            <a:r>
              <a:rPr lang="en-US" altLang="zh-CN" dirty="0">
                <a:solidFill>
                  <a:srgbClr val="FF0000"/>
                </a:solidFill>
              </a:rPr>
              <a:t>2. </a:t>
            </a:r>
            <a:r>
              <a:rPr lang="zh-CN" altLang="en-US" dirty="0">
                <a:solidFill>
                  <a:srgbClr val="FF0000"/>
                </a:solidFill>
              </a:rPr>
              <a:t>轮函数</a:t>
            </a:r>
            <a:r>
              <a:rPr lang="en-US" altLang="zh-CN" i="1" dirty="0">
                <a:solidFill>
                  <a:srgbClr val="FF0000"/>
                </a:solidFill>
              </a:rPr>
              <a:t>F</a:t>
            </a:r>
            <a:r>
              <a:rPr lang="zh-CN" altLang="en-US" dirty="0">
                <a:solidFill>
                  <a:srgbClr val="FF0000"/>
                </a:solidFill>
              </a:rPr>
              <a:t>的</a:t>
            </a:r>
            <a:r>
              <a:rPr lang="en-US" altLang="en-US" dirty="0" err="1">
                <a:solidFill>
                  <a:srgbClr val="FF0000"/>
                </a:solidFill>
              </a:rPr>
              <a:t>加密过程</a:t>
            </a:r>
            <a:r>
              <a:rPr lang="en-US" altLang="zh-CN" dirty="0">
                <a:solidFill>
                  <a:srgbClr val="FF0000"/>
                </a:solidFill>
              </a:rPr>
              <a:t>—</a:t>
            </a:r>
            <a:r>
              <a:rPr lang="zh-CN" altLang="en-US" dirty="0">
                <a:solidFill>
                  <a:srgbClr val="FF0000"/>
                </a:solidFill>
              </a:rPr>
              <a:t>函数</a:t>
            </a:r>
            <a:r>
              <a:rPr lang="en-US" altLang="zh-CN" i="1" dirty="0">
                <a:solidFill>
                  <a:srgbClr val="FF0000"/>
                </a:solidFill>
              </a:rPr>
              <a:t>T</a:t>
            </a:r>
            <a:endParaRPr lang="en-US" altLang="en-US" i="1" dirty="0">
              <a:solidFill>
                <a:srgbClr val="FF0000"/>
              </a:solidFill>
            </a:endParaRPr>
          </a:p>
          <a:p>
            <a:pPr marL="971550" lvl="1" indent="-514350">
              <a:buFont typeface="+mj-ea"/>
              <a:buAutoNum type="circleNumDbPlain"/>
            </a:pPr>
            <a:r>
              <a:rPr lang="zh-CN" altLang="en-US" dirty="0">
                <a:solidFill>
                  <a:srgbClr val="DADADA">
                    <a:lumMod val="10000"/>
                  </a:srgbClr>
                </a:solidFill>
              </a:rPr>
              <a:t>非线性变换</a:t>
            </a:r>
            <a:r>
              <a:rPr lang="el-GR" altLang="zh-CN" i="1" dirty="0">
                <a:solidFill>
                  <a:srgbClr val="DADADA">
                    <a:lumMod val="10000"/>
                  </a:srgbClr>
                </a:solidFill>
              </a:rPr>
              <a:t>τ</a:t>
            </a:r>
            <a:endParaRPr lang="en-US" altLang="zh-CN" i="1" dirty="0">
              <a:solidFill>
                <a:srgbClr val="DADADA">
                  <a:lumMod val="10000"/>
                </a:srgbClr>
              </a:solidFill>
            </a:endParaRPr>
          </a:p>
          <a:p>
            <a:pPr marL="457200" lvl="1" indent="0">
              <a:buNone/>
            </a:pPr>
            <a:r>
              <a:rPr lang="en-US" altLang="zh-CN" i="1" dirty="0">
                <a:solidFill>
                  <a:srgbClr val="DADADA">
                    <a:lumMod val="10000"/>
                  </a:srgbClr>
                </a:solidFill>
              </a:rPr>
              <a:t>      B=</a:t>
            </a:r>
            <a:r>
              <a:rPr lang="el-GR" altLang="zh-CN" i="1" dirty="0">
                <a:solidFill>
                  <a:srgbClr val="DADADA">
                    <a:lumMod val="10000"/>
                  </a:srgbClr>
                </a:solidFill>
              </a:rPr>
              <a:t> τ</a:t>
            </a:r>
            <a:r>
              <a:rPr lang="en-US" altLang="zh-CN" dirty="0">
                <a:solidFill>
                  <a:srgbClr val="DADADA">
                    <a:lumMod val="10000"/>
                  </a:srgbClr>
                </a:solidFill>
              </a:rPr>
              <a:t>(</a:t>
            </a:r>
            <a:r>
              <a:rPr lang="en-US" altLang="zh-CN" i="1" dirty="0">
                <a:solidFill>
                  <a:srgbClr val="DADADA">
                    <a:lumMod val="10000"/>
                  </a:srgbClr>
                </a:solidFill>
              </a:rPr>
              <a:t>A</a:t>
            </a:r>
            <a:r>
              <a:rPr lang="en-US" altLang="zh-CN" dirty="0">
                <a:solidFill>
                  <a:srgbClr val="DADADA">
                    <a:lumMod val="10000"/>
                  </a:srgbClr>
                </a:solidFill>
              </a:rPr>
              <a:t>)</a:t>
            </a:r>
          </a:p>
          <a:p>
            <a:pPr marL="971550" lvl="1" indent="-514350">
              <a:buNone/>
            </a:pPr>
            <a:endParaRPr lang="en-US" altLang="zh-CN" dirty="0">
              <a:solidFill>
                <a:srgbClr val="000000"/>
              </a:solidFill>
            </a:endParaRPr>
          </a:p>
          <a:p>
            <a:pPr marL="971550" lvl="1" indent="-514350">
              <a:buNone/>
            </a:pPr>
            <a:endParaRPr lang="en-US" altLang="zh-CN" i="1" dirty="0">
              <a:solidFill>
                <a:srgbClr val="DADADA">
                  <a:lumMod val="10000"/>
                </a:srgbClr>
              </a:solidFill>
            </a:endParaRPr>
          </a:p>
          <a:p>
            <a:endParaRPr lang="zh-CN" altLang="en-US" dirty="0"/>
          </a:p>
        </p:txBody>
      </p:sp>
      <p:sp>
        <p:nvSpPr>
          <p:cNvPr id="1566723" name="Rectangle 3"/>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1566725" name="Rectangle 5"/>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1566727" name="Rectangle 7"/>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graphicFrame>
        <p:nvGraphicFramePr>
          <p:cNvPr id="1566726" name="Object 6"/>
          <p:cNvGraphicFramePr>
            <a:graphicFrameLocks noChangeAspect="1"/>
          </p:cNvGraphicFramePr>
          <p:nvPr/>
        </p:nvGraphicFramePr>
        <p:xfrm>
          <a:off x="1457049" y="3988733"/>
          <a:ext cx="6211295" cy="2446371"/>
        </p:xfrm>
        <a:graphic>
          <a:graphicData uri="http://schemas.openxmlformats.org/presentationml/2006/ole">
            <mc:AlternateContent xmlns:mc="http://schemas.openxmlformats.org/markup-compatibility/2006">
              <mc:Choice xmlns:v="urn:schemas-microsoft-com:vml" Requires="v">
                <p:oleObj spid="_x0000_s5122" name="Visio" r:id="rId4" imgW="2015490" imgH="798195" progId="Visio.Drawing.11">
                  <p:embed/>
                </p:oleObj>
              </mc:Choice>
              <mc:Fallback>
                <p:oleObj name="Visio" r:id="rId4" imgW="2015490" imgH="798195" progId="Visio.Drawing.11">
                  <p:embed/>
                  <p:pic>
                    <p:nvPicPr>
                      <p:cNvPr id="0"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57049" y="3988733"/>
                        <a:ext cx="6211295" cy="244637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 name="流程图: 过程 10"/>
          <p:cNvSpPr/>
          <p:nvPr/>
        </p:nvSpPr>
        <p:spPr bwMode="auto">
          <a:xfrm>
            <a:off x="3651914" y="4025246"/>
            <a:ext cx="3979917" cy="2373345"/>
          </a:xfrm>
          <a:prstGeom prst="flowChartProcess">
            <a:avLst/>
          </a:prstGeom>
          <a:noFill/>
          <a:ln w="254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endParaRPr>
          </a:p>
        </p:txBody>
      </p:sp>
      <p:sp>
        <p:nvSpPr>
          <p:cNvPr id="12" name="TextBox 11"/>
          <p:cNvSpPr txBox="1"/>
          <p:nvPr/>
        </p:nvSpPr>
        <p:spPr>
          <a:xfrm>
            <a:off x="4564739" y="3282948"/>
            <a:ext cx="2154267" cy="523220"/>
          </a:xfrm>
          <a:prstGeom prst="rect">
            <a:avLst/>
          </a:prstGeom>
          <a:noFill/>
        </p:spPr>
        <p:txBody>
          <a:bodyPr wrap="square" rtlCol="0">
            <a:spAutoFit/>
          </a:bodyPr>
          <a:lstStyle/>
          <a:p>
            <a:pPr algn="ctr"/>
            <a:r>
              <a:rPr lang="el-GR" altLang="zh-CN" i="1" u="none" dirty="0">
                <a:solidFill>
                  <a:srgbClr val="FF0000"/>
                </a:solidFill>
              </a:rPr>
              <a:t>τ</a:t>
            </a:r>
            <a:endParaRPr lang="zh-CN" altLang="en-US" u="none"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3654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 presetClass="entr" presetSubtype="16" fill="hold" nodeType="clickEffect">
                                  <p:stCondLst>
                                    <p:cond delay="0"/>
                                  </p:stCondLst>
                                  <p:childTnLst>
                                    <p:set>
                                      <p:cBhvr>
                                        <p:cTn id="10" dur="1" fill="hold">
                                          <p:stCondLst>
                                            <p:cond delay="0"/>
                                          </p:stCondLst>
                                        </p:cTn>
                                        <p:tgtEl>
                                          <p:spTgt spid="236547">
                                            <p:txEl>
                                              <p:pRg st="2" end="2"/>
                                            </p:txEl>
                                          </p:spTgt>
                                        </p:tgtEl>
                                        <p:attrNameLst>
                                          <p:attrName>style.visibility</p:attrName>
                                        </p:attrNameLst>
                                      </p:cBhvr>
                                      <p:to>
                                        <p:strVal val="visible"/>
                                      </p:to>
                                    </p:set>
                                    <p:animEffect transition="in" filter="box(in)">
                                      <p:cBhvr>
                                        <p:cTn id="11" dur="500"/>
                                        <p:tgtEl>
                                          <p:spTgt spid="23654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42" name="Rectangle 2"/>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graphicFrame>
        <p:nvGraphicFramePr>
          <p:cNvPr id="1341441" name="Object 1"/>
          <p:cNvGraphicFramePr>
            <a:graphicFrameLocks noChangeAspect="1"/>
          </p:cNvGraphicFramePr>
          <p:nvPr/>
        </p:nvGraphicFramePr>
        <p:xfrm>
          <a:off x="2144075" y="3032956"/>
          <a:ext cx="4855849" cy="3500879"/>
        </p:xfrm>
        <a:graphic>
          <a:graphicData uri="http://schemas.openxmlformats.org/presentationml/2006/ole">
            <mc:AlternateContent xmlns:mc="http://schemas.openxmlformats.org/markup-compatibility/2006">
              <mc:Choice xmlns:v="urn:schemas-microsoft-com:vml" Requires="v">
                <p:oleObj spid="_x0000_s6146" name="Visio" r:id="rId3" imgW="2015490" imgH="1455420" progId="Visio.Drawing.11">
                  <p:embed/>
                </p:oleObj>
              </mc:Choice>
              <mc:Fallback>
                <p:oleObj name="Visio" r:id="rId3" imgW="2015490" imgH="1455420" progId="Visio.Drawing.11">
                  <p:embed/>
                  <p:pic>
                    <p:nvPicPr>
                      <p:cNvPr id="0" name="Picture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44075" y="3032956"/>
                        <a:ext cx="4855849" cy="3500879"/>
                      </a:xfrm>
                      <a:prstGeom prst="rect">
                        <a:avLst/>
                      </a:prstGeom>
                      <a:noFill/>
                    </p:spPr>
                  </p:pic>
                </p:oleObj>
              </mc:Fallback>
            </mc:AlternateContent>
          </a:graphicData>
        </a:graphic>
      </p:graphicFrame>
      <p:sp>
        <p:nvSpPr>
          <p:cNvPr id="2" name="内容占位符 1"/>
          <p:cNvSpPr>
            <a:spLocks noGrp="1"/>
          </p:cNvSpPr>
          <p:nvPr>
            <p:ph idx="1"/>
          </p:nvPr>
        </p:nvSpPr>
        <p:spPr/>
        <p:txBody>
          <a:bodyPr/>
          <a:lstStyle/>
          <a:p>
            <a:pPr marL="0" indent="0">
              <a:spcAft>
                <a:spcPts val="1800"/>
              </a:spcAft>
              <a:buNone/>
            </a:pPr>
            <a:r>
              <a:rPr lang="en-US" altLang="zh-CN" dirty="0">
                <a:solidFill>
                  <a:srgbClr val="FF0000"/>
                </a:solidFill>
              </a:rPr>
              <a:t>2. </a:t>
            </a:r>
            <a:r>
              <a:rPr lang="zh-CN" altLang="en-US" dirty="0">
                <a:solidFill>
                  <a:srgbClr val="FF0000"/>
                </a:solidFill>
              </a:rPr>
              <a:t>轮函数</a:t>
            </a:r>
            <a:r>
              <a:rPr lang="en-US" altLang="zh-CN" i="1" dirty="0">
                <a:solidFill>
                  <a:srgbClr val="FF0000"/>
                </a:solidFill>
              </a:rPr>
              <a:t>F</a:t>
            </a:r>
            <a:r>
              <a:rPr lang="zh-CN" altLang="en-US" dirty="0">
                <a:solidFill>
                  <a:srgbClr val="FF0000"/>
                </a:solidFill>
              </a:rPr>
              <a:t>的</a:t>
            </a:r>
            <a:r>
              <a:rPr lang="en-US" altLang="en-US" dirty="0" err="1">
                <a:solidFill>
                  <a:srgbClr val="FF0000"/>
                </a:solidFill>
              </a:rPr>
              <a:t>加密过程</a:t>
            </a:r>
            <a:r>
              <a:rPr lang="en-US" altLang="zh-CN" dirty="0">
                <a:solidFill>
                  <a:srgbClr val="FF0000"/>
                </a:solidFill>
              </a:rPr>
              <a:t>—</a:t>
            </a:r>
            <a:r>
              <a:rPr lang="zh-CN" altLang="en-US" dirty="0">
                <a:solidFill>
                  <a:srgbClr val="FF0000"/>
                </a:solidFill>
              </a:rPr>
              <a:t>函数</a:t>
            </a:r>
            <a:r>
              <a:rPr lang="en-US" altLang="zh-CN" i="1" dirty="0">
                <a:solidFill>
                  <a:srgbClr val="FF0000"/>
                </a:solidFill>
              </a:rPr>
              <a:t>T</a:t>
            </a:r>
            <a:endParaRPr lang="en-US" altLang="en-US" i="1" dirty="0">
              <a:solidFill>
                <a:srgbClr val="FF0000"/>
              </a:solidFill>
            </a:endParaRPr>
          </a:p>
          <a:p>
            <a:pPr marL="971550" lvl="1" indent="-514350">
              <a:buFont typeface="+mj-ea"/>
              <a:buAutoNum type="circleNumDbPlain"/>
            </a:pPr>
            <a:r>
              <a:rPr lang="zh-CN" altLang="en-US" dirty="0">
                <a:solidFill>
                  <a:srgbClr val="DADADA">
                    <a:lumMod val="10000"/>
                  </a:srgbClr>
                </a:solidFill>
              </a:rPr>
              <a:t>非线性变换</a:t>
            </a:r>
            <a:r>
              <a:rPr lang="el-GR" altLang="zh-CN" i="1" dirty="0">
                <a:solidFill>
                  <a:srgbClr val="DADADA">
                    <a:lumMod val="10000"/>
                  </a:srgbClr>
                </a:solidFill>
              </a:rPr>
              <a:t>τ</a:t>
            </a:r>
            <a:endParaRPr lang="en-US" altLang="zh-CN" i="1" dirty="0">
              <a:solidFill>
                <a:srgbClr val="DADADA">
                  <a:lumMod val="10000"/>
                </a:srgbClr>
              </a:solidFill>
            </a:endParaRPr>
          </a:p>
          <a:p>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1341441"/>
                                        </p:tgtEl>
                                        <p:attrNameLst>
                                          <p:attrName>style.visibility</p:attrName>
                                        </p:attrNameLst>
                                      </p:cBhvr>
                                      <p:to>
                                        <p:strVal val="visible"/>
                                      </p:to>
                                    </p:set>
                                    <p:animEffect transition="in" filter="box(in)">
                                      <p:cBhvr>
                                        <p:cTn id="7" dur="500"/>
                                        <p:tgtEl>
                                          <p:spTgt spid="13414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18242" name="Picture 2"/>
          <p:cNvPicPr>
            <a:picLocks noChangeAspect="1" noChangeArrowheads="1"/>
          </p:cNvPicPr>
          <p:nvPr/>
        </p:nvPicPr>
        <p:blipFill>
          <a:blip r:embed="rId3"/>
          <a:srcRect/>
          <a:stretch>
            <a:fillRect/>
          </a:stretch>
        </p:blipFill>
        <p:spPr bwMode="auto">
          <a:xfrm>
            <a:off x="373005" y="1206540"/>
            <a:ext cx="8420100" cy="5143500"/>
          </a:xfrm>
          <a:prstGeom prst="rect">
            <a:avLst/>
          </a:prstGeom>
          <a:noFill/>
          <a:ln w="9525">
            <a:noFill/>
            <a:miter lim="800000"/>
            <a:headEnd/>
            <a:tailEnd/>
          </a:ln>
          <a:effectLst/>
        </p:spPr>
      </p:pic>
      <p:sp>
        <p:nvSpPr>
          <p:cNvPr id="6" name="流程图: 过程 5"/>
          <p:cNvSpPr/>
          <p:nvPr/>
        </p:nvSpPr>
        <p:spPr bwMode="auto">
          <a:xfrm>
            <a:off x="153927" y="5729319"/>
            <a:ext cx="8763120" cy="292104"/>
          </a:xfrm>
          <a:prstGeom prst="flowChartProcess">
            <a:avLst/>
          </a:prstGeom>
          <a:noFill/>
          <a:ln w="254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endParaRPr>
          </a:p>
        </p:txBody>
      </p:sp>
      <p:sp>
        <p:nvSpPr>
          <p:cNvPr id="8" name="流程图: 过程 7"/>
          <p:cNvSpPr/>
          <p:nvPr/>
        </p:nvSpPr>
        <p:spPr bwMode="auto">
          <a:xfrm rot="5400000">
            <a:off x="5795184" y="3520284"/>
            <a:ext cx="5367413" cy="511182"/>
          </a:xfrm>
          <a:prstGeom prst="flowChartProcess">
            <a:avLst/>
          </a:prstGeom>
          <a:noFill/>
          <a:ln w="254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endParaRPr>
          </a:p>
        </p:txBody>
      </p:sp>
      <p:sp>
        <p:nvSpPr>
          <p:cNvPr id="9" name="圆角矩形标注 8"/>
          <p:cNvSpPr/>
          <p:nvPr/>
        </p:nvSpPr>
        <p:spPr bwMode="auto">
          <a:xfrm>
            <a:off x="7127910" y="4816494"/>
            <a:ext cx="1241442" cy="657234"/>
          </a:xfrm>
          <a:prstGeom prst="wedgeRoundRectCallout">
            <a:avLst>
              <a:gd name="adj1" fmla="val 49203"/>
              <a:gd name="adj2" fmla="val 122386"/>
              <a:gd name="adj3" fmla="val 16667"/>
            </a:avLst>
          </a:prstGeom>
          <a:solidFill>
            <a:srgbClr val="339933"/>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r>
              <a:rPr kumimoji="0" lang="en-US" altLang="zh-CN" sz="3200" b="0" i="0" u="none" strike="noStrike" cap="none" normalizeH="0" baseline="0" dirty="0">
                <a:ln>
                  <a:noFill/>
                </a:ln>
                <a:solidFill>
                  <a:schemeClr val="tx1"/>
                </a:solidFill>
                <a:effectLst>
                  <a:outerShdw blurRad="38100" dist="38100" dir="2700000" algn="tl">
                    <a:srgbClr val="000000">
                      <a:alpha val="43137"/>
                    </a:srgbClr>
                  </a:outerShdw>
                </a:effectLst>
                <a:ea typeface="宋体" panose="02010600030101010101" pitchFamily="2" charset="-122"/>
              </a:rPr>
              <a:t>0x84</a:t>
            </a:r>
            <a:endParaRPr kumimoji="0" lang="zh-CN" altLang="en-US" sz="3200" b="0" i="0" u="none" strike="noStrike" cap="none" normalizeH="0" baseline="0" dirty="0">
              <a:ln>
                <a:noFill/>
              </a:ln>
              <a:solidFill>
                <a:schemeClr val="tx1"/>
              </a:solidFill>
              <a:effectLst>
                <a:outerShdw blurRad="38100" dist="38100" dir="2700000" algn="tl">
                  <a:srgbClr val="000000">
                    <a:alpha val="43137"/>
                  </a:srgbClr>
                </a:outerShdw>
              </a:effectLst>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1824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1+#ppt_w/2"/>
                                          </p:val>
                                        </p:tav>
                                        <p:tav tm="100000">
                                          <p:val>
                                            <p:strVal val="#ppt_x"/>
                                          </p:val>
                                        </p:tav>
                                      </p:tavLst>
                                    </p:anim>
                                    <p:anim calcmode="lin" valueType="num">
                                      <p:cBhvr additive="base">
                                        <p:cTn id="18"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4" presetClass="entr" presetSubtype="16"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box(in)">
                                      <p:cBhvr>
                                        <p:cTn id="2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9"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547" name="Rectangle 3"/>
          <p:cNvSpPr>
            <a:spLocks noGrp="1" noChangeArrowheads="1"/>
          </p:cNvSpPr>
          <p:nvPr>
            <p:ph idx="1"/>
          </p:nvPr>
        </p:nvSpPr>
        <p:spPr/>
        <p:txBody>
          <a:bodyPr/>
          <a:lstStyle/>
          <a:p>
            <a:pPr marL="0" indent="0">
              <a:spcAft>
                <a:spcPts val="1800"/>
              </a:spcAft>
              <a:buNone/>
            </a:pPr>
            <a:r>
              <a:rPr lang="en-US" altLang="zh-CN" dirty="0">
                <a:solidFill>
                  <a:srgbClr val="FF0000"/>
                </a:solidFill>
              </a:rPr>
              <a:t>2. </a:t>
            </a:r>
            <a:r>
              <a:rPr lang="zh-CN" altLang="en-US" dirty="0">
                <a:solidFill>
                  <a:srgbClr val="FF0000"/>
                </a:solidFill>
              </a:rPr>
              <a:t>轮函数</a:t>
            </a:r>
            <a:r>
              <a:rPr lang="en-US" altLang="zh-CN" i="1" dirty="0">
                <a:solidFill>
                  <a:srgbClr val="FF0000"/>
                </a:solidFill>
              </a:rPr>
              <a:t>F</a:t>
            </a:r>
            <a:r>
              <a:rPr lang="zh-CN" altLang="en-US" dirty="0">
                <a:solidFill>
                  <a:srgbClr val="FF0000"/>
                </a:solidFill>
              </a:rPr>
              <a:t>的</a:t>
            </a:r>
            <a:r>
              <a:rPr lang="en-US" altLang="en-US" dirty="0" err="1">
                <a:solidFill>
                  <a:srgbClr val="FF0000"/>
                </a:solidFill>
              </a:rPr>
              <a:t>加密过程</a:t>
            </a:r>
            <a:r>
              <a:rPr lang="en-US" altLang="zh-CN" dirty="0">
                <a:solidFill>
                  <a:srgbClr val="FF0000"/>
                </a:solidFill>
              </a:rPr>
              <a:t>—</a:t>
            </a:r>
            <a:r>
              <a:rPr lang="zh-CN" altLang="en-US" dirty="0">
                <a:solidFill>
                  <a:srgbClr val="FF0000"/>
                </a:solidFill>
              </a:rPr>
              <a:t>函数</a:t>
            </a:r>
            <a:r>
              <a:rPr lang="en-US" altLang="zh-CN" i="1" dirty="0">
                <a:solidFill>
                  <a:srgbClr val="FF0000"/>
                </a:solidFill>
              </a:rPr>
              <a:t>T</a:t>
            </a:r>
            <a:endParaRPr lang="en-US" altLang="en-US" i="1" dirty="0">
              <a:solidFill>
                <a:srgbClr val="FF0000"/>
              </a:solidFill>
            </a:endParaRPr>
          </a:p>
          <a:p>
            <a:pPr marL="971550" lvl="1" indent="-514350">
              <a:buFont typeface="+mj-ea"/>
              <a:buAutoNum type="circleNumDbPlain" startAt="2"/>
            </a:pPr>
            <a:r>
              <a:rPr lang="zh-CN" altLang="en-US" dirty="0">
                <a:solidFill>
                  <a:srgbClr val="DADADA">
                    <a:lumMod val="10000"/>
                  </a:srgbClr>
                </a:solidFill>
              </a:rPr>
              <a:t>线性变换</a:t>
            </a:r>
            <a:r>
              <a:rPr lang="en-US" altLang="zh-CN" i="1" dirty="0">
                <a:solidFill>
                  <a:srgbClr val="DADADA">
                    <a:lumMod val="10000"/>
                  </a:srgbClr>
                </a:solidFill>
              </a:rPr>
              <a:t>L</a:t>
            </a:r>
          </a:p>
          <a:p>
            <a:pPr marL="971550" lvl="1" indent="-514350">
              <a:buNone/>
            </a:pPr>
            <a:r>
              <a:rPr lang="en-US" altLang="zh-CN" sz="2400" i="1" dirty="0">
                <a:solidFill>
                  <a:srgbClr val="DADADA">
                    <a:lumMod val="10000"/>
                  </a:srgbClr>
                </a:solidFill>
              </a:rPr>
              <a:t>C=L</a:t>
            </a:r>
            <a:r>
              <a:rPr lang="en-US" altLang="zh-CN" sz="2400" dirty="0">
                <a:solidFill>
                  <a:srgbClr val="DADADA">
                    <a:lumMod val="10000"/>
                  </a:srgbClr>
                </a:solidFill>
              </a:rPr>
              <a:t>(</a:t>
            </a:r>
            <a:r>
              <a:rPr lang="en-US" altLang="zh-CN" sz="2400" i="1" dirty="0">
                <a:solidFill>
                  <a:srgbClr val="DADADA">
                    <a:lumMod val="10000"/>
                  </a:srgbClr>
                </a:solidFill>
              </a:rPr>
              <a:t>B</a:t>
            </a:r>
            <a:r>
              <a:rPr lang="en-US" altLang="zh-CN" sz="2400" dirty="0">
                <a:solidFill>
                  <a:srgbClr val="DADADA">
                    <a:lumMod val="10000"/>
                  </a:srgbClr>
                </a:solidFill>
              </a:rPr>
              <a:t>)=</a:t>
            </a:r>
            <a:r>
              <a:rPr lang="en-US" altLang="zh-CN" sz="2400" i="1" dirty="0">
                <a:solidFill>
                  <a:srgbClr val="DADADA">
                    <a:lumMod val="10000"/>
                  </a:srgbClr>
                </a:solidFill>
              </a:rPr>
              <a:t>B</a:t>
            </a:r>
            <a:r>
              <a:rPr lang="en-US" altLang="zh-CN" sz="2400" dirty="0">
                <a:solidFill>
                  <a:srgbClr val="000000"/>
                </a:solidFill>
              </a:rPr>
              <a:t>⊕(</a:t>
            </a:r>
            <a:r>
              <a:rPr lang="en-US" altLang="zh-CN" sz="2400" i="1" dirty="0">
                <a:solidFill>
                  <a:srgbClr val="000000"/>
                </a:solidFill>
              </a:rPr>
              <a:t>B</a:t>
            </a:r>
            <a:r>
              <a:rPr lang="en-US" altLang="zh-CN" sz="2400" dirty="0">
                <a:solidFill>
                  <a:srgbClr val="000000"/>
                </a:solidFill>
              </a:rPr>
              <a:t>&lt;&lt;&lt;2)⊕(</a:t>
            </a:r>
            <a:r>
              <a:rPr lang="en-US" altLang="zh-CN" sz="2400" i="1" dirty="0">
                <a:solidFill>
                  <a:srgbClr val="000000"/>
                </a:solidFill>
              </a:rPr>
              <a:t>B</a:t>
            </a:r>
            <a:r>
              <a:rPr lang="en-US" altLang="zh-CN" sz="2400" dirty="0">
                <a:solidFill>
                  <a:srgbClr val="000000"/>
                </a:solidFill>
              </a:rPr>
              <a:t>&lt;&lt;&lt;10)⊕(</a:t>
            </a:r>
            <a:r>
              <a:rPr lang="en-US" altLang="zh-CN" sz="2400" i="1" dirty="0">
                <a:solidFill>
                  <a:srgbClr val="000000"/>
                </a:solidFill>
              </a:rPr>
              <a:t>B</a:t>
            </a:r>
            <a:r>
              <a:rPr lang="en-US" altLang="zh-CN" sz="2400" dirty="0">
                <a:solidFill>
                  <a:srgbClr val="000000"/>
                </a:solidFill>
              </a:rPr>
              <a:t>&lt;&lt;&lt;18)⊕(</a:t>
            </a:r>
            <a:r>
              <a:rPr lang="en-US" altLang="zh-CN" sz="2400" i="1" dirty="0">
                <a:solidFill>
                  <a:srgbClr val="000000"/>
                </a:solidFill>
              </a:rPr>
              <a:t>B</a:t>
            </a:r>
            <a:r>
              <a:rPr lang="en-US" altLang="zh-CN" sz="2400" dirty="0">
                <a:solidFill>
                  <a:srgbClr val="000000"/>
                </a:solidFill>
              </a:rPr>
              <a:t>&lt;&lt;&lt;24)</a:t>
            </a:r>
            <a:endParaRPr lang="en-US" altLang="zh-CN" sz="2400" i="1" dirty="0">
              <a:solidFill>
                <a:srgbClr val="DADADA">
                  <a:lumMod val="10000"/>
                </a:srgbClr>
              </a:solidFill>
            </a:endParaRPr>
          </a:p>
          <a:p>
            <a:pPr marL="971550" lvl="1" indent="-514350">
              <a:buNone/>
            </a:pPr>
            <a:endParaRPr lang="en-US" altLang="zh-CN" dirty="0">
              <a:solidFill>
                <a:srgbClr val="DADADA">
                  <a:lumMod val="10000"/>
                </a:srgbClr>
              </a:solidFill>
            </a:endParaRPr>
          </a:p>
          <a:p>
            <a:pPr marL="971550" lvl="1" indent="-514350">
              <a:buNone/>
            </a:pPr>
            <a:endParaRPr lang="en-US" altLang="zh-CN" dirty="0">
              <a:solidFill>
                <a:srgbClr val="000000"/>
              </a:solidFill>
            </a:endParaRPr>
          </a:p>
          <a:p>
            <a:pPr marL="971550" lvl="1" indent="-514350">
              <a:buNone/>
            </a:pPr>
            <a:endParaRPr lang="en-US" altLang="zh-CN" i="1" dirty="0">
              <a:solidFill>
                <a:srgbClr val="DADADA">
                  <a:lumMod val="10000"/>
                </a:srgbClr>
              </a:solidFill>
            </a:endParaRPr>
          </a:p>
          <a:p>
            <a:endParaRPr lang="zh-CN" altLang="en-US" dirty="0"/>
          </a:p>
        </p:txBody>
      </p:sp>
      <p:sp>
        <p:nvSpPr>
          <p:cNvPr id="1566723" name="Rectangle 3"/>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1566725" name="Rectangle 5"/>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1566727" name="Rectangle 7"/>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graphicFrame>
        <p:nvGraphicFramePr>
          <p:cNvPr id="1566726" name="Object 6"/>
          <p:cNvGraphicFramePr>
            <a:graphicFrameLocks noChangeAspect="1"/>
          </p:cNvGraphicFramePr>
          <p:nvPr/>
        </p:nvGraphicFramePr>
        <p:xfrm>
          <a:off x="1979442" y="4041068"/>
          <a:ext cx="5184846" cy="2042095"/>
        </p:xfrm>
        <a:graphic>
          <a:graphicData uri="http://schemas.openxmlformats.org/presentationml/2006/ole">
            <mc:AlternateContent xmlns:mc="http://schemas.openxmlformats.org/markup-compatibility/2006">
              <mc:Choice xmlns:v="urn:schemas-microsoft-com:vml" Requires="v">
                <p:oleObj spid="_x0000_s7170" name="Visio" r:id="rId4" imgW="2015490" imgH="798195" progId="Visio.Drawing.11">
                  <p:embed/>
                </p:oleObj>
              </mc:Choice>
              <mc:Fallback>
                <p:oleObj name="Visio" r:id="rId4" imgW="2015490" imgH="798195" progId="Visio.Drawing.11">
                  <p:embed/>
                  <p:pic>
                    <p:nvPicPr>
                      <p:cNvPr id="0"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79442" y="4041068"/>
                        <a:ext cx="5184846" cy="204209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 name="流程图: 过程 10"/>
          <p:cNvSpPr/>
          <p:nvPr/>
        </p:nvSpPr>
        <p:spPr bwMode="auto">
          <a:xfrm>
            <a:off x="2015956" y="4074948"/>
            <a:ext cx="1752624" cy="1971702"/>
          </a:xfrm>
          <a:prstGeom prst="flowChartProcess">
            <a:avLst/>
          </a:prstGeom>
          <a:noFill/>
          <a:ln w="254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36547">
                                            <p:txEl>
                                              <p:pRg st="2" end="2"/>
                                            </p:txEl>
                                          </p:spTgt>
                                        </p:tgtEl>
                                        <p:attrNameLst>
                                          <p:attrName>style.visibility</p:attrName>
                                        </p:attrNameLst>
                                      </p:cBhvr>
                                      <p:to>
                                        <p:strVal val="visible"/>
                                      </p:to>
                                    </p:set>
                                    <p:animEffect transition="in" filter="wipe(left)">
                                      <p:cBhvr>
                                        <p:cTn id="7" dur="500"/>
                                        <p:tgtEl>
                                          <p:spTgt spid="23654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547" name="Rectangle 3"/>
          <p:cNvSpPr>
            <a:spLocks noGrp="1" noChangeArrowheads="1"/>
          </p:cNvSpPr>
          <p:nvPr>
            <p:ph idx="1"/>
          </p:nvPr>
        </p:nvSpPr>
        <p:spPr>
          <a:xfrm>
            <a:off x="457200" y="1489527"/>
            <a:ext cx="8229600" cy="4824000"/>
          </a:xfrm>
        </p:spPr>
        <p:txBody>
          <a:bodyPr/>
          <a:lstStyle/>
          <a:p>
            <a:pPr marL="0" indent="0">
              <a:spcAft>
                <a:spcPts val="1800"/>
              </a:spcAft>
              <a:buNone/>
            </a:pPr>
            <a:r>
              <a:rPr lang="en-US" altLang="zh-CN" dirty="0">
                <a:solidFill>
                  <a:srgbClr val="FF0000"/>
                </a:solidFill>
              </a:rPr>
              <a:t>2. </a:t>
            </a:r>
            <a:r>
              <a:rPr lang="zh-CN" altLang="en-US" dirty="0">
                <a:solidFill>
                  <a:srgbClr val="FF0000"/>
                </a:solidFill>
              </a:rPr>
              <a:t>轮函数</a:t>
            </a:r>
            <a:r>
              <a:rPr lang="en-US" altLang="zh-CN" i="1" dirty="0">
                <a:solidFill>
                  <a:srgbClr val="FF0000"/>
                </a:solidFill>
              </a:rPr>
              <a:t>F</a:t>
            </a:r>
            <a:r>
              <a:rPr lang="zh-CN" altLang="en-US" dirty="0">
                <a:solidFill>
                  <a:srgbClr val="FF0000"/>
                </a:solidFill>
              </a:rPr>
              <a:t>的</a:t>
            </a:r>
            <a:r>
              <a:rPr lang="en-US" altLang="en-US" dirty="0" err="1">
                <a:solidFill>
                  <a:srgbClr val="FF0000"/>
                </a:solidFill>
              </a:rPr>
              <a:t>加密过程</a:t>
            </a:r>
            <a:r>
              <a:rPr lang="en-US" altLang="zh-CN" dirty="0">
                <a:solidFill>
                  <a:srgbClr val="FF0000"/>
                </a:solidFill>
              </a:rPr>
              <a:t>—</a:t>
            </a:r>
            <a:r>
              <a:rPr lang="zh-CN" altLang="en-US" dirty="0">
                <a:solidFill>
                  <a:srgbClr val="FF0000"/>
                </a:solidFill>
              </a:rPr>
              <a:t>函数</a:t>
            </a:r>
            <a:r>
              <a:rPr lang="en-US" altLang="zh-CN" i="1" dirty="0">
                <a:solidFill>
                  <a:srgbClr val="FF0000"/>
                </a:solidFill>
              </a:rPr>
              <a:t>T</a:t>
            </a:r>
            <a:endParaRPr lang="en-US" altLang="en-US" i="1" dirty="0">
              <a:solidFill>
                <a:srgbClr val="FF0000"/>
              </a:solidFill>
            </a:endParaRPr>
          </a:p>
          <a:p>
            <a:pPr marL="971550" lvl="1" indent="-514350">
              <a:buFont typeface="+mj-ea"/>
              <a:buAutoNum type="circleNumDbPlain" startAt="2"/>
            </a:pPr>
            <a:r>
              <a:rPr lang="zh-CN" altLang="en-US" dirty="0">
                <a:solidFill>
                  <a:srgbClr val="DADADA">
                    <a:lumMod val="10000"/>
                  </a:srgbClr>
                </a:solidFill>
              </a:rPr>
              <a:t>线性变换</a:t>
            </a:r>
            <a:r>
              <a:rPr lang="en-US" altLang="zh-CN" i="1" dirty="0">
                <a:solidFill>
                  <a:srgbClr val="DADADA">
                    <a:lumMod val="10000"/>
                  </a:srgbClr>
                </a:solidFill>
              </a:rPr>
              <a:t>L</a:t>
            </a:r>
          </a:p>
          <a:p>
            <a:pPr marL="971550" lvl="1" indent="-514350">
              <a:buNone/>
            </a:pPr>
            <a:r>
              <a:rPr lang="zh-CN" altLang="en-US" sz="2400" dirty="0">
                <a:solidFill>
                  <a:srgbClr val="DADADA">
                    <a:lumMod val="10000"/>
                  </a:srgbClr>
                </a:solidFill>
              </a:rPr>
              <a:t>例</a:t>
            </a:r>
            <a:r>
              <a:rPr lang="en-US" altLang="zh-CN" sz="2400" dirty="0">
                <a:solidFill>
                  <a:srgbClr val="DADADA">
                    <a:lumMod val="10000"/>
                  </a:srgbClr>
                </a:solidFill>
              </a:rPr>
              <a:t>1</a:t>
            </a:r>
            <a:r>
              <a:rPr lang="zh-CN" altLang="en-US" sz="2400" dirty="0">
                <a:solidFill>
                  <a:srgbClr val="DADADA">
                    <a:lumMod val="10000"/>
                  </a:srgbClr>
                </a:solidFill>
              </a:rPr>
              <a:t>：若</a:t>
            </a:r>
            <a:r>
              <a:rPr lang="en-US" altLang="zh-CN" sz="2400" i="1" dirty="0">
                <a:solidFill>
                  <a:srgbClr val="DADADA">
                    <a:lumMod val="10000"/>
                  </a:srgbClr>
                </a:solidFill>
              </a:rPr>
              <a:t>B</a:t>
            </a:r>
            <a:r>
              <a:rPr lang="en-US" altLang="zh-CN" sz="2400" dirty="0">
                <a:solidFill>
                  <a:srgbClr val="DADADA">
                    <a:lumMod val="10000"/>
                  </a:srgbClr>
                </a:solidFill>
              </a:rPr>
              <a:t>=0x12345678</a:t>
            </a:r>
            <a:r>
              <a:rPr lang="zh-CN" altLang="en-US" sz="2400" dirty="0">
                <a:solidFill>
                  <a:srgbClr val="DADADA">
                    <a:lumMod val="10000"/>
                  </a:srgbClr>
                </a:solidFill>
              </a:rPr>
              <a:t>，则</a:t>
            </a:r>
            <a:r>
              <a:rPr lang="en-US" altLang="zh-CN" sz="2400" i="1" dirty="0">
                <a:solidFill>
                  <a:srgbClr val="DADADA">
                    <a:lumMod val="10000"/>
                  </a:srgbClr>
                </a:solidFill>
              </a:rPr>
              <a:t>C</a:t>
            </a:r>
            <a:r>
              <a:rPr lang="en-US" altLang="zh-CN" sz="2400" dirty="0">
                <a:solidFill>
                  <a:srgbClr val="DADADA">
                    <a:lumMod val="10000"/>
                  </a:srgbClr>
                </a:solidFill>
              </a:rPr>
              <a:t>=</a:t>
            </a:r>
            <a:r>
              <a:rPr lang="en-US" altLang="zh-CN" sz="2400" i="1" dirty="0">
                <a:solidFill>
                  <a:srgbClr val="DADADA">
                    <a:lumMod val="10000"/>
                  </a:srgbClr>
                </a:solidFill>
              </a:rPr>
              <a:t>L</a:t>
            </a:r>
            <a:r>
              <a:rPr lang="en-US" altLang="zh-CN" sz="2400" dirty="0">
                <a:solidFill>
                  <a:srgbClr val="DADADA">
                    <a:lumMod val="10000"/>
                  </a:srgbClr>
                </a:solidFill>
              </a:rPr>
              <a:t>(</a:t>
            </a:r>
            <a:r>
              <a:rPr lang="en-US" altLang="zh-CN" sz="2400" i="1" dirty="0">
                <a:solidFill>
                  <a:srgbClr val="DADADA">
                    <a:lumMod val="10000"/>
                  </a:srgbClr>
                </a:solidFill>
              </a:rPr>
              <a:t>B</a:t>
            </a:r>
            <a:r>
              <a:rPr lang="en-US" altLang="zh-CN" sz="2400" dirty="0">
                <a:solidFill>
                  <a:srgbClr val="DADADA">
                    <a:lumMod val="10000"/>
                  </a:srgbClr>
                </a:solidFill>
              </a:rPr>
              <a:t>)</a:t>
            </a:r>
            <a:r>
              <a:rPr lang="zh-CN" altLang="en-US" sz="2400" dirty="0">
                <a:solidFill>
                  <a:srgbClr val="DADADA">
                    <a:lumMod val="10000"/>
                  </a:srgbClr>
                </a:solidFill>
              </a:rPr>
              <a:t>是多少？</a:t>
            </a:r>
            <a:endParaRPr lang="en-US" altLang="zh-CN" sz="2400" dirty="0">
              <a:solidFill>
                <a:srgbClr val="DADADA">
                  <a:lumMod val="10000"/>
                </a:srgbClr>
              </a:solidFill>
            </a:endParaRPr>
          </a:p>
          <a:p>
            <a:pPr marL="971550" lvl="1" indent="-514350">
              <a:buNone/>
            </a:pPr>
            <a:r>
              <a:rPr lang="en-US" altLang="zh-CN" sz="2400" i="1" dirty="0">
                <a:solidFill>
                  <a:srgbClr val="DADADA">
                    <a:lumMod val="10000"/>
                  </a:srgbClr>
                </a:solidFill>
              </a:rPr>
              <a:t>C=L</a:t>
            </a:r>
            <a:r>
              <a:rPr lang="en-US" altLang="zh-CN" sz="2400" dirty="0">
                <a:solidFill>
                  <a:srgbClr val="DADADA">
                    <a:lumMod val="10000"/>
                  </a:srgbClr>
                </a:solidFill>
              </a:rPr>
              <a:t>(</a:t>
            </a:r>
            <a:r>
              <a:rPr lang="en-US" altLang="zh-CN" sz="2400" i="1" dirty="0">
                <a:solidFill>
                  <a:srgbClr val="DADADA">
                    <a:lumMod val="10000"/>
                  </a:srgbClr>
                </a:solidFill>
              </a:rPr>
              <a:t>B</a:t>
            </a:r>
            <a:r>
              <a:rPr lang="en-US" altLang="zh-CN" sz="2400" dirty="0">
                <a:solidFill>
                  <a:srgbClr val="DADADA">
                    <a:lumMod val="10000"/>
                  </a:srgbClr>
                </a:solidFill>
              </a:rPr>
              <a:t>)=</a:t>
            </a:r>
            <a:r>
              <a:rPr lang="en-US" altLang="zh-CN" sz="2400" i="1" dirty="0">
                <a:solidFill>
                  <a:srgbClr val="DADADA">
                    <a:lumMod val="10000"/>
                  </a:srgbClr>
                </a:solidFill>
              </a:rPr>
              <a:t>B</a:t>
            </a:r>
            <a:r>
              <a:rPr lang="en-US" altLang="zh-CN" sz="2400" dirty="0">
                <a:solidFill>
                  <a:srgbClr val="000000"/>
                </a:solidFill>
              </a:rPr>
              <a:t>⊕(</a:t>
            </a:r>
            <a:r>
              <a:rPr lang="en-US" altLang="zh-CN" sz="2400" i="1" dirty="0">
                <a:solidFill>
                  <a:srgbClr val="000000"/>
                </a:solidFill>
              </a:rPr>
              <a:t>B</a:t>
            </a:r>
            <a:r>
              <a:rPr lang="en-US" altLang="zh-CN" sz="2400" dirty="0">
                <a:solidFill>
                  <a:srgbClr val="000000"/>
                </a:solidFill>
              </a:rPr>
              <a:t>&lt;&lt;&lt;2)⊕(</a:t>
            </a:r>
            <a:r>
              <a:rPr lang="en-US" altLang="zh-CN" sz="2400" i="1" dirty="0">
                <a:solidFill>
                  <a:srgbClr val="000000"/>
                </a:solidFill>
              </a:rPr>
              <a:t>B</a:t>
            </a:r>
            <a:r>
              <a:rPr lang="en-US" altLang="zh-CN" sz="2400" dirty="0">
                <a:solidFill>
                  <a:srgbClr val="000000"/>
                </a:solidFill>
              </a:rPr>
              <a:t>&lt;&lt;&lt;10)⊕(</a:t>
            </a:r>
            <a:r>
              <a:rPr lang="en-US" altLang="zh-CN" sz="2400" i="1" dirty="0">
                <a:solidFill>
                  <a:srgbClr val="000000"/>
                </a:solidFill>
              </a:rPr>
              <a:t>B</a:t>
            </a:r>
            <a:r>
              <a:rPr lang="en-US" altLang="zh-CN" sz="2400" dirty="0">
                <a:solidFill>
                  <a:srgbClr val="000000"/>
                </a:solidFill>
              </a:rPr>
              <a:t>&lt;&lt;&lt;18)⊕(</a:t>
            </a:r>
            <a:r>
              <a:rPr lang="en-US" altLang="zh-CN" sz="2400" i="1" dirty="0">
                <a:solidFill>
                  <a:srgbClr val="000000"/>
                </a:solidFill>
              </a:rPr>
              <a:t>B</a:t>
            </a:r>
            <a:r>
              <a:rPr lang="en-US" altLang="zh-CN" sz="2400" dirty="0">
                <a:solidFill>
                  <a:srgbClr val="000000"/>
                </a:solidFill>
              </a:rPr>
              <a:t>&lt;&lt;&lt;24)</a:t>
            </a:r>
            <a:endParaRPr lang="en-US" altLang="zh-CN" sz="2400" i="1" dirty="0">
              <a:solidFill>
                <a:srgbClr val="DADADA">
                  <a:lumMod val="10000"/>
                </a:srgbClr>
              </a:solidFill>
            </a:endParaRPr>
          </a:p>
          <a:p>
            <a:pPr marL="971550" lvl="1" indent="-514350">
              <a:buNone/>
            </a:pPr>
            <a:endParaRPr lang="en-US" altLang="zh-CN" sz="2400" dirty="0">
              <a:solidFill>
                <a:srgbClr val="DADADA">
                  <a:lumMod val="10000"/>
                </a:srgbClr>
              </a:solidFill>
            </a:endParaRPr>
          </a:p>
          <a:p>
            <a:pPr marL="971550" lvl="1" indent="-514350">
              <a:buNone/>
            </a:pPr>
            <a:endParaRPr lang="en-US" altLang="zh-CN" dirty="0">
              <a:solidFill>
                <a:srgbClr val="000000"/>
              </a:solidFill>
            </a:endParaRPr>
          </a:p>
          <a:p>
            <a:pPr marL="971550" lvl="1" indent="-514350">
              <a:buNone/>
            </a:pPr>
            <a:endParaRPr lang="en-US" altLang="zh-CN" i="1" dirty="0">
              <a:solidFill>
                <a:srgbClr val="DADADA">
                  <a:lumMod val="10000"/>
                </a:srgbClr>
              </a:solidFill>
            </a:endParaRPr>
          </a:p>
          <a:p>
            <a:endParaRPr lang="zh-CN" altLang="en-US" dirty="0"/>
          </a:p>
        </p:txBody>
      </p:sp>
      <p:sp>
        <p:nvSpPr>
          <p:cNvPr id="1566723" name="Rectangle 3"/>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1566725" name="Rectangle 5"/>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1566727" name="Rectangle 7"/>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9" name="TextBox 8"/>
          <p:cNvSpPr txBox="1"/>
          <p:nvPr/>
        </p:nvSpPr>
        <p:spPr>
          <a:xfrm>
            <a:off x="3367071" y="6084211"/>
            <a:ext cx="2628936" cy="523220"/>
          </a:xfrm>
          <a:prstGeom prst="rect">
            <a:avLst/>
          </a:prstGeom>
          <a:noFill/>
        </p:spPr>
        <p:txBody>
          <a:bodyPr wrap="square" rtlCol="0">
            <a:spAutoFit/>
          </a:bodyPr>
          <a:lstStyle/>
          <a:p>
            <a:r>
              <a:rPr lang="en-US" altLang="zh-CN" i="1" u="none" dirty="0">
                <a:solidFill>
                  <a:srgbClr val="FF0000"/>
                </a:solidFill>
              </a:rPr>
              <a:t>C</a:t>
            </a:r>
            <a:r>
              <a:rPr lang="en-US" altLang="zh-CN" u="none" dirty="0">
                <a:solidFill>
                  <a:srgbClr val="FF0000"/>
                </a:solidFill>
              </a:rPr>
              <a:t>=0xAA4E9357</a:t>
            </a:r>
            <a:endParaRPr lang="zh-CN" altLang="en-US" u="none" dirty="0">
              <a:solidFill>
                <a:srgbClr val="FF0000"/>
              </a:solidFill>
            </a:endParaRPr>
          </a:p>
        </p:txBody>
      </p:sp>
      <p:sp>
        <p:nvSpPr>
          <p:cNvPr id="5" name="AutoShape 3"/>
          <p:cNvSpPr>
            <a:spLocks noChangeAspect="1" noChangeArrowheads="1" noTextEdit="1"/>
          </p:cNvSpPr>
          <p:nvPr/>
        </p:nvSpPr>
        <p:spPr bwMode="auto">
          <a:xfrm>
            <a:off x="260350" y="3957638"/>
            <a:ext cx="8623300" cy="2316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6" name="Rectangle 5"/>
          <p:cNvSpPr>
            <a:spLocks noChangeArrowheads="1"/>
          </p:cNvSpPr>
          <p:nvPr/>
        </p:nvSpPr>
        <p:spPr bwMode="auto">
          <a:xfrm>
            <a:off x="268288" y="3978275"/>
            <a:ext cx="954088" cy="371475"/>
          </a:xfrm>
          <a:prstGeom prst="rect">
            <a:avLst/>
          </a:prstGeom>
          <a:solidFill>
            <a:srgbClr val="336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7" name="Rectangle 6"/>
          <p:cNvSpPr>
            <a:spLocks noChangeArrowheads="1"/>
          </p:cNvSpPr>
          <p:nvPr/>
        </p:nvSpPr>
        <p:spPr bwMode="auto">
          <a:xfrm>
            <a:off x="1222375" y="3978275"/>
            <a:ext cx="954088" cy="371475"/>
          </a:xfrm>
          <a:prstGeom prst="rect">
            <a:avLst/>
          </a:prstGeom>
          <a:solidFill>
            <a:srgbClr val="336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0" name="Rectangle 7"/>
          <p:cNvSpPr>
            <a:spLocks noChangeArrowheads="1"/>
          </p:cNvSpPr>
          <p:nvPr/>
        </p:nvSpPr>
        <p:spPr bwMode="auto">
          <a:xfrm>
            <a:off x="2176463" y="3978275"/>
            <a:ext cx="954088" cy="371475"/>
          </a:xfrm>
          <a:prstGeom prst="rect">
            <a:avLst/>
          </a:prstGeom>
          <a:solidFill>
            <a:srgbClr val="336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1" name="Rectangle 8"/>
          <p:cNvSpPr>
            <a:spLocks noChangeArrowheads="1"/>
          </p:cNvSpPr>
          <p:nvPr/>
        </p:nvSpPr>
        <p:spPr bwMode="auto">
          <a:xfrm>
            <a:off x="3132138" y="3978275"/>
            <a:ext cx="954088" cy="371475"/>
          </a:xfrm>
          <a:prstGeom prst="rect">
            <a:avLst/>
          </a:prstGeom>
          <a:solidFill>
            <a:srgbClr val="336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2" name="Rectangle 9"/>
          <p:cNvSpPr>
            <a:spLocks noChangeArrowheads="1"/>
          </p:cNvSpPr>
          <p:nvPr/>
        </p:nvSpPr>
        <p:spPr bwMode="auto">
          <a:xfrm>
            <a:off x="4086225" y="3978275"/>
            <a:ext cx="954088" cy="371475"/>
          </a:xfrm>
          <a:prstGeom prst="rect">
            <a:avLst/>
          </a:prstGeom>
          <a:solidFill>
            <a:srgbClr val="336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3" name="Rectangle 10"/>
          <p:cNvSpPr>
            <a:spLocks noChangeArrowheads="1"/>
          </p:cNvSpPr>
          <p:nvPr/>
        </p:nvSpPr>
        <p:spPr bwMode="auto">
          <a:xfrm>
            <a:off x="5040313" y="3978275"/>
            <a:ext cx="954088" cy="371475"/>
          </a:xfrm>
          <a:prstGeom prst="rect">
            <a:avLst/>
          </a:prstGeom>
          <a:solidFill>
            <a:srgbClr val="336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4" name="Rectangle 11"/>
          <p:cNvSpPr>
            <a:spLocks noChangeArrowheads="1"/>
          </p:cNvSpPr>
          <p:nvPr/>
        </p:nvSpPr>
        <p:spPr bwMode="auto">
          <a:xfrm>
            <a:off x="5994400" y="3978275"/>
            <a:ext cx="955675" cy="371475"/>
          </a:xfrm>
          <a:prstGeom prst="rect">
            <a:avLst/>
          </a:prstGeom>
          <a:solidFill>
            <a:srgbClr val="336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5" name="Rectangle 12"/>
          <p:cNvSpPr>
            <a:spLocks noChangeArrowheads="1"/>
          </p:cNvSpPr>
          <p:nvPr/>
        </p:nvSpPr>
        <p:spPr bwMode="auto">
          <a:xfrm>
            <a:off x="6950075" y="3978275"/>
            <a:ext cx="954088" cy="371475"/>
          </a:xfrm>
          <a:prstGeom prst="rect">
            <a:avLst/>
          </a:prstGeom>
          <a:solidFill>
            <a:srgbClr val="336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6" name="Rectangle 13"/>
          <p:cNvSpPr>
            <a:spLocks noChangeArrowheads="1"/>
          </p:cNvSpPr>
          <p:nvPr/>
        </p:nvSpPr>
        <p:spPr bwMode="auto">
          <a:xfrm>
            <a:off x="7904163" y="3978275"/>
            <a:ext cx="954088" cy="371475"/>
          </a:xfrm>
          <a:prstGeom prst="rect">
            <a:avLst/>
          </a:prstGeom>
          <a:solidFill>
            <a:srgbClr val="336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7" name="Rectangle 14"/>
          <p:cNvSpPr>
            <a:spLocks noChangeArrowheads="1"/>
          </p:cNvSpPr>
          <p:nvPr/>
        </p:nvSpPr>
        <p:spPr bwMode="auto">
          <a:xfrm>
            <a:off x="268288" y="4349750"/>
            <a:ext cx="954088" cy="366712"/>
          </a:xfrm>
          <a:prstGeom prst="rect">
            <a:avLst/>
          </a:prstGeom>
          <a:solidFill>
            <a:srgbClr val="CDD3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8" name="Rectangle 15"/>
          <p:cNvSpPr>
            <a:spLocks noChangeArrowheads="1"/>
          </p:cNvSpPr>
          <p:nvPr/>
        </p:nvSpPr>
        <p:spPr bwMode="auto">
          <a:xfrm>
            <a:off x="1222375" y="4349750"/>
            <a:ext cx="954088" cy="366712"/>
          </a:xfrm>
          <a:prstGeom prst="rect">
            <a:avLst/>
          </a:prstGeom>
          <a:solidFill>
            <a:srgbClr val="CDD3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9" name="Rectangle 16"/>
          <p:cNvSpPr>
            <a:spLocks noChangeArrowheads="1"/>
          </p:cNvSpPr>
          <p:nvPr/>
        </p:nvSpPr>
        <p:spPr bwMode="auto">
          <a:xfrm>
            <a:off x="2176463" y="4349750"/>
            <a:ext cx="954088" cy="366712"/>
          </a:xfrm>
          <a:prstGeom prst="rect">
            <a:avLst/>
          </a:prstGeom>
          <a:solidFill>
            <a:srgbClr val="CDD3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0" name="Rectangle 17"/>
          <p:cNvSpPr>
            <a:spLocks noChangeArrowheads="1"/>
          </p:cNvSpPr>
          <p:nvPr/>
        </p:nvSpPr>
        <p:spPr bwMode="auto">
          <a:xfrm>
            <a:off x="3132138" y="4349750"/>
            <a:ext cx="954088" cy="366712"/>
          </a:xfrm>
          <a:prstGeom prst="rect">
            <a:avLst/>
          </a:prstGeom>
          <a:solidFill>
            <a:srgbClr val="CDD3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1" name="Rectangle 18"/>
          <p:cNvSpPr>
            <a:spLocks noChangeArrowheads="1"/>
          </p:cNvSpPr>
          <p:nvPr/>
        </p:nvSpPr>
        <p:spPr bwMode="auto">
          <a:xfrm>
            <a:off x="4086225" y="4349750"/>
            <a:ext cx="954088" cy="366712"/>
          </a:xfrm>
          <a:prstGeom prst="rect">
            <a:avLst/>
          </a:prstGeom>
          <a:solidFill>
            <a:srgbClr val="CDD3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2" name="Rectangle 19"/>
          <p:cNvSpPr>
            <a:spLocks noChangeArrowheads="1"/>
          </p:cNvSpPr>
          <p:nvPr/>
        </p:nvSpPr>
        <p:spPr bwMode="auto">
          <a:xfrm>
            <a:off x="5040313" y="4349750"/>
            <a:ext cx="954088" cy="366712"/>
          </a:xfrm>
          <a:prstGeom prst="rect">
            <a:avLst/>
          </a:prstGeom>
          <a:solidFill>
            <a:srgbClr val="CDD3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3" name="Rectangle 20"/>
          <p:cNvSpPr>
            <a:spLocks noChangeArrowheads="1"/>
          </p:cNvSpPr>
          <p:nvPr/>
        </p:nvSpPr>
        <p:spPr bwMode="auto">
          <a:xfrm>
            <a:off x="5994400" y="4349750"/>
            <a:ext cx="955675" cy="366712"/>
          </a:xfrm>
          <a:prstGeom prst="rect">
            <a:avLst/>
          </a:prstGeom>
          <a:solidFill>
            <a:srgbClr val="CDD3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4" name="Rectangle 21"/>
          <p:cNvSpPr>
            <a:spLocks noChangeArrowheads="1"/>
          </p:cNvSpPr>
          <p:nvPr/>
        </p:nvSpPr>
        <p:spPr bwMode="auto">
          <a:xfrm>
            <a:off x="6950075" y="4349750"/>
            <a:ext cx="954088" cy="366712"/>
          </a:xfrm>
          <a:prstGeom prst="rect">
            <a:avLst/>
          </a:prstGeom>
          <a:solidFill>
            <a:srgbClr val="CDD3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5" name="Rectangle 22"/>
          <p:cNvSpPr>
            <a:spLocks noChangeArrowheads="1"/>
          </p:cNvSpPr>
          <p:nvPr/>
        </p:nvSpPr>
        <p:spPr bwMode="auto">
          <a:xfrm>
            <a:off x="7904163" y="4349750"/>
            <a:ext cx="954088" cy="366712"/>
          </a:xfrm>
          <a:prstGeom prst="rect">
            <a:avLst/>
          </a:prstGeom>
          <a:solidFill>
            <a:srgbClr val="CDD3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6" name="Rectangle 23"/>
          <p:cNvSpPr>
            <a:spLocks noChangeArrowheads="1"/>
          </p:cNvSpPr>
          <p:nvPr/>
        </p:nvSpPr>
        <p:spPr bwMode="auto">
          <a:xfrm>
            <a:off x="268288" y="4716463"/>
            <a:ext cx="954088" cy="366712"/>
          </a:xfrm>
          <a:prstGeom prst="rect">
            <a:avLst/>
          </a:prstGeom>
          <a:solidFill>
            <a:srgbClr val="E8EA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7" name="Rectangle 24"/>
          <p:cNvSpPr>
            <a:spLocks noChangeArrowheads="1"/>
          </p:cNvSpPr>
          <p:nvPr/>
        </p:nvSpPr>
        <p:spPr bwMode="auto">
          <a:xfrm>
            <a:off x="1222375" y="4716463"/>
            <a:ext cx="954088" cy="366712"/>
          </a:xfrm>
          <a:prstGeom prst="rect">
            <a:avLst/>
          </a:prstGeom>
          <a:solidFill>
            <a:srgbClr val="E8EA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8" name="Rectangle 25"/>
          <p:cNvSpPr>
            <a:spLocks noChangeArrowheads="1"/>
          </p:cNvSpPr>
          <p:nvPr/>
        </p:nvSpPr>
        <p:spPr bwMode="auto">
          <a:xfrm>
            <a:off x="2176463" y="4716463"/>
            <a:ext cx="954088" cy="366712"/>
          </a:xfrm>
          <a:prstGeom prst="rect">
            <a:avLst/>
          </a:prstGeom>
          <a:solidFill>
            <a:srgbClr val="E8EA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9" name="Rectangle 26"/>
          <p:cNvSpPr>
            <a:spLocks noChangeArrowheads="1"/>
          </p:cNvSpPr>
          <p:nvPr/>
        </p:nvSpPr>
        <p:spPr bwMode="auto">
          <a:xfrm>
            <a:off x="3132138" y="4716463"/>
            <a:ext cx="954088" cy="366712"/>
          </a:xfrm>
          <a:prstGeom prst="rect">
            <a:avLst/>
          </a:prstGeom>
          <a:solidFill>
            <a:srgbClr val="E8EA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0" name="Rectangle 27"/>
          <p:cNvSpPr>
            <a:spLocks noChangeArrowheads="1"/>
          </p:cNvSpPr>
          <p:nvPr/>
        </p:nvSpPr>
        <p:spPr bwMode="auto">
          <a:xfrm>
            <a:off x="4086225" y="4716463"/>
            <a:ext cx="954088" cy="366712"/>
          </a:xfrm>
          <a:prstGeom prst="rect">
            <a:avLst/>
          </a:prstGeom>
          <a:solidFill>
            <a:srgbClr val="E8EA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1" name="Rectangle 28"/>
          <p:cNvSpPr>
            <a:spLocks noChangeArrowheads="1"/>
          </p:cNvSpPr>
          <p:nvPr/>
        </p:nvSpPr>
        <p:spPr bwMode="auto">
          <a:xfrm>
            <a:off x="5040313" y="4716463"/>
            <a:ext cx="954088" cy="366712"/>
          </a:xfrm>
          <a:prstGeom prst="rect">
            <a:avLst/>
          </a:prstGeom>
          <a:solidFill>
            <a:srgbClr val="E8EA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2" name="Rectangle 29"/>
          <p:cNvSpPr>
            <a:spLocks noChangeArrowheads="1"/>
          </p:cNvSpPr>
          <p:nvPr/>
        </p:nvSpPr>
        <p:spPr bwMode="auto">
          <a:xfrm>
            <a:off x="5994400" y="4716463"/>
            <a:ext cx="955675" cy="366712"/>
          </a:xfrm>
          <a:prstGeom prst="rect">
            <a:avLst/>
          </a:prstGeom>
          <a:solidFill>
            <a:srgbClr val="E8EA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3" name="Rectangle 30"/>
          <p:cNvSpPr>
            <a:spLocks noChangeArrowheads="1"/>
          </p:cNvSpPr>
          <p:nvPr/>
        </p:nvSpPr>
        <p:spPr bwMode="auto">
          <a:xfrm>
            <a:off x="6950075" y="4716463"/>
            <a:ext cx="954088" cy="366712"/>
          </a:xfrm>
          <a:prstGeom prst="rect">
            <a:avLst/>
          </a:prstGeom>
          <a:solidFill>
            <a:srgbClr val="E8EA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4" name="Rectangle 31"/>
          <p:cNvSpPr>
            <a:spLocks noChangeArrowheads="1"/>
          </p:cNvSpPr>
          <p:nvPr/>
        </p:nvSpPr>
        <p:spPr bwMode="auto">
          <a:xfrm>
            <a:off x="7904163" y="4716463"/>
            <a:ext cx="954088" cy="366712"/>
          </a:xfrm>
          <a:prstGeom prst="rect">
            <a:avLst/>
          </a:prstGeom>
          <a:solidFill>
            <a:srgbClr val="E8EA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5" name="Rectangle 32"/>
          <p:cNvSpPr>
            <a:spLocks noChangeArrowheads="1"/>
          </p:cNvSpPr>
          <p:nvPr/>
        </p:nvSpPr>
        <p:spPr bwMode="auto">
          <a:xfrm>
            <a:off x="268288" y="5083175"/>
            <a:ext cx="954088" cy="365125"/>
          </a:xfrm>
          <a:prstGeom prst="rect">
            <a:avLst/>
          </a:prstGeom>
          <a:solidFill>
            <a:srgbClr val="CDD3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6" name="Rectangle 33"/>
          <p:cNvSpPr>
            <a:spLocks noChangeArrowheads="1"/>
          </p:cNvSpPr>
          <p:nvPr/>
        </p:nvSpPr>
        <p:spPr bwMode="auto">
          <a:xfrm>
            <a:off x="1222375" y="5083175"/>
            <a:ext cx="954088" cy="365125"/>
          </a:xfrm>
          <a:prstGeom prst="rect">
            <a:avLst/>
          </a:prstGeom>
          <a:solidFill>
            <a:srgbClr val="CDD3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7" name="Rectangle 34"/>
          <p:cNvSpPr>
            <a:spLocks noChangeArrowheads="1"/>
          </p:cNvSpPr>
          <p:nvPr/>
        </p:nvSpPr>
        <p:spPr bwMode="auto">
          <a:xfrm>
            <a:off x="2176463" y="5083175"/>
            <a:ext cx="954088" cy="365125"/>
          </a:xfrm>
          <a:prstGeom prst="rect">
            <a:avLst/>
          </a:prstGeom>
          <a:solidFill>
            <a:srgbClr val="CDD3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8" name="Rectangle 35"/>
          <p:cNvSpPr>
            <a:spLocks noChangeArrowheads="1"/>
          </p:cNvSpPr>
          <p:nvPr/>
        </p:nvSpPr>
        <p:spPr bwMode="auto">
          <a:xfrm>
            <a:off x="3132138" y="5083175"/>
            <a:ext cx="954088" cy="365125"/>
          </a:xfrm>
          <a:prstGeom prst="rect">
            <a:avLst/>
          </a:prstGeom>
          <a:solidFill>
            <a:srgbClr val="CDD3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9" name="Rectangle 36"/>
          <p:cNvSpPr>
            <a:spLocks noChangeArrowheads="1"/>
          </p:cNvSpPr>
          <p:nvPr/>
        </p:nvSpPr>
        <p:spPr bwMode="auto">
          <a:xfrm>
            <a:off x="4086225" y="5083175"/>
            <a:ext cx="954088" cy="365125"/>
          </a:xfrm>
          <a:prstGeom prst="rect">
            <a:avLst/>
          </a:prstGeom>
          <a:solidFill>
            <a:srgbClr val="CDD3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40" name="Rectangle 37"/>
          <p:cNvSpPr>
            <a:spLocks noChangeArrowheads="1"/>
          </p:cNvSpPr>
          <p:nvPr/>
        </p:nvSpPr>
        <p:spPr bwMode="auto">
          <a:xfrm>
            <a:off x="5040313" y="5083175"/>
            <a:ext cx="954088" cy="365125"/>
          </a:xfrm>
          <a:prstGeom prst="rect">
            <a:avLst/>
          </a:prstGeom>
          <a:solidFill>
            <a:srgbClr val="CDD3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41" name="Rectangle 38"/>
          <p:cNvSpPr>
            <a:spLocks noChangeArrowheads="1"/>
          </p:cNvSpPr>
          <p:nvPr/>
        </p:nvSpPr>
        <p:spPr bwMode="auto">
          <a:xfrm>
            <a:off x="5994400" y="5083175"/>
            <a:ext cx="955675" cy="366712"/>
          </a:xfrm>
          <a:prstGeom prst="rect">
            <a:avLst/>
          </a:prstGeom>
          <a:solidFill>
            <a:srgbClr val="CDD3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42" name="Rectangle 39"/>
          <p:cNvSpPr>
            <a:spLocks noChangeArrowheads="1"/>
          </p:cNvSpPr>
          <p:nvPr/>
        </p:nvSpPr>
        <p:spPr bwMode="auto">
          <a:xfrm>
            <a:off x="6950075" y="5083175"/>
            <a:ext cx="954088" cy="366712"/>
          </a:xfrm>
          <a:prstGeom prst="rect">
            <a:avLst/>
          </a:prstGeom>
          <a:solidFill>
            <a:srgbClr val="CDD3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43" name="Rectangle 40"/>
          <p:cNvSpPr>
            <a:spLocks noChangeArrowheads="1"/>
          </p:cNvSpPr>
          <p:nvPr/>
        </p:nvSpPr>
        <p:spPr bwMode="auto">
          <a:xfrm>
            <a:off x="7904163" y="5083175"/>
            <a:ext cx="954088" cy="366712"/>
          </a:xfrm>
          <a:prstGeom prst="rect">
            <a:avLst/>
          </a:prstGeom>
          <a:solidFill>
            <a:srgbClr val="CDD3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44" name="Rectangle 41"/>
          <p:cNvSpPr>
            <a:spLocks noChangeArrowheads="1"/>
          </p:cNvSpPr>
          <p:nvPr/>
        </p:nvSpPr>
        <p:spPr bwMode="auto">
          <a:xfrm>
            <a:off x="268288" y="5448300"/>
            <a:ext cx="954088" cy="366712"/>
          </a:xfrm>
          <a:prstGeom prst="rect">
            <a:avLst/>
          </a:prstGeom>
          <a:solidFill>
            <a:srgbClr val="E8EA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45" name="Rectangle 42"/>
          <p:cNvSpPr>
            <a:spLocks noChangeArrowheads="1"/>
          </p:cNvSpPr>
          <p:nvPr/>
        </p:nvSpPr>
        <p:spPr bwMode="auto">
          <a:xfrm>
            <a:off x="1222375" y="5448300"/>
            <a:ext cx="954088" cy="366712"/>
          </a:xfrm>
          <a:prstGeom prst="rect">
            <a:avLst/>
          </a:prstGeom>
          <a:solidFill>
            <a:srgbClr val="E8EA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46" name="Rectangle 43"/>
          <p:cNvSpPr>
            <a:spLocks noChangeArrowheads="1"/>
          </p:cNvSpPr>
          <p:nvPr/>
        </p:nvSpPr>
        <p:spPr bwMode="auto">
          <a:xfrm>
            <a:off x="2176463" y="5448300"/>
            <a:ext cx="954088" cy="366712"/>
          </a:xfrm>
          <a:prstGeom prst="rect">
            <a:avLst/>
          </a:prstGeom>
          <a:solidFill>
            <a:srgbClr val="E8EA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47" name="Rectangle 44"/>
          <p:cNvSpPr>
            <a:spLocks noChangeArrowheads="1"/>
          </p:cNvSpPr>
          <p:nvPr/>
        </p:nvSpPr>
        <p:spPr bwMode="auto">
          <a:xfrm>
            <a:off x="3132138" y="5448300"/>
            <a:ext cx="954088" cy="366712"/>
          </a:xfrm>
          <a:prstGeom prst="rect">
            <a:avLst/>
          </a:prstGeom>
          <a:solidFill>
            <a:srgbClr val="E8EA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48" name="Rectangle 45"/>
          <p:cNvSpPr>
            <a:spLocks noChangeArrowheads="1"/>
          </p:cNvSpPr>
          <p:nvPr/>
        </p:nvSpPr>
        <p:spPr bwMode="auto">
          <a:xfrm>
            <a:off x="4086225" y="5448300"/>
            <a:ext cx="954088" cy="366712"/>
          </a:xfrm>
          <a:prstGeom prst="rect">
            <a:avLst/>
          </a:prstGeom>
          <a:solidFill>
            <a:srgbClr val="E8EA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49" name="Rectangle 46"/>
          <p:cNvSpPr>
            <a:spLocks noChangeArrowheads="1"/>
          </p:cNvSpPr>
          <p:nvPr/>
        </p:nvSpPr>
        <p:spPr bwMode="auto">
          <a:xfrm>
            <a:off x="5040313" y="5448300"/>
            <a:ext cx="954088" cy="366712"/>
          </a:xfrm>
          <a:prstGeom prst="rect">
            <a:avLst/>
          </a:prstGeom>
          <a:solidFill>
            <a:srgbClr val="E8EA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50" name="Rectangle 47"/>
          <p:cNvSpPr>
            <a:spLocks noChangeArrowheads="1"/>
          </p:cNvSpPr>
          <p:nvPr/>
        </p:nvSpPr>
        <p:spPr bwMode="auto">
          <a:xfrm>
            <a:off x="5994400" y="5449888"/>
            <a:ext cx="955675" cy="365125"/>
          </a:xfrm>
          <a:prstGeom prst="rect">
            <a:avLst/>
          </a:prstGeom>
          <a:solidFill>
            <a:srgbClr val="E8EA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51" name="Rectangle 48"/>
          <p:cNvSpPr>
            <a:spLocks noChangeArrowheads="1"/>
          </p:cNvSpPr>
          <p:nvPr/>
        </p:nvSpPr>
        <p:spPr bwMode="auto">
          <a:xfrm>
            <a:off x="6950075" y="5449888"/>
            <a:ext cx="954088" cy="365125"/>
          </a:xfrm>
          <a:prstGeom prst="rect">
            <a:avLst/>
          </a:prstGeom>
          <a:solidFill>
            <a:srgbClr val="E8EA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52" name="Rectangle 49"/>
          <p:cNvSpPr>
            <a:spLocks noChangeArrowheads="1"/>
          </p:cNvSpPr>
          <p:nvPr/>
        </p:nvSpPr>
        <p:spPr bwMode="auto">
          <a:xfrm>
            <a:off x="7904163" y="5449888"/>
            <a:ext cx="954088" cy="365125"/>
          </a:xfrm>
          <a:prstGeom prst="rect">
            <a:avLst/>
          </a:prstGeom>
          <a:solidFill>
            <a:srgbClr val="E8EA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53" name="Rectangle 50"/>
          <p:cNvSpPr>
            <a:spLocks noChangeArrowheads="1"/>
          </p:cNvSpPr>
          <p:nvPr/>
        </p:nvSpPr>
        <p:spPr bwMode="auto">
          <a:xfrm>
            <a:off x="268288" y="5815013"/>
            <a:ext cx="954088" cy="366712"/>
          </a:xfrm>
          <a:prstGeom prst="rect">
            <a:avLst/>
          </a:prstGeom>
          <a:solidFill>
            <a:srgbClr val="CDD3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54" name="Rectangle 51"/>
          <p:cNvSpPr>
            <a:spLocks noChangeArrowheads="1"/>
          </p:cNvSpPr>
          <p:nvPr/>
        </p:nvSpPr>
        <p:spPr bwMode="auto">
          <a:xfrm>
            <a:off x="1222375" y="5815013"/>
            <a:ext cx="954088" cy="366712"/>
          </a:xfrm>
          <a:prstGeom prst="rect">
            <a:avLst/>
          </a:prstGeom>
          <a:solidFill>
            <a:srgbClr val="CDD3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55" name="Rectangle 52"/>
          <p:cNvSpPr>
            <a:spLocks noChangeArrowheads="1"/>
          </p:cNvSpPr>
          <p:nvPr/>
        </p:nvSpPr>
        <p:spPr bwMode="auto">
          <a:xfrm>
            <a:off x="2176463" y="5815013"/>
            <a:ext cx="954088" cy="366712"/>
          </a:xfrm>
          <a:prstGeom prst="rect">
            <a:avLst/>
          </a:prstGeom>
          <a:solidFill>
            <a:srgbClr val="CDD3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56" name="Rectangle 53"/>
          <p:cNvSpPr>
            <a:spLocks noChangeArrowheads="1"/>
          </p:cNvSpPr>
          <p:nvPr/>
        </p:nvSpPr>
        <p:spPr bwMode="auto">
          <a:xfrm>
            <a:off x="3132138" y="5815013"/>
            <a:ext cx="954088" cy="366712"/>
          </a:xfrm>
          <a:prstGeom prst="rect">
            <a:avLst/>
          </a:prstGeom>
          <a:solidFill>
            <a:srgbClr val="CDD3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57" name="Rectangle 54"/>
          <p:cNvSpPr>
            <a:spLocks noChangeArrowheads="1"/>
          </p:cNvSpPr>
          <p:nvPr/>
        </p:nvSpPr>
        <p:spPr bwMode="auto">
          <a:xfrm>
            <a:off x="4086225" y="5815013"/>
            <a:ext cx="954088" cy="366712"/>
          </a:xfrm>
          <a:prstGeom prst="rect">
            <a:avLst/>
          </a:prstGeom>
          <a:solidFill>
            <a:srgbClr val="CDD3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58" name="Rectangle 55"/>
          <p:cNvSpPr>
            <a:spLocks noChangeArrowheads="1"/>
          </p:cNvSpPr>
          <p:nvPr/>
        </p:nvSpPr>
        <p:spPr bwMode="auto">
          <a:xfrm>
            <a:off x="5040313" y="5815013"/>
            <a:ext cx="954088" cy="366712"/>
          </a:xfrm>
          <a:prstGeom prst="rect">
            <a:avLst/>
          </a:prstGeom>
          <a:solidFill>
            <a:srgbClr val="CDD3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59" name="Rectangle 56"/>
          <p:cNvSpPr>
            <a:spLocks noChangeArrowheads="1"/>
          </p:cNvSpPr>
          <p:nvPr/>
        </p:nvSpPr>
        <p:spPr bwMode="auto">
          <a:xfrm>
            <a:off x="5994400" y="5815013"/>
            <a:ext cx="955675" cy="366712"/>
          </a:xfrm>
          <a:prstGeom prst="rect">
            <a:avLst/>
          </a:prstGeom>
          <a:solidFill>
            <a:srgbClr val="CDD3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60" name="Rectangle 57"/>
          <p:cNvSpPr>
            <a:spLocks noChangeArrowheads="1"/>
          </p:cNvSpPr>
          <p:nvPr/>
        </p:nvSpPr>
        <p:spPr bwMode="auto">
          <a:xfrm>
            <a:off x="6950075" y="5815013"/>
            <a:ext cx="954088" cy="366712"/>
          </a:xfrm>
          <a:prstGeom prst="rect">
            <a:avLst/>
          </a:prstGeom>
          <a:solidFill>
            <a:srgbClr val="CDD3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61" name="Rectangle 58"/>
          <p:cNvSpPr>
            <a:spLocks noChangeArrowheads="1"/>
          </p:cNvSpPr>
          <p:nvPr/>
        </p:nvSpPr>
        <p:spPr bwMode="auto">
          <a:xfrm>
            <a:off x="7904163" y="5815013"/>
            <a:ext cx="954088" cy="366712"/>
          </a:xfrm>
          <a:prstGeom prst="rect">
            <a:avLst/>
          </a:prstGeom>
          <a:solidFill>
            <a:srgbClr val="CDD3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62" name="Line 59"/>
          <p:cNvSpPr>
            <a:spLocks noChangeShapeType="1"/>
          </p:cNvSpPr>
          <p:nvPr/>
        </p:nvSpPr>
        <p:spPr bwMode="auto">
          <a:xfrm>
            <a:off x="1222375" y="3971925"/>
            <a:ext cx="0" cy="2216150"/>
          </a:xfrm>
          <a:prstGeom prst="line">
            <a:avLst/>
          </a:prstGeom>
          <a:noFill/>
          <a:ln w="12700" cap="flat">
            <a:solidFill>
              <a:srgbClr val="FFFFFF"/>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63" name="Line 60"/>
          <p:cNvSpPr>
            <a:spLocks noChangeShapeType="1"/>
          </p:cNvSpPr>
          <p:nvPr/>
        </p:nvSpPr>
        <p:spPr bwMode="auto">
          <a:xfrm>
            <a:off x="2176463" y="3971925"/>
            <a:ext cx="0" cy="2216150"/>
          </a:xfrm>
          <a:prstGeom prst="line">
            <a:avLst/>
          </a:prstGeom>
          <a:noFill/>
          <a:ln w="12700" cap="flat">
            <a:solidFill>
              <a:srgbClr val="FFFFFF"/>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236544" name="Line 61"/>
          <p:cNvSpPr>
            <a:spLocks noChangeShapeType="1"/>
          </p:cNvSpPr>
          <p:nvPr/>
        </p:nvSpPr>
        <p:spPr bwMode="auto">
          <a:xfrm>
            <a:off x="3130550" y="3971925"/>
            <a:ext cx="0" cy="2216150"/>
          </a:xfrm>
          <a:prstGeom prst="line">
            <a:avLst/>
          </a:prstGeom>
          <a:noFill/>
          <a:ln w="12700" cap="flat">
            <a:solidFill>
              <a:srgbClr val="FFFFFF"/>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236545" name="Line 62"/>
          <p:cNvSpPr>
            <a:spLocks noChangeShapeType="1"/>
          </p:cNvSpPr>
          <p:nvPr/>
        </p:nvSpPr>
        <p:spPr bwMode="auto">
          <a:xfrm>
            <a:off x="4086225" y="3971925"/>
            <a:ext cx="0" cy="2216150"/>
          </a:xfrm>
          <a:prstGeom prst="line">
            <a:avLst/>
          </a:prstGeom>
          <a:noFill/>
          <a:ln w="12700" cap="flat">
            <a:solidFill>
              <a:srgbClr val="FFFFFF"/>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236546" name="Line 63"/>
          <p:cNvSpPr>
            <a:spLocks noChangeShapeType="1"/>
          </p:cNvSpPr>
          <p:nvPr/>
        </p:nvSpPr>
        <p:spPr bwMode="auto">
          <a:xfrm>
            <a:off x="5040313" y="3971925"/>
            <a:ext cx="0" cy="2216150"/>
          </a:xfrm>
          <a:prstGeom prst="line">
            <a:avLst/>
          </a:prstGeom>
          <a:noFill/>
          <a:ln w="12700" cap="flat">
            <a:solidFill>
              <a:srgbClr val="FFFFFF"/>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236548" name="Line 64"/>
          <p:cNvSpPr>
            <a:spLocks noChangeShapeType="1"/>
          </p:cNvSpPr>
          <p:nvPr/>
        </p:nvSpPr>
        <p:spPr bwMode="auto">
          <a:xfrm>
            <a:off x="5994400" y="3971925"/>
            <a:ext cx="0" cy="2216150"/>
          </a:xfrm>
          <a:prstGeom prst="line">
            <a:avLst/>
          </a:prstGeom>
          <a:noFill/>
          <a:ln w="12700" cap="flat">
            <a:solidFill>
              <a:srgbClr val="FFFFFF"/>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236549" name="Line 65"/>
          <p:cNvSpPr>
            <a:spLocks noChangeShapeType="1"/>
          </p:cNvSpPr>
          <p:nvPr/>
        </p:nvSpPr>
        <p:spPr bwMode="auto">
          <a:xfrm>
            <a:off x="6950075" y="3973513"/>
            <a:ext cx="0" cy="2214562"/>
          </a:xfrm>
          <a:prstGeom prst="line">
            <a:avLst/>
          </a:prstGeom>
          <a:noFill/>
          <a:ln w="12700" cap="flat">
            <a:solidFill>
              <a:srgbClr val="FFFFFF"/>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236550" name="Line 66"/>
          <p:cNvSpPr>
            <a:spLocks noChangeShapeType="1"/>
          </p:cNvSpPr>
          <p:nvPr/>
        </p:nvSpPr>
        <p:spPr bwMode="auto">
          <a:xfrm>
            <a:off x="7904163" y="3973513"/>
            <a:ext cx="0" cy="2214562"/>
          </a:xfrm>
          <a:prstGeom prst="line">
            <a:avLst/>
          </a:prstGeom>
          <a:noFill/>
          <a:ln w="12700" cap="flat">
            <a:solidFill>
              <a:srgbClr val="FFFFFF"/>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236551" name="Line 67"/>
          <p:cNvSpPr>
            <a:spLocks noChangeShapeType="1"/>
          </p:cNvSpPr>
          <p:nvPr/>
        </p:nvSpPr>
        <p:spPr bwMode="auto">
          <a:xfrm>
            <a:off x="261938" y="4349750"/>
            <a:ext cx="8602663" cy="0"/>
          </a:xfrm>
          <a:prstGeom prst="line">
            <a:avLst/>
          </a:prstGeom>
          <a:noFill/>
          <a:ln w="38100" cap="flat">
            <a:solidFill>
              <a:srgbClr val="FFFFFF"/>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236552" name="Line 68"/>
          <p:cNvSpPr>
            <a:spLocks noChangeShapeType="1"/>
          </p:cNvSpPr>
          <p:nvPr/>
        </p:nvSpPr>
        <p:spPr bwMode="auto">
          <a:xfrm>
            <a:off x="261938" y="4716463"/>
            <a:ext cx="8602663" cy="0"/>
          </a:xfrm>
          <a:prstGeom prst="line">
            <a:avLst/>
          </a:prstGeom>
          <a:noFill/>
          <a:ln w="12700" cap="flat">
            <a:solidFill>
              <a:srgbClr val="FFFFFF"/>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236553" name="Line 69"/>
          <p:cNvSpPr>
            <a:spLocks noChangeShapeType="1"/>
          </p:cNvSpPr>
          <p:nvPr/>
        </p:nvSpPr>
        <p:spPr bwMode="auto">
          <a:xfrm>
            <a:off x="261938" y="5083175"/>
            <a:ext cx="8602663" cy="0"/>
          </a:xfrm>
          <a:prstGeom prst="line">
            <a:avLst/>
          </a:prstGeom>
          <a:noFill/>
          <a:ln w="12700" cap="flat">
            <a:solidFill>
              <a:srgbClr val="FFFFFF"/>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236554" name="Line 70"/>
          <p:cNvSpPr>
            <a:spLocks noChangeShapeType="1"/>
          </p:cNvSpPr>
          <p:nvPr/>
        </p:nvSpPr>
        <p:spPr bwMode="auto">
          <a:xfrm>
            <a:off x="261938" y="5449888"/>
            <a:ext cx="8602663" cy="0"/>
          </a:xfrm>
          <a:prstGeom prst="line">
            <a:avLst/>
          </a:prstGeom>
          <a:noFill/>
          <a:ln w="12700" cap="flat">
            <a:solidFill>
              <a:srgbClr val="FFFFFF"/>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236555" name="Line 71"/>
          <p:cNvSpPr>
            <a:spLocks noChangeShapeType="1"/>
          </p:cNvSpPr>
          <p:nvPr/>
        </p:nvSpPr>
        <p:spPr bwMode="auto">
          <a:xfrm>
            <a:off x="261938" y="5815013"/>
            <a:ext cx="8602663" cy="0"/>
          </a:xfrm>
          <a:prstGeom prst="line">
            <a:avLst/>
          </a:prstGeom>
          <a:noFill/>
          <a:ln w="12700" cap="flat">
            <a:solidFill>
              <a:srgbClr val="FFFFFF"/>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236556" name="Line 72"/>
          <p:cNvSpPr>
            <a:spLocks noChangeShapeType="1"/>
          </p:cNvSpPr>
          <p:nvPr/>
        </p:nvSpPr>
        <p:spPr bwMode="auto">
          <a:xfrm>
            <a:off x="268288" y="3971925"/>
            <a:ext cx="0" cy="2216150"/>
          </a:xfrm>
          <a:prstGeom prst="line">
            <a:avLst/>
          </a:prstGeom>
          <a:noFill/>
          <a:ln w="12700" cap="flat">
            <a:solidFill>
              <a:srgbClr val="FFFFFF"/>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236557" name="Line 73"/>
          <p:cNvSpPr>
            <a:spLocks noChangeShapeType="1"/>
          </p:cNvSpPr>
          <p:nvPr/>
        </p:nvSpPr>
        <p:spPr bwMode="auto">
          <a:xfrm>
            <a:off x="8858250" y="3973513"/>
            <a:ext cx="0" cy="2214562"/>
          </a:xfrm>
          <a:prstGeom prst="line">
            <a:avLst/>
          </a:prstGeom>
          <a:noFill/>
          <a:ln w="12700" cap="flat">
            <a:solidFill>
              <a:srgbClr val="FFFFFF"/>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236558" name="Line 74"/>
          <p:cNvSpPr>
            <a:spLocks noChangeShapeType="1"/>
          </p:cNvSpPr>
          <p:nvPr/>
        </p:nvSpPr>
        <p:spPr bwMode="auto">
          <a:xfrm>
            <a:off x="261938" y="3978275"/>
            <a:ext cx="8602663" cy="0"/>
          </a:xfrm>
          <a:prstGeom prst="line">
            <a:avLst/>
          </a:prstGeom>
          <a:noFill/>
          <a:ln w="12700" cap="flat">
            <a:solidFill>
              <a:srgbClr val="FFFFFF"/>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236559" name="Line 75"/>
          <p:cNvSpPr>
            <a:spLocks noChangeShapeType="1"/>
          </p:cNvSpPr>
          <p:nvPr/>
        </p:nvSpPr>
        <p:spPr bwMode="auto">
          <a:xfrm>
            <a:off x="261938" y="6181725"/>
            <a:ext cx="8602663" cy="0"/>
          </a:xfrm>
          <a:prstGeom prst="line">
            <a:avLst/>
          </a:prstGeom>
          <a:noFill/>
          <a:ln w="12700" cap="flat">
            <a:solidFill>
              <a:srgbClr val="FFFFFF"/>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236560" name="Rectangle 76"/>
          <p:cNvSpPr>
            <a:spLocks noChangeArrowheads="1"/>
          </p:cNvSpPr>
          <p:nvPr/>
        </p:nvSpPr>
        <p:spPr bwMode="auto">
          <a:xfrm>
            <a:off x="668338" y="4044950"/>
            <a:ext cx="247650"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1800" b="1" i="1" u="none" strike="noStrike" cap="none" normalizeH="0" baseline="0" dirty="0">
                <a:ln>
                  <a:noFill/>
                </a:ln>
                <a:solidFill>
                  <a:srgbClr val="FFFFFF"/>
                </a:solidFill>
                <a:effectLst/>
                <a:latin typeface="Times New Roman" panose="02020603050405020304" pitchFamily="18" charset="0"/>
              </a:rPr>
              <a:t>B</a:t>
            </a: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236561" name="Rectangle 77"/>
          <p:cNvSpPr>
            <a:spLocks noChangeArrowheads="1"/>
          </p:cNvSpPr>
          <p:nvPr/>
        </p:nvSpPr>
        <p:spPr bwMode="auto">
          <a:xfrm>
            <a:off x="1471613" y="4041775"/>
            <a:ext cx="555625" cy="309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1800" b="1" i="0" u="none" strike="noStrike" cap="none" normalizeH="0" baseline="0">
                <a:ln>
                  <a:noFill/>
                </a:ln>
                <a:solidFill>
                  <a:srgbClr val="FFFFFF"/>
                </a:solidFill>
                <a:effectLst/>
                <a:latin typeface="Times New Roman" panose="02020603050405020304" pitchFamily="18" charset="0"/>
              </a:rPr>
              <a:t>0001</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236562" name="Rectangle 78"/>
          <p:cNvSpPr>
            <a:spLocks noChangeArrowheads="1"/>
          </p:cNvSpPr>
          <p:nvPr/>
        </p:nvSpPr>
        <p:spPr bwMode="auto">
          <a:xfrm>
            <a:off x="2425700" y="4041775"/>
            <a:ext cx="555625" cy="309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1800" b="1" i="0" u="none" strike="noStrike" cap="none" normalizeH="0" baseline="0">
                <a:ln>
                  <a:noFill/>
                </a:ln>
                <a:solidFill>
                  <a:srgbClr val="FFFFFF"/>
                </a:solidFill>
                <a:effectLst/>
                <a:latin typeface="Times New Roman" panose="02020603050405020304" pitchFamily="18" charset="0"/>
              </a:rPr>
              <a:t>0010</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236563" name="Rectangle 79"/>
          <p:cNvSpPr>
            <a:spLocks noChangeArrowheads="1"/>
          </p:cNvSpPr>
          <p:nvPr/>
        </p:nvSpPr>
        <p:spPr bwMode="auto">
          <a:xfrm>
            <a:off x="3386138" y="4041775"/>
            <a:ext cx="555625" cy="309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1800" b="1" i="0" u="none" strike="noStrike" cap="none" normalizeH="0" baseline="0">
                <a:ln>
                  <a:noFill/>
                </a:ln>
                <a:solidFill>
                  <a:srgbClr val="FFFFFF"/>
                </a:solidFill>
                <a:effectLst/>
                <a:latin typeface="Times New Roman" panose="02020603050405020304" pitchFamily="18" charset="0"/>
              </a:rPr>
              <a:t>0011</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236564" name="Rectangle 80"/>
          <p:cNvSpPr>
            <a:spLocks noChangeArrowheads="1"/>
          </p:cNvSpPr>
          <p:nvPr/>
        </p:nvSpPr>
        <p:spPr bwMode="auto">
          <a:xfrm>
            <a:off x="4335463" y="4041775"/>
            <a:ext cx="554038" cy="309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1800" b="1" i="0" u="none" strike="noStrike" cap="none" normalizeH="0" baseline="0">
                <a:ln>
                  <a:noFill/>
                </a:ln>
                <a:solidFill>
                  <a:srgbClr val="FFFFFF"/>
                </a:solidFill>
                <a:effectLst/>
                <a:latin typeface="Times New Roman" panose="02020603050405020304" pitchFamily="18" charset="0"/>
              </a:rPr>
              <a:t>0100</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236565" name="Rectangle 81"/>
          <p:cNvSpPr>
            <a:spLocks noChangeArrowheads="1"/>
          </p:cNvSpPr>
          <p:nvPr/>
        </p:nvSpPr>
        <p:spPr bwMode="auto">
          <a:xfrm>
            <a:off x="5289550" y="4041775"/>
            <a:ext cx="554038" cy="309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1800" b="1" i="0" u="none" strike="noStrike" cap="none" normalizeH="0" baseline="0">
                <a:ln>
                  <a:noFill/>
                </a:ln>
                <a:solidFill>
                  <a:srgbClr val="FFFFFF"/>
                </a:solidFill>
                <a:effectLst/>
                <a:latin typeface="Times New Roman" panose="02020603050405020304" pitchFamily="18" charset="0"/>
              </a:rPr>
              <a:t>0101</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236566" name="Rectangle 82"/>
          <p:cNvSpPr>
            <a:spLocks noChangeArrowheads="1"/>
          </p:cNvSpPr>
          <p:nvPr/>
        </p:nvSpPr>
        <p:spPr bwMode="auto">
          <a:xfrm>
            <a:off x="6249988" y="4041775"/>
            <a:ext cx="555625" cy="309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1800" b="1" i="0" u="none" strike="noStrike" cap="none" normalizeH="0" baseline="0">
                <a:ln>
                  <a:noFill/>
                </a:ln>
                <a:solidFill>
                  <a:srgbClr val="FFFFFF"/>
                </a:solidFill>
                <a:effectLst/>
                <a:latin typeface="Times New Roman" panose="02020603050405020304" pitchFamily="18" charset="0"/>
              </a:rPr>
              <a:t>0110</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236567" name="Rectangle 83"/>
          <p:cNvSpPr>
            <a:spLocks noChangeArrowheads="1"/>
          </p:cNvSpPr>
          <p:nvPr/>
        </p:nvSpPr>
        <p:spPr bwMode="auto">
          <a:xfrm>
            <a:off x="7210425" y="4041775"/>
            <a:ext cx="555625" cy="309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1800" b="1" i="0" u="none" strike="noStrike" cap="none" normalizeH="0" baseline="0">
                <a:ln>
                  <a:noFill/>
                </a:ln>
                <a:solidFill>
                  <a:srgbClr val="FFFFFF"/>
                </a:solidFill>
                <a:effectLst/>
                <a:latin typeface="Times New Roman" panose="02020603050405020304" pitchFamily="18" charset="0"/>
              </a:rPr>
              <a:t>0111</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236568" name="Rectangle 84"/>
          <p:cNvSpPr>
            <a:spLocks noChangeArrowheads="1"/>
          </p:cNvSpPr>
          <p:nvPr/>
        </p:nvSpPr>
        <p:spPr bwMode="auto">
          <a:xfrm>
            <a:off x="8153400" y="4041775"/>
            <a:ext cx="554038" cy="309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1800" b="1" i="0" u="none" strike="noStrike" cap="none" normalizeH="0" baseline="0">
                <a:ln>
                  <a:noFill/>
                </a:ln>
                <a:solidFill>
                  <a:srgbClr val="FFFFFF"/>
                </a:solidFill>
                <a:effectLst/>
                <a:latin typeface="Times New Roman" panose="02020603050405020304" pitchFamily="18" charset="0"/>
              </a:rPr>
              <a:t>1000</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236569" name="Rectangle 85"/>
          <p:cNvSpPr>
            <a:spLocks noChangeArrowheads="1"/>
          </p:cNvSpPr>
          <p:nvPr/>
        </p:nvSpPr>
        <p:spPr bwMode="auto">
          <a:xfrm>
            <a:off x="425450" y="4413250"/>
            <a:ext cx="231775"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1800" b="0" i="1" u="none" strike="noStrike" cap="none" normalizeH="0" baseline="0" dirty="0">
                <a:ln>
                  <a:noFill/>
                </a:ln>
                <a:solidFill>
                  <a:srgbClr val="000080"/>
                </a:solidFill>
                <a:effectLst/>
                <a:latin typeface="Times New Roman" panose="02020603050405020304" pitchFamily="18" charset="0"/>
              </a:rPr>
              <a:t>B</a:t>
            </a: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236570" name="Rectangle 86"/>
          <p:cNvSpPr>
            <a:spLocks noChangeArrowheads="1"/>
          </p:cNvSpPr>
          <p:nvPr/>
        </p:nvSpPr>
        <p:spPr bwMode="auto">
          <a:xfrm>
            <a:off x="566738" y="4413250"/>
            <a:ext cx="590550"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1800" b="0" i="0" u="none" strike="noStrike" cap="none" normalizeH="0" baseline="0">
                <a:ln>
                  <a:noFill/>
                </a:ln>
                <a:solidFill>
                  <a:srgbClr val="000080"/>
                </a:solidFill>
                <a:effectLst/>
                <a:latin typeface="Times New Roman" panose="02020603050405020304" pitchFamily="18" charset="0"/>
              </a:rPr>
              <a:t>&lt;&lt;&lt;2</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236571" name="Rectangle 87"/>
          <p:cNvSpPr>
            <a:spLocks noChangeArrowheads="1"/>
          </p:cNvSpPr>
          <p:nvPr/>
        </p:nvSpPr>
        <p:spPr bwMode="auto">
          <a:xfrm>
            <a:off x="1471613" y="4413250"/>
            <a:ext cx="549275"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1800" b="0" i="0" u="none" strike="noStrike" cap="none" normalizeH="0" baseline="0">
                <a:ln>
                  <a:noFill/>
                </a:ln>
                <a:solidFill>
                  <a:srgbClr val="000080"/>
                </a:solidFill>
                <a:effectLst/>
                <a:latin typeface="Times New Roman" panose="02020603050405020304" pitchFamily="18" charset="0"/>
              </a:rPr>
              <a:t>0100</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236572" name="Rectangle 88"/>
          <p:cNvSpPr>
            <a:spLocks noChangeArrowheads="1"/>
          </p:cNvSpPr>
          <p:nvPr/>
        </p:nvSpPr>
        <p:spPr bwMode="auto">
          <a:xfrm>
            <a:off x="2425700" y="4413250"/>
            <a:ext cx="549275"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1800" b="0" i="0" u="none" strike="noStrike" cap="none" normalizeH="0" baseline="0">
                <a:ln>
                  <a:noFill/>
                </a:ln>
                <a:solidFill>
                  <a:srgbClr val="000080"/>
                </a:solidFill>
                <a:effectLst/>
                <a:latin typeface="Times New Roman" panose="02020603050405020304" pitchFamily="18" charset="0"/>
              </a:rPr>
              <a:t>1000</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236573" name="Rectangle 89"/>
          <p:cNvSpPr>
            <a:spLocks noChangeArrowheads="1"/>
          </p:cNvSpPr>
          <p:nvPr/>
        </p:nvSpPr>
        <p:spPr bwMode="auto">
          <a:xfrm>
            <a:off x="3384550" y="4413250"/>
            <a:ext cx="549275"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1800" b="0" i="0" u="none" strike="noStrike" cap="none" normalizeH="0" baseline="0">
                <a:ln>
                  <a:noFill/>
                </a:ln>
                <a:solidFill>
                  <a:srgbClr val="000080"/>
                </a:solidFill>
                <a:effectLst/>
                <a:latin typeface="Times New Roman" panose="02020603050405020304" pitchFamily="18" charset="0"/>
              </a:rPr>
              <a:t>1101</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236574" name="Rectangle 90"/>
          <p:cNvSpPr>
            <a:spLocks noChangeArrowheads="1"/>
          </p:cNvSpPr>
          <p:nvPr/>
        </p:nvSpPr>
        <p:spPr bwMode="auto">
          <a:xfrm>
            <a:off x="4335463" y="4413250"/>
            <a:ext cx="547688"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1800" b="0" i="0" u="none" strike="noStrike" cap="none" normalizeH="0" baseline="0">
                <a:ln>
                  <a:noFill/>
                </a:ln>
                <a:solidFill>
                  <a:srgbClr val="000080"/>
                </a:solidFill>
                <a:effectLst/>
                <a:latin typeface="Times New Roman" panose="02020603050405020304" pitchFamily="18" charset="0"/>
              </a:rPr>
              <a:t>0001</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236575" name="Rectangle 91"/>
          <p:cNvSpPr>
            <a:spLocks noChangeArrowheads="1"/>
          </p:cNvSpPr>
          <p:nvPr/>
        </p:nvSpPr>
        <p:spPr bwMode="auto">
          <a:xfrm>
            <a:off x="5289550" y="4413250"/>
            <a:ext cx="549275"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1800" b="0" i="0" u="none" strike="noStrike" cap="none" normalizeH="0" baseline="0">
                <a:ln>
                  <a:noFill/>
                </a:ln>
                <a:solidFill>
                  <a:srgbClr val="000080"/>
                </a:solidFill>
                <a:effectLst/>
                <a:latin typeface="Times New Roman" panose="02020603050405020304" pitchFamily="18" charset="0"/>
              </a:rPr>
              <a:t>0101</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236576" name="Rectangle 92"/>
          <p:cNvSpPr>
            <a:spLocks noChangeArrowheads="1"/>
          </p:cNvSpPr>
          <p:nvPr/>
        </p:nvSpPr>
        <p:spPr bwMode="auto">
          <a:xfrm>
            <a:off x="6243638" y="4413250"/>
            <a:ext cx="549275"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1800" b="0" i="0" u="none" strike="noStrike" cap="none" normalizeH="0" baseline="0">
                <a:ln>
                  <a:noFill/>
                </a:ln>
                <a:solidFill>
                  <a:srgbClr val="000080"/>
                </a:solidFill>
                <a:effectLst/>
                <a:latin typeface="Times New Roman" panose="02020603050405020304" pitchFamily="18" charset="0"/>
              </a:rPr>
              <a:t>1001</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236577" name="Rectangle 93"/>
          <p:cNvSpPr>
            <a:spLocks noChangeArrowheads="1"/>
          </p:cNvSpPr>
          <p:nvPr/>
        </p:nvSpPr>
        <p:spPr bwMode="auto">
          <a:xfrm>
            <a:off x="7207250" y="4413250"/>
            <a:ext cx="547688"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1800" b="0" i="0" u="none" strike="noStrike" cap="none" normalizeH="0" baseline="0">
                <a:ln>
                  <a:noFill/>
                </a:ln>
                <a:solidFill>
                  <a:srgbClr val="000080"/>
                </a:solidFill>
                <a:effectLst/>
                <a:latin typeface="Times New Roman" panose="02020603050405020304" pitchFamily="18" charset="0"/>
              </a:rPr>
              <a:t>1110</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236578" name="Rectangle 94"/>
          <p:cNvSpPr>
            <a:spLocks noChangeArrowheads="1"/>
          </p:cNvSpPr>
          <p:nvPr/>
        </p:nvSpPr>
        <p:spPr bwMode="auto">
          <a:xfrm>
            <a:off x="8153400" y="4413250"/>
            <a:ext cx="547688"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1800" b="0" i="0" u="none" strike="noStrike" cap="none" normalizeH="0" baseline="0">
                <a:ln>
                  <a:noFill/>
                </a:ln>
                <a:solidFill>
                  <a:srgbClr val="000080"/>
                </a:solidFill>
                <a:effectLst/>
                <a:latin typeface="Times New Roman" panose="02020603050405020304" pitchFamily="18" charset="0"/>
              </a:rPr>
              <a:t>0000</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236579" name="Rectangle 95"/>
          <p:cNvSpPr>
            <a:spLocks noChangeArrowheads="1"/>
          </p:cNvSpPr>
          <p:nvPr/>
        </p:nvSpPr>
        <p:spPr bwMode="auto">
          <a:xfrm>
            <a:off x="368300" y="4779963"/>
            <a:ext cx="231775"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1800" b="0" i="1" u="none" strike="noStrike" cap="none" normalizeH="0" baseline="0">
                <a:ln>
                  <a:noFill/>
                </a:ln>
                <a:solidFill>
                  <a:srgbClr val="000080"/>
                </a:solidFill>
                <a:effectLst/>
                <a:latin typeface="Times New Roman" panose="02020603050405020304" pitchFamily="18" charset="0"/>
              </a:rPr>
              <a:t>B</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236580" name="Rectangle 96"/>
          <p:cNvSpPr>
            <a:spLocks noChangeArrowheads="1"/>
          </p:cNvSpPr>
          <p:nvPr/>
        </p:nvSpPr>
        <p:spPr bwMode="auto">
          <a:xfrm>
            <a:off x="509588" y="4779963"/>
            <a:ext cx="704850"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1800" b="0" i="0" u="none" strike="noStrike" cap="none" normalizeH="0" baseline="0">
                <a:ln>
                  <a:noFill/>
                </a:ln>
                <a:solidFill>
                  <a:srgbClr val="000080"/>
                </a:solidFill>
                <a:effectLst/>
                <a:latin typeface="Times New Roman" panose="02020603050405020304" pitchFamily="18" charset="0"/>
              </a:rPr>
              <a:t>&lt;&lt;&lt;10</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236581" name="Rectangle 97"/>
          <p:cNvSpPr>
            <a:spLocks noChangeArrowheads="1"/>
          </p:cNvSpPr>
          <p:nvPr/>
        </p:nvSpPr>
        <p:spPr bwMode="auto">
          <a:xfrm>
            <a:off x="1476375" y="4779963"/>
            <a:ext cx="547688"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1800" b="0" i="0" u="none" strike="noStrike" cap="none" normalizeH="0" baseline="0">
                <a:ln>
                  <a:noFill/>
                </a:ln>
                <a:solidFill>
                  <a:srgbClr val="000080"/>
                </a:solidFill>
                <a:effectLst/>
                <a:latin typeface="Times New Roman" panose="02020603050405020304" pitchFamily="18" charset="0"/>
              </a:rPr>
              <a:t>1101</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236582" name="Rectangle 98"/>
          <p:cNvSpPr>
            <a:spLocks noChangeArrowheads="1"/>
          </p:cNvSpPr>
          <p:nvPr/>
        </p:nvSpPr>
        <p:spPr bwMode="auto">
          <a:xfrm>
            <a:off x="2425700" y="4779963"/>
            <a:ext cx="549275"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1800" b="0" i="0" u="none" strike="noStrike" cap="none" normalizeH="0" baseline="0">
                <a:ln>
                  <a:noFill/>
                </a:ln>
                <a:solidFill>
                  <a:srgbClr val="000080"/>
                </a:solidFill>
                <a:effectLst/>
                <a:latin typeface="Times New Roman" panose="02020603050405020304" pitchFamily="18" charset="0"/>
              </a:rPr>
              <a:t>0001</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236583" name="Rectangle 99"/>
          <p:cNvSpPr>
            <a:spLocks noChangeArrowheads="1"/>
          </p:cNvSpPr>
          <p:nvPr/>
        </p:nvSpPr>
        <p:spPr bwMode="auto">
          <a:xfrm>
            <a:off x="3379788" y="4779963"/>
            <a:ext cx="549275"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1800" b="0" i="0" u="none" strike="noStrike" cap="none" normalizeH="0" baseline="0">
                <a:ln>
                  <a:noFill/>
                </a:ln>
                <a:solidFill>
                  <a:srgbClr val="000080"/>
                </a:solidFill>
                <a:effectLst/>
                <a:latin typeface="Times New Roman" panose="02020603050405020304" pitchFamily="18" charset="0"/>
              </a:rPr>
              <a:t>0101</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236584" name="Rectangle 100"/>
          <p:cNvSpPr>
            <a:spLocks noChangeArrowheads="1"/>
          </p:cNvSpPr>
          <p:nvPr/>
        </p:nvSpPr>
        <p:spPr bwMode="auto">
          <a:xfrm>
            <a:off x="4335463" y="4779963"/>
            <a:ext cx="547688"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1800" b="0" i="0" u="none" strike="noStrike" cap="none" normalizeH="0" baseline="0">
                <a:ln>
                  <a:noFill/>
                </a:ln>
                <a:solidFill>
                  <a:srgbClr val="000080"/>
                </a:solidFill>
                <a:effectLst/>
                <a:latin typeface="Times New Roman" panose="02020603050405020304" pitchFamily="18" charset="0"/>
              </a:rPr>
              <a:t>1001</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236585" name="Rectangle 101"/>
          <p:cNvSpPr>
            <a:spLocks noChangeArrowheads="1"/>
          </p:cNvSpPr>
          <p:nvPr/>
        </p:nvSpPr>
        <p:spPr bwMode="auto">
          <a:xfrm>
            <a:off x="5297488" y="4779963"/>
            <a:ext cx="549275"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1800" b="0" i="0" u="none" strike="noStrike" cap="none" normalizeH="0" baseline="0">
                <a:ln>
                  <a:noFill/>
                </a:ln>
                <a:solidFill>
                  <a:srgbClr val="000080"/>
                </a:solidFill>
                <a:effectLst/>
                <a:latin typeface="Times New Roman" panose="02020603050405020304" pitchFamily="18" charset="0"/>
              </a:rPr>
              <a:t>1110</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236586" name="Rectangle 102"/>
          <p:cNvSpPr>
            <a:spLocks noChangeArrowheads="1"/>
          </p:cNvSpPr>
          <p:nvPr/>
        </p:nvSpPr>
        <p:spPr bwMode="auto">
          <a:xfrm>
            <a:off x="6243638" y="4779963"/>
            <a:ext cx="549275"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1800" b="0" i="0" u="none" strike="noStrike" cap="none" normalizeH="0" baseline="0">
                <a:ln>
                  <a:noFill/>
                </a:ln>
                <a:solidFill>
                  <a:srgbClr val="000080"/>
                </a:solidFill>
                <a:effectLst/>
                <a:latin typeface="Times New Roman" panose="02020603050405020304" pitchFamily="18" charset="0"/>
              </a:rPr>
              <a:t>0000</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236587" name="Rectangle 103"/>
          <p:cNvSpPr>
            <a:spLocks noChangeArrowheads="1"/>
          </p:cNvSpPr>
          <p:nvPr/>
        </p:nvSpPr>
        <p:spPr bwMode="auto">
          <a:xfrm>
            <a:off x="7197725" y="4779963"/>
            <a:ext cx="549275"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1800" b="0" i="0" u="none" strike="noStrike" cap="none" normalizeH="0" baseline="0">
                <a:ln>
                  <a:noFill/>
                </a:ln>
                <a:solidFill>
                  <a:srgbClr val="000080"/>
                </a:solidFill>
                <a:effectLst/>
                <a:latin typeface="Times New Roman" panose="02020603050405020304" pitchFamily="18" charset="0"/>
              </a:rPr>
              <a:t>0100</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236588" name="Rectangle 104"/>
          <p:cNvSpPr>
            <a:spLocks noChangeArrowheads="1"/>
          </p:cNvSpPr>
          <p:nvPr/>
        </p:nvSpPr>
        <p:spPr bwMode="auto">
          <a:xfrm>
            <a:off x="8153400" y="4779963"/>
            <a:ext cx="547688"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1800" b="0" i="0" u="none" strike="noStrike" cap="none" normalizeH="0" baseline="0">
                <a:ln>
                  <a:noFill/>
                </a:ln>
                <a:solidFill>
                  <a:srgbClr val="000080"/>
                </a:solidFill>
                <a:effectLst/>
                <a:latin typeface="Times New Roman" panose="02020603050405020304" pitchFamily="18" charset="0"/>
              </a:rPr>
              <a:t>1000</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236589" name="Rectangle 105"/>
          <p:cNvSpPr>
            <a:spLocks noChangeArrowheads="1"/>
          </p:cNvSpPr>
          <p:nvPr/>
        </p:nvSpPr>
        <p:spPr bwMode="auto">
          <a:xfrm>
            <a:off x="368300" y="5145088"/>
            <a:ext cx="246063"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1800" b="0" i="1" u="none" strike="noStrike" cap="none" normalizeH="0" baseline="0">
                <a:ln>
                  <a:noFill/>
                </a:ln>
                <a:solidFill>
                  <a:srgbClr val="000080"/>
                </a:solidFill>
                <a:effectLst/>
                <a:latin typeface="Times New Roman" panose="02020603050405020304" pitchFamily="18" charset="0"/>
              </a:rPr>
              <a:t>B</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236590" name="Rectangle 106"/>
          <p:cNvSpPr>
            <a:spLocks noChangeArrowheads="1"/>
          </p:cNvSpPr>
          <p:nvPr/>
        </p:nvSpPr>
        <p:spPr bwMode="auto">
          <a:xfrm>
            <a:off x="509588" y="5145088"/>
            <a:ext cx="746125"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1800" b="0" i="0" u="none" strike="noStrike" cap="none" normalizeH="0" baseline="0">
                <a:ln>
                  <a:noFill/>
                </a:ln>
                <a:solidFill>
                  <a:srgbClr val="000080"/>
                </a:solidFill>
                <a:effectLst/>
                <a:latin typeface="Times New Roman" panose="02020603050405020304" pitchFamily="18" charset="0"/>
              </a:rPr>
              <a:t>&lt;&lt;&lt;18</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236591" name="Rectangle 107"/>
          <p:cNvSpPr>
            <a:spLocks noChangeArrowheads="1"/>
          </p:cNvSpPr>
          <p:nvPr/>
        </p:nvSpPr>
        <p:spPr bwMode="auto">
          <a:xfrm>
            <a:off x="1471613" y="5145088"/>
            <a:ext cx="579438"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1800" b="0" i="0" u="none" strike="noStrike" cap="none" normalizeH="0" baseline="0">
                <a:ln>
                  <a:noFill/>
                </a:ln>
                <a:solidFill>
                  <a:srgbClr val="000080"/>
                </a:solidFill>
                <a:effectLst/>
                <a:latin typeface="Times New Roman" panose="02020603050405020304" pitchFamily="18" charset="0"/>
              </a:rPr>
              <a:t>0101</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236592" name="Rectangle 108"/>
          <p:cNvSpPr>
            <a:spLocks noChangeArrowheads="1"/>
          </p:cNvSpPr>
          <p:nvPr/>
        </p:nvSpPr>
        <p:spPr bwMode="auto">
          <a:xfrm>
            <a:off x="2425700" y="5145088"/>
            <a:ext cx="579438"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1800" b="0" i="0" u="none" strike="noStrike" cap="none" normalizeH="0" baseline="0">
                <a:ln>
                  <a:noFill/>
                </a:ln>
                <a:solidFill>
                  <a:srgbClr val="000080"/>
                </a:solidFill>
                <a:effectLst/>
                <a:latin typeface="Times New Roman" panose="02020603050405020304" pitchFamily="18" charset="0"/>
              </a:rPr>
              <a:t>1001</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236593" name="Rectangle 109"/>
          <p:cNvSpPr>
            <a:spLocks noChangeArrowheads="1"/>
          </p:cNvSpPr>
          <p:nvPr/>
        </p:nvSpPr>
        <p:spPr bwMode="auto">
          <a:xfrm>
            <a:off x="3389313" y="5145088"/>
            <a:ext cx="579438"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1800" b="0" i="0" u="none" strike="noStrike" cap="none" normalizeH="0" baseline="0">
                <a:ln>
                  <a:noFill/>
                </a:ln>
                <a:solidFill>
                  <a:srgbClr val="000080"/>
                </a:solidFill>
                <a:effectLst/>
                <a:latin typeface="Times New Roman" panose="02020603050405020304" pitchFamily="18" charset="0"/>
              </a:rPr>
              <a:t>1110</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236594" name="Rectangle 110"/>
          <p:cNvSpPr>
            <a:spLocks noChangeArrowheads="1"/>
          </p:cNvSpPr>
          <p:nvPr/>
        </p:nvSpPr>
        <p:spPr bwMode="auto">
          <a:xfrm>
            <a:off x="4335463" y="5145088"/>
            <a:ext cx="579438"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1800" b="0" i="0" u="none" strike="noStrike" cap="none" normalizeH="0" baseline="0">
                <a:ln>
                  <a:noFill/>
                </a:ln>
                <a:solidFill>
                  <a:srgbClr val="000080"/>
                </a:solidFill>
                <a:effectLst/>
                <a:latin typeface="Times New Roman" panose="02020603050405020304" pitchFamily="18" charset="0"/>
              </a:rPr>
              <a:t>0000</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236595" name="Rectangle 111"/>
          <p:cNvSpPr>
            <a:spLocks noChangeArrowheads="1"/>
          </p:cNvSpPr>
          <p:nvPr/>
        </p:nvSpPr>
        <p:spPr bwMode="auto">
          <a:xfrm>
            <a:off x="5289550" y="5145088"/>
            <a:ext cx="579438"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1800" b="0" i="0" u="none" strike="noStrike" cap="none" normalizeH="0" baseline="0">
                <a:ln>
                  <a:noFill/>
                </a:ln>
                <a:solidFill>
                  <a:srgbClr val="000080"/>
                </a:solidFill>
                <a:effectLst/>
                <a:latin typeface="Times New Roman" panose="02020603050405020304" pitchFamily="18" charset="0"/>
              </a:rPr>
              <a:t>0100</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236596" name="Rectangle 112"/>
          <p:cNvSpPr>
            <a:spLocks noChangeArrowheads="1"/>
          </p:cNvSpPr>
          <p:nvPr/>
        </p:nvSpPr>
        <p:spPr bwMode="auto">
          <a:xfrm>
            <a:off x="6243638" y="5145088"/>
            <a:ext cx="579438"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1800" b="0" i="0" u="none" strike="noStrike" cap="none" normalizeH="0" baseline="0">
                <a:ln>
                  <a:noFill/>
                </a:ln>
                <a:solidFill>
                  <a:srgbClr val="000080"/>
                </a:solidFill>
                <a:effectLst/>
                <a:latin typeface="Times New Roman" panose="02020603050405020304" pitchFamily="18" charset="0"/>
              </a:rPr>
              <a:t>1000</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236597" name="Rectangle 113"/>
          <p:cNvSpPr>
            <a:spLocks noChangeArrowheads="1"/>
          </p:cNvSpPr>
          <p:nvPr/>
        </p:nvSpPr>
        <p:spPr bwMode="auto">
          <a:xfrm>
            <a:off x="7202488" y="5145088"/>
            <a:ext cx="579438"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1800" b="0" i="0" u="none" strike="noStrike" cap="none" normalizeH="0" baseline="0">
                <a:ln>
                  <a:noFill/>
                </a:ln>
                <a:solidFill>
                  <a:srgbClr val="000080"/>
                </a:solidFill>
                <a:effectLst/>
                <a:latin typeface="Times New Roman" panose="02020603050405020304" pitchFamily="18" charset="0"/>
              </a:rPr>
              <a:t>1101</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236598" name="Rectangle 114"/>
          <p:cNvSpPr>
            <a:spLocks noChangeArrowheads="1"/>
          </p:cNvSpPr>
          <p:nvPr/>
        </p:nvSpPr>
        <p:spPr bwMode="auto">
          <a:xfrm>
            <a:off x="8153400" y="5145088"/>
            <a:ext cx="579438"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1800" b="0" i="0" u="none" strike="noStrike" cap="none" normalizeH="0" baseline="0">
                <a:ln>
                  <a:noFill/>
                </a:ln>
                <a:solidFill>
                  <a:srgbClr val="000080"/>
                </a:solidFill>
                <a:effectLst/>
                <a:latin typeface="Times New Roman" panose="02020603050405020304" pitchFamily="18" charset="0"/>
              </a:rPr>
              <a:t>0001</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236599" name="Rectangle 115"/>
          <p:cNvSpPr>
            <a:spLocks noChangeArrowheads="1"/>
          </p:cNvSpPr>
          <p:nvPr/>
        </p:nvSpPr>
        <p:spPr bwMode="auto">
          <a:xfrm>
            <a:off x="368300" y="5511800"/>
            <a:ext cx="231775"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1800" b="0" i="1" u="none" strike="noStrike" cap="none" normalizeH="0" baseline="0">
                <a:ln>
                  <a:noFill/>
                </a:ln>
                <a:solidFill>
                  <a:srgbClr val="000080"/>
                </a:solidFill>
                <a:effectLst/>
                <a:latin typeface="Times New Roman" panose="02020603050405020304" pitchFamily="18" charset="0"/>
              </a:rPr>
              <a:t>B</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236600" name="Rectangle 116"/>
          <p:cNvSpPr>
            <a:spLocks noChangeArrowheads="1"/>
          </p:cNvSpPr>
          <p:nvPr/>
        </p:nvSpPr>
        <p:spPr bwMode="auto">
          <a:xfrm>
            <a:off x="509588" y="5511800"/>
            <a:ext cx="704850"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1800" b="0" i="0" u="none" strike="noStrike" cap="none" normalizeH="0" baseline="0">
                <a:ln>
                  <a:noFill/>
                </a:ln>
                <a:solidFill>
                  <a:srgbClr val="000080"/>
                </a:solidFill>
                <a:effectLst/>
                <a:latin typeface="Times New Roman" panose="02020603050405020304" pitchFamily="18" charset="0"/>
              </a:rPr>
              <a:t>&lt;&lt;&lt;24</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236601" name="Rectangle 117"/>
          <p:cNvSpPr>
            <a:spLocks noChangeArrowheads="1"/>
          </p:cNvSpPr>
          <p:nvPr/>
        </p:nvSpPr>
        <p:spPr bwMode="auto">
          <a:xfrm>
            <a:off x="1479550" y="5511800"/>
            <a:ext cx="549275"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1800" b="0" i="0" u="none" strike="noStrike" cap="none" normalizeH="0" baseline="0">
                <a:ln>
                  <a:noFill/>
                </a:ln>
                <a:solidFill>
                  <a:srgbClr val="000080"/>
                </a:solidFill>
                <a:effectLst/>
                <a:latin typeface="Times New Roman" panose="02020603050405020304" pitchFamily="18" charset="0"/>
              </a:rPr>
              <a:t>0111</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236602" name="Rectangle 118"/>
          <p:cNvSpPr>
            <a:spLocks noChangeArrowheads="1"/>
          </p:cNvSpPr>
          <p:nvPr/>
        </p:nvSpPr>
        <p:spPr bwMode="auto">
          <a:xfrm>
            <a:off x="2425700" y="5511800"/>
            <a:ext cx="549275"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1800" b="0" i="0" u="none" strike="noStrike" cap="none" normalizeH="0" baseline="0">
                <a:ln>
                  <a:noFill/>
                </a:ln>
                <a:solidFill>
                  <a:srgbClr val="000080"/>
                </a:solidFill>
                <a:effectLst/>
                <a:latin typeface="Times New Roman" panose="02020603050405020304" pitchFamily="18" charset="0"/>
              </a:rPr>
              <a:t>1000</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236603" name="Rectangle 119"/>
          <p:cNvSpPr>
            <a:spLocks noChangeArrowheads="1"/>
          </p:cNvSpPr>
          <p:nvPr/>
        </p:nvSpPr>
        <p:spPr bwMode="auto">
          <a:xfrm>
            <a:off x="3379788" y="5511800"/>
            <a:ext cx="549275"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1800" b="0" i="0" u="none" strike="noStrike" cap="none" normalizeH="0" baseline="0">
                <a:ln>
                  <a:noFill/>
                </a:ln>
                <a:solidFill>
                  <a:srgbClr val="000080"/>
                </a:solidFill>
                <a:effectLst/>
                <a:latin typeface="Times New Roman" panose="02020603050405020304" pitchFamily="18" charset="0"/>
              </a:rPr>
              <a:t>0001</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236604" name="Rectangle 120"/>
          <p:cNvSpPr>
            <a:spLocks noChangeArrowheads="1"/>
          </p:cNvSpPr>
          <p:nvPr/>
        </p:nvSpPr>
        <p:spPr bwMode="auto">
          <a:xfrm>
            <a:off x="4335463" y="5511800"/>
            <a:ext cx="547688"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1800" b="0" i="0" u="none" strike="noStrike" cap="none" normalizeH="0" baseline="0">
                <a:ln>
                  <a:noFill/>
                </a:ln>
                <a:solidFill>
                  <a:srgbClr val="000080"/>
                </a:solidFill>
                <a:effectLst/>
                <a:latin typeface="Times New Roman" panose="02020603050405020304" pitchFamily="18" charset="0"/>
              </a:rPr>
              <a:t>0010</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236605" name="Rectangle 121"/>
          <p:cNvSpPr>
            <a:spLocks noChangeArrowheads="1"/>
          </p:cNvSpPr>
          <p:nvPr/>
        </p:nvSpPr>
        <p:spPr bwMode="auto">
          <a:xfrm>
            <a:off x="5294313" y="5511800"/>
            <a:ext cx="547688"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1800" b="0" i="0" u="none" strike="noStrike" cap="none" normalizeH="0" baseline="0">
                <a:ln>
                  <a:noFill/>
                </a:ln>
                <a:solidFill>
                  <a:srgbClr val="000080"/>
                </a:solidFill>
                <a:effectLst/>
                <a:latin typeface="Times New Roman" panose="02020603050405020304" pitchFamily="18" charset="0"/>
              </a:rPr>
              <a:t>0011</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236606" name="Rectangle 122"/>
          <p:cNvSpPr>
            <a:spLocks noChangeArrowheads="1"/>
          </p:cNvSpPr>
          <p:nvPr/>
        </p:nvSpPr>
        <p:spPr bwMode="auto">
          <a:xfrm>
            <a:off x="6243638" y="5511800"/>
            <a:ext cx="549275"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1800" b="0" i="0" u="none" strike="noStrike" cap="none" normalizeH="0" baseline="0">
                <a:ln>
                  <a:noFill/>
                </a:ln>
                <a:solidFill>
                  <a:srgbClr val="000080"/>
                </a:solidFill>
                <a:effectLst/>
                <a:latin typeface="Times New Roman" panose="02020603050405020304" pitchFamily="18" charset="0"/>
              </a:rPr>
              <a:t>0100</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236607" name="Rectangle 123"/>
          <p:cNvSpPr>
            <a:spLocks noChangeArrowheads="1"/>
          </p:cNvSpPr>
          <p:nvPr/>
        </p:nvSpPr>
        <p:spPr bwMode="auto">
          <a:xfrm>
            <a:off x="7197725" y="5511800"/>
            <a:ext cx="549275"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1800" b="0" i="0" u="none" strike="noStrike" cap="none" normalizeH="0" baseline="0">
                <a:ln>
                  <a:noFill/>
                </a:ln>
                <a:solidFill>
                  <a:srgbClr val="000080"/>
                </a:solidFill>
                <a:effectLst/>
                <a:latin typeface="Times New Roman" panose="02020603050405020304" pitchFamily="18" charset="0"/>
              </a:rPr>
              <a:t>0101</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566720" name="Rectangle 124"/>
          <p:cNvSpPr>
            <a:spLocks noChangeArrowheads="1"/>
          </p:cNvSpPr>
          <p:nvPr/>
        </p:nvSpPr>
        <p:spPr bwMode="auto">
          <a:xfrm>
            <a:off x="8156575" y="5511800"/>
            <a:ext cx="549275"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1800" b="0" i="0" u="none" strike="noStrike" cap="none" normalizeH="0" baseline="0">
                <a:ln>
                  <a:noFill/>
                </a:ln>
                <a:solidFill>
                  <a:srgbClr val="000080"/>
                </a:solidFill>
                <a:effectLst/>
                <a:latin typeface="Times New Roman" panose="02020603050405020304" pitchFamily="18" charset="0"/>
              </a:rPr>
              <a:t>0110</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566721" name="Rectangle 125"/>
          <p:cNvSpPr>
            <a:spLocks noChangeArrowheads="1"/>
          </p:cNvSpPr>
          <p:nvPr/>
        </p:nvSpPr>
        <p:spPr bwMode="auto">
          <a:xfrm>
            <a:off x="536575" y="5878513"/>
            <a:ext cx="217488"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1800" b="0" i="1" u="none" strike="noStrike" cap="none" normalizeH="0" baseline="0">
                <a:ln>
                  <a:noFill/>
                </a:ln>
                <a:solidFill>
                  <a:srgbClr val="000080"/>
                </a:solidFill>
                <a:effectLst/>
                <a:latin typeface="Times New Roman" panose="02020603050405020304" pitchFamily="18" charset="0"/>
              </a:rPr>
              <a:t>L</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566722" name="Rectangle 126"/>
          <p:cNvSpPr>
            <a:spLocks noChangeArrowheads="1"/>
          </p:cNvSpPr>
          <p:nvPr/>
        </p:nvSpPr>
        <p:spPr bwMode="auto">
          <a:xfrm>
            <a:off x="661988" y="5878513"/>
            <a:ext cx="168275"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1800" b="0" i="0" u="none" strike="noStrike" cap="none" normalizeH="0" baseline="0" dirty="0">
                <a:ln>
                  <a:noFill/>
                </a:ln>
                <a:solidFill>
                  <a:srgbClr val="000080"/>
                </a:solidFill>
                <a:effectLst/>
                <a:latin typeface="Times New Roman" panose="02020603050405020304" pitchFamily="18" charset="0"/>
              </a:rPr>
              <a:t>(</a:t>
            </a: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1566724" name="Rectangle 127"/>
          <p:cNvSpPr>
            <a:spLocks noChangeArrowheads="1"/>
          </p:cNvSpPr>
          <p:nvPr/>
        </p:nvSpPr>
        <p:spPr bwMode="auto">
          <a:xfrm>
            <a:off x="738188" y="5878513"/>
            <a:ext cx="231775"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1800" b="0" i="1" u="none" strike="noStrike" cap="none" normalizeH="0" baseline="0">
                <a:ln>
                  <a:noFill/>
                </a:ln>
                <a:solidFill>
                  <a:srgbClr val="000080"/>
                </a:solidFill>
                <a:effectLst/>
                <a:latin typeface="Times New Roman" panose="02020603050405020304" pitchFamily="18" charset="0"/>
              </a:rPr>
              <a:t>B</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566726" name="Rectangle 128"/>
          <p:cNvSpPr>
            <a:spLocks noChangeArrowheads="1"/>
          </p:cNvSpPr>
          <p:nvPr/>
        </p:nvSpPr>
        <p:spPr bwMode="auto">
          <a:xfrm>
            <a:off x="879475" y="5878513"/>
            <a:ext cx="166688"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1800" b="0" i="0" u="none" strike="noStrike" cap="none" normalizeH="0" baseline="0">
                <a:ln>
                  <a:noFill/>
                </a:ln>
                <a:solidFill>
                  <a:srgbClr val="000080"/>
                </a:solidFill>
                <a:effectLst/>
                <a:latin typeface="Times New Roman" panose="02020603050405020304" pitchFamily="18" charset="0"/>
              </a:rPr>
              <a:t>)</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566728" name="Rectangle 129"/>
          <p:cNvSpPr>
            <a:spLocks noChangeArrowheads="1"/>
          </p:cNvSpPr>
          <p:nvPr/>
        </p:nvSpPr>
        <p:spPr bwMode="auto">
          <a:xfrm>
            <a:off x="1471613" y="5878513"/>
            <a:ext cx="549275"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1800" b="0" i="0" u="none" strike="noStrike" cap="none" normalizeH="0" baseline="0" dirty="0">
                <a:ln>
                  <a:noFill/>
                </a:ln>
                <a:solidFill>
                  <a:srgbClr val="000080"/>
                </a:solidFill>
                <a:effectLst/>
                <a:latin typeface="Times New Roman" panose="02020603050405020304" pitchFamily="18" charset="0"/>
              </a:rPr>
              <a:t>1010</a:t>
            </a: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1566729" name="Rectangle 130"/>
          <p:cNvSpPr>
            <a:spLocks noChangeArrowheads="1"/>
          </p:cNvSpPr>
          <p:nvPr/>
        </p:nvSpPr>
        <p:spPr bwMode="auto">
          <a:xfrm>
            <a:off x="2425700" y="5878513"/>
            <a:ext cx="549275"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1800" b="0" i="0" u="none" strike="noStrike" cap="none" normalizeH="0" baseline="0">
                <a:ln>
                  <a:noFill/>
                </a:ln>
                <a:solidFill>
                  <a:srgbClr val="000080"/>
                </a:solidFill>
                <a:effectLst/>
                <a:latin typeface="Times New Roman" panose="02020603050405020304" pitchFamily="18" charset="0"/>
              </a:rPr>
              <a:t>1010</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566730" name="Rectangle 131"/>
          <p:cNvSpPr>
            <a:spLocks noChangeArrowheads="1"/>
          </p:cNvSpPr>
          <p:nvPr/>
        </p:nvSpPr>
        <p:spPr bwMode="auto">
          <a:xfrm>
            <a:off x="3379788" y="5878513"/>
            <a:ext cx="549275"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1800" b="0" i="0" u="none" strike="noStrike" cap="none" normalizeH="0" baseline="0">
                <a:ln>
                  <a:noFill/>
                </a:ln>
                <a:solidFill>
                  <a:srgbClr val="000080"/>
                </a:solidFill>
                <a:effectLst/>
                <a:latin typeface="Times New Roman" panose="02020603050405020304" pitchFamily="18" charset="0"/>
              </a:rPr>
              <a:t>0100</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566731" name="Rectangle 132"/>
          <p:cNvSpPr>
            <a:spLocks noChangeArrowheads="1"/>
          </p:cNvSpPr>
          <p:nvPr/>
        </p:nvSpPr>
        <p:spPr bwMode="auto">
          <a:xfrm>
            <a:off x="4343400" y="5878513"/>
            <a:ext cx="549275"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1800" b="0" i="0" u="none" strike="noStrike" cap="none" normalizeH="0" baseline="0">
                <a:ln>
                  <a:noFill/>
                </a:ln>
                <a:solidFill>
                  <a:srgbClr val="000080"/>
                </a:solidFill>
                <a:effectLst/>
                <a:latin typeface="Times New Roman" panose="02020603050405020304" pitchFamily="18" charset="0"/>
              </a:rPr>
              <a:t>1110</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566732" name="Rectangle 133"/>
          <p:cNvSpPr>
            <a:spLocks noChangeArrowheads="1"/>
          </p:cNvSpPr>
          <p:nvPr/>
        </p:nvSpPr>
        <p:spPr bwMode="auto">
          <a:xfrm>
            <a:off x="5289550" y="5878513"/>
            <a:ext cx="549275"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1800" b="0" i="0" u="none" strike="noStrike" cap="none" normalizeH="0" baseline="0">
                <a:ln>
                  <a:noFill/>
                </a:ln>
                <a:solidFill>
                  <a:srgbClr val="000080"/>
                </a:solidFill>
                <a:effectLst/>
                <a:latin typeface="Times New Roman" panose="02020603050405020304" pitchFamily="18" charset="0"/>
              </a:rPr>
              <a:t>1001</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566733" name="Rectangle 134"/>
          <p:cNvSpPr>
            <a:spLocks noChangeArrowheads="1"/>
          </p:cNvSpPr>
          <p:nvPr/>
        </p:nvSpPr>
        <p:spPr bwMode="auto">
          <a:xfrm>
            <a:off x="6248400" y="5878513"/>
            <a:ext cx="549275"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1800" b="0" i="0" u="none" strike="noStrike" cap="none" normalizeH="0" baseline="0">
                <a:ln>
                  <a:noFill/>
                </a:ln>
                <a:solidFill>
                  <a:srgbClr val="000080"/>
                </a:solidFill>
                <a:effectLst/>
                <a:latin typeface="Times New Roman" panose="02020603050405020304" pitchFamily="18" charset="0"/>
              </a:rPr>
              <a:t>0011</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566734" name="Rectangle 135"/>
          <p:cNvSpPr>
            <a:spLocks noChangeArrowheads="1"/>
          </p:cNvSpPr>
          <p:nvPr/>
        </p:nvSpPr>
        <p:spPr bwMode="auto">
          <a:xfrm>
            <a:off x="7197725" y="5878513"/>
            <a:ext cx="549275"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1800" b="0" i="0" u="none" strike="noStrike" cap="none" normalizeH="0" baseline="0">
                <a:ln>
                  <a:noFill/>
                </a:ln>
                <a:solidFill>
                  <a:srgbClr val="000080"/>
                </a:solidFill>
                <a:effectLst/>
                <a:latin typeface="Times New Roman" panose="02020603050405020304" pitchFamily="18" charset="0"/>
              </a:rPr>
              <a:t>0101</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566735" name="Rectangle 136"/>
          <p:cNvSpPr>
            <a:spLocks noChangeArrowheads="1"/>
          </p:cNvSpPr>
          <p:nvPr/>
        </p:nvSpPr>
        <p:spPr bwMode="auto">
          <a:xfrm>
            <a:off x="8161338" y="5878513"/>
            <a:ext cx="549275"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1800" b="0" i="0" u="none" strike="noStrike" cap="none" normalizeH="0" baseline="0">
                <a:ln>
                  <a:noFill/>
                </a:ln>
                <a:solidFill>
                  <a:srgbClr val="000080"/>
                </a:solidFill>
                <a:effectLst/>
                <a:latin typeface="Times New Roman" panose="02020603050405020304" pitchFamily="18" charset="0"/>
              </a:rPr>
              <a:t>0111</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654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6547">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500"/>
                                        <p:tgtEl>
                                          <p:spTgt spid="11"/>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fade">
                                      <p:cBhvr>
                                        <p:cTn id="33" dur="500"/>
                                        <p:tgtEl>
                                          <p:spTgt spid="14"/>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5"/>
                                        </p:tgtEl>
                                        <p:attrNameLst>
                                          <p:attrName>style.visibility</p:attrName>
                                        </p:attrNameLst>
                                      </p:cBhvr>
                                      <p:to>
                                        <p:strVal val="visible"/>
                                      </p:to>
                                    </p:set>
                                    <p:animEffect transition="in" filter="fade">
                                      <p:cBhvr>
                                        <p:cTn id="36" dur="500"/>
                                        <p:tgtEl>
                                          <p:spTgt spid="15"/>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fade">
                                      <p:cBhvr>
                                        <p:cTn id="39" dur="500"/>
                                        <p:tgtEl>
                                          <p:spTgt spid="16"/>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36551"/>
                                        </p:tgtEl>
                                        <p:attrNameLst>
                                          <p:attrName>style.visibility</p:attrName>
                                        </p:attrNameLst>
                                      </p:cBhvr>
                                      <p:to>
                                        <p:strVal val="visible"/>
                                      </p:to>
                                    </p:set>
                                    <p:animEffect transition="in" filter="fade">
                                      <p:cBhvr>
                                        <p:cTn id="42" dur="500"/>
                                        <p:tgtEl>
                                          <p:spTgt spid="236551"/>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36558"/>
                                        </p:tgtEl>
                                        <p:attrNameLst>
                                          <p:attrName>style.visibility</p:attrName>
                                        </p:attrNameLst>
                                      </p:cBhvr>
                                      <p:to>
                                        <p:strVal val="visible"/>
                                      </p:to>
                                    </p:set>
                                    <p:animEffect transition="in" filter="fade">
                                      <p:cBhvr>
                                        <p:cTn id="45" dur="500"/>
                                        <p:tgtEl>
                                          <p:spTgt spid="236558"/>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36560"/>
                                        </p:tgtEl>
                                        <p:attrNameLst>
                                          <p:attrName>style.visibility</p:attrName>
                                        </p:attrNameLst>
                                      </p:cBhvr>
                                      <p:to>
                                        <p:strVal val="visible"/>
                                      </p:to>
                                    </p:set>
                                    <p:animEffect transition="in" filter="fade">
                                      <p:cBhvr>
                                        <p:cTn id="48" dur="500"/>
                                        <p:tgtEl>
                                          <p:spTgt spid="236560"/>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236561"/>
                                        </p:tgtEl>
                                        <p:attrNameLst>
                                          <p:attrName>style.visibility</p:attrName>
                                        </p:attrNameLst>
                                      </p:cBhvr>
                                      <p:to>
                                        <p:strVal val="visible"/>
                                      </p:to>
                                    </p:set>
                                    <p:animEffect transition="in" filter="fade">
                                      <p:cBhvr>
                                        <p:cTn id="51" dur="500"/>
                                        <p:tgtEl>
                                          <p:spTgt spid="236561"/>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236562"/>
                                        </p:tgtEl>
                                        <p:attrNameLst>
                                          <p:attrName>style.visibility</p:attrName>
                                        </p:attrNameLst>
                                      </p:cBhvr>
                                      <p:to>
                                        <p:strVal val="visible"/>
                                      </p:to>
                                    </p:set>
                                    <p:animEffect transition="in" filter="fade">
                                      <p:cBhvr>
                                        <p:cTn id="54" dur="500"/>
                                        <p:tgtEl>
                                          <p:spTgt spid="236562"/>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236563"/>
                                        </p:tgtEl>
                                        <p:attrNameLst>
                                          <p:attrName>style.visibility</p:attrName>
                                        </p:attrNameLst>
                                      </p:cBhvr>
                                      <p:to>
                                        <p:strVal val="visible"/>
                                      </p:to>
                                    </p:set>
                                    <p:animEffect transition="in" filter="fade">
                                      <p:cBhvr>
                                        <p:cTn id="57" dur="500"/>
                                        <p:tgtEl>
                                          <p:spTgt spid="236563"/>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236564"/>
                                        </p:tgtEl>
                                        <p:attrNameLst>
                                          <p:attrName>style.visibility</p:attrName>
                                        </p:attrNameLst>
                                      </p:cBhvr>
                                      <p:to>
                                        <p:strVal val="visible"/>
                                      </p:to>
                                    </p:set>
                                    <p:animEffect transition="in" filter="fade">
                                      <p:cBhvr>
                                        <p:cTn id="60" dur="500"/>
                                        <p:tgtEl>
                                          <p:spTgt spid="236564"/>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236565"/>
                                        </p:tgtEl>
                                        <p:attrNameLst>
                                          <p:attrName>style.visibility</p:attrName>
                                        </p:attrNameLst>
                                      </p:cBhvr>
                                      <p:to>
                                        <p:strVal val="visible"/>
                                      </p:to>
                                    </p:set>
                                    <p:animEffect transition="in" filter="fade">
                                      <p:cBhvr>
                                        <p:cTn id="63" dur="500"/>
                                        <p:tgtEl>
                                          <p:spTgt spid="236565"/>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236566"/>
                                        </p:tgtEl>
                                        <p:attrNameLst>
                                          <p:attrName>style.visibility</p:attrName>
                                        </p:attrNameLst>
                                      </p:cBhvr>
                                      <p:to>
                                        <p:strVal val="visible"/>
                                      </p:to>
                                    </p:set>
                                    <p:animEffect transition="in" filter="fade">
                                      <p:cBhvr>
                                        <p:cTn id="66" dur="500"/>
                                        <p:tgtEl>
                                          <p:spTgt spid="236566"/>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236567"/>
                                        </p:tgtEl>
                                        <p:attrNameLst>
                                          <p:attrName>style.visibility</p:attrName>
                                        </p:attrNameLst>
                                      </p:cBhvr>
                                      <p:to>
                                        <p:strVal val="visible"/>
                                      </p:to>
                                    </p:set>
                                    <p:animEffect transition="in" filter="fade">
                                      <p:cBhvr>
                                        <p:cTn id="69" dur="500"/>
                                        <p:tgtEl>
                                          <p:spTgt spid="236567"/>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236568"/>
                                        </p:tgtEl>
                                        <p:attrNameLst>
                                          <p:attrName>style.visibility</p:attrName>
                                        </p:attrNameLst>
                                      </p:cBhvr>
                                      <p:to>
                                        <p:strVal val="visible"/>
                                      </p:to>
                                    </p:set>
                                    <p:animEffect transition="in" filter="fade">
                                      <p:cBhvr>
                                        <p:cTn id="72" dur="500"/>
                                        <p:tgtEl>
                                          <p:spTgt spid="236568"/>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17"/>
                                        </p:tgtEl>
                                        <p:attrNameLst>
                                          <p:attrName>style.visibility</p:attrName>
                                        </p:attrNameLst>
                                      </p:cBhvr>
                                      <p:to>
                                        <p:strVal val="visible"/>
                                      </p:to>
                                    </p:set>
                                    <p:animEffect transition="in" filter="fade">
                                      <p:cBhvr>
                                        <p:cTn id="77" dur="500"/>
                                        <p:tgtEl>
                                          <p:spTgt spid="17"/>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236569"/>
                                        </p:tgtEl>
                                        <p:attrNameLst>
                                          <p:attrName>style.visibility</p:attrName>
                                        </p:attrNameLst>
                                      </p:cBhvr>
                                      <p:to>
                                        <p:strVal val="visible"/>
                                      </p:to>
                                    </p:set>
                                    <p:animEffect transition="in" filter="fade">
                                      <p:cBhvr>
                                        <p:cTn id="80" dur="500"/>
                                        <p:tgtEl>
                                          <p:spTgt spid="236569"/>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236570"/>
                                        </p:tgtEl>
                                        <p:attrNameLst>
                                          <p:attrName>style.visibility</p:attrName>
                                        </p:attrNameLst>
                                      </p:cBhvr>
                                      <p:to>
                                        <p:strVal val="visible"/>
                                      </p:to>
                                    </p:set>
                                    <p:animEffect transition="in" filter="fade">
                                      <p:cBhvr>
                                        <p:cTn id="83" dur="500"/>
                                        <p:tgtEl>
                                          <p:spTgt spid="236570"/>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grpId="0" nodeType="clickEffect">
                                  <p:stCondLst>
                                    <p:cond delay="0"/>
                                  </p:stCondLst>
                                  <p:childTnLst>
                                    <p:set>
                                      <p:cBhvr>
                                        <p:cTn id="87" dur="1" fill="hold">
                                          <p:stCondLst>
                                            <p:cond delay="0"/>
                                          </p:stCondLst>
                                        </p:cTn>
                                        <p:tgtEl>
                                          <p:spTgt spid="18"/>
                                        </p:tgtEl>
                                        <p:attrNameLst>
                                          <p:attrName>style.visibility</p:attrName>
                                        </p:attrNameLst>
                                      </p:cBhvr>
                                      <p:to>
                                        <p:strVal val="visible"/>
                                      </p:to>
                                    </p:set>
                                    <p:animEffect transition="in" filter="fade">
                                      <p:cBhvr>
                                        <p:cTn id="88" dur="500"/>
                                        <p:tgtEl>
                                          <p:spTgt spid="18"/>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19"/>
                                        </p:tgtEl>
                                        <p:attrNameLst>
                                          <p:attrName>style.visibility</p:attrName>
                                        </p:attrNameLst>
                                      </p:cBhvr>
                                      <p:to>
                                        <p:strVal val="visible"/>
                                      </p:to>
                                    </p:set>
                                    <p:animEffect transition="in" filter="fade">
                                      <p:cBhvr>
                                        <p:cTn id="91" dur="500"/>
                                        <p:tgtEl>
                                          <p:spTgt spid="19"/>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20"/>
                                        </p:tgtEl>
                                        <p:attrNameLst>
                                          <p:attrName>style.visibility</p:attrName>
                                        </p:attrNameLst>
                                      </p:cBhvr>
                                      <p:to>
                                        <p:strVal val="visible"/>
                                      </p:to>
                                    </p:set>
                                    <p:animEffect transition="in" filter="fade">
                                      <p:cBhvr>
                                        <p:cTn id="94" dur="500"/>
                                        <p:tgtEl>
                                          <p:spTgt spid="20"/>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21"/>
                                        </p:tgtEl>
                                        <p:attrNameLst>
                                          <p:attrName>style.visibility</p:attrName>
                                        </p:attrNameLst>
                                      </p:cBhvr>
                                      <p:to>
                                        <p:strVal val="visible"/>
                                      </p:to>
                                    </p:set>
                                    <p:animEffect transition="in" filter="fade">
                                      <p:cBhvr>
                                        <p:cTn id="97" dur="500"/>
                                        <p:tgtEl>
                                          <p:spTgt spid="21"/>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22"/>
                                        </p:tgtEl>
                                        <p:attrNameLst>
                                          <p:attrName>style.visibility</p:attrName>
                                        </p:attrNameLst>
                                      </p:cBhvr>
                                      <p:to>
                                        <p:strVal val="visible"/>
                                      </p:to>
                                    </p:set>
                                    <p:animEffect transition="in" filter="fade">
                                      <p:cBhvr>
                                        <p:cTn id="100" dur="500"/>
                                        <p:tgtEl>
                                          <p:spTgt spid="22"/>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23"/>
                                        </p:tgtEl>
                                        <p:attrNameLst>
                                          <p:attrName>style.visibility</p:attrName>
                                        </p:attrNameLst>
                                      </p:cBhvr>
                                      <p:to>
                                        <p:strVal val="visible"/>
                                      </p:to>
                                    </p:set>
                                    <p:animEffect transition="in" filter="fade">
                                      <p:cBhvr>
                                        <p:cTn id="103" dur="500"/>
                                        <p:tgtEl>
                                          <p:spTgt spid="23"/>
                                        </p:tgtEl>
                                      </p:cBhvr>
                                    </p:animEffect>
                                  </p:childTnLst>
                                </p:cTn>
                              </p:par>
                              <p:par>
                                <p:cTn id="104" presetID="10" presetClass="entr" presetSubtype="0" fill="hold" grpId="0" nodeType="withEffect">
                                  <p:stCondLst>
                                    <p:cond delay="0"/>
                                  </p:stCondLst>
                                  <p:childTnLst>
                                    <p:set>
                                      <p:cBhvr>
                                        <p:cTn id="105" dur="1" fill="hold">
                                          <p:stCondLst>
                                            <p:cond delay="0"/>
                                          </p:stCondLst>
                                        </p:cTn>
                                        <p:tgtEl>
                                          <p:spTgt spid="24"/>
                                        </p:tgtEl>
                                        <p:attrNameLst>
                                          <p:attrName>style.visibility</p:attrName>
                                        </p:attrNameLst>
                                      </p:cBhvr>
                                      <p:to>
                                        <p:strVal val="visible"/>
                                      </p:to>
                                    </p:set>
                                    <p:animEffect transition="in" filter="fade">
                                      <p:cBhvr>
                                        <p:cTn id="106" dur="500"/>
                                        <p:tgtEl>
                                          <p:spTgt spid="24"/>
                                        </p:tgtEl>
                                      </p:cBhvr>
                                    </p:animEffect>
                                  </p:childTnLst>
                                </p:cTn>
                              </p:par>
                              <p:par>
                                <p:cTn id="107" presetID="10" presetClass="entr" presetSubtype="0" fill="hold" grpId="0" nodeType="withEffect">
                                  <p:stCondLst>
                                    <p:cond delay="0"/>
                                  </p:stCondLst>
                                  <p:childTnLst>
                                    <p:set>
                                      <p:cBhvr>
                                        <p:cTn id="108" dur="1" fill="hold">
                                          <p:stCondLst>
                                            <p:cond delay="0"/>
                                          </p:stCondLst>
                                        </p:cTn>
                                        <p:tgtEl>
                                          <p:spTgt spid="25"/>
                                        </p:tgtEl>
                                        <p:attrNameLst>
                                          <p:attrName>style.visibility</p:attrName>
                                        </p:attrNameLst>
                                      </p:cBhvr>
                                      <p:to>
                                        <p:strVal val="visible"/>
                                      </p:to>
                                    </p:set>
                                    <p:animEffect transition="in" filter="fade">
                                      <p:cBhvr>
                                        <p:cTn id="109" dur="500"/>
                                        <p:tgtEl>
                                          <p:spTgt spid="25"/>
                                        </p:tgtEl>
                                      </p:cBhvr>
                                    </p:animEffect>
                                  </p:childTnLst>
                                </p:cTn>
                              </p:par>
                              <p:par>
                                <p:cTn id="110" presetID="10" presetClass="entr" presetSubtype="0" fill="hold" grpId="0" nodeType="withEffect">
                                  <p:stCondLst>
                                    <p:cond delay="0"/>
                                  </p:stCondLst>
                                  <p:childTnLst>
                                    <p:set>
                                      <p:cBhvr>
                                        <p:cTn id="111" dur="1" fill="hold">
                                          <p:stCondLst>
                                            <p:cond delay="0"/>
                                          </p:stCondLst>
                                        </p:cTn>
                                        <p:tgtEl>
                                          <p:spTgt spid="236571"/>
                                        </p:tgtEl>
                                        <p:attrNameLst>
                                          <p:attrName>style.visibility</p:attrName>
                                        </p:attrNameLst>
                                      </p:cBhvr>
                                      <p:to>
                                        <p:strVal val="visible"/>
                                      </p:to>
                                    </p:set>
                                    <p:animEffect transition="in" filter="fade">
                                      <p:cBhvr>
                                        <p:cTn id="112" dur="500"/>
                                        <p:tgtEl>
                                          <p:spTgt spid="236571"/>
                                        </p:tgtEl>
                                      </p:cBhvr>
                                    </p:animEffect>
                                  </p:childTnLst>
                                </p:cTn>
                              </p:par>
                              <p:par>
                                <p:cTn id="113" presetID="10" presetClass="entr" presetSubtype="0" fill="hold" grpId="0" nodeType="withEffect">
                                  <p:stCondLst>
                                    <p:cond delay="0"/>
                                  </p:stCondLst>
                                  <p:childTnLst>
                                    <p:set>
                                      <p:cBhvr>
                                        <p:cTn id="114" dur="1" fill="hold">
                                          <p:stCondLst>
                                            <p:cond delay="0"/>
                                          </p:stCondLst>
                                        </p:cTn>
                                        <p:tgtEl>
                                          <p:spTgt spid="236572"/>
                                        </p:tgtEl>
                                        <p:attrNameLst>
                                          <p:attrName>style.visibility</p:attrName>
                                        </p:attrNameLst>
                                      </p:cBhvr>
                                      <p:to>
                                        <p:strVal val="visible"/>
                                      </p:to>
                                    </p:set>
                                    <p:animEffect transition="in" filter="fade">
                                      <p:cBhvr>
                                        <p:cTn id="115" dur="500"/>
                                        <p:tgtEl>
                                          <p:spTgt spid="236572"/>
                                        </p:tgtEl>
                                      </p:cBhvr>
                                    </p:animEffect>
                                  </p:childTnLst>
                                </p:cTn>
                              </p:par>
                              <p:par>
                                <p:cTn id="116" presetID="10" presetClass="entr" presetSubtype="0" fill="hold" grpId="0" nodeType="withEffect">
                                  <p:stCondLst>
                                    <p:cond delay="0"/>
                                  </p:stCondLst>
                                  <p:childTnLst>
                                    <p:set>
                                      <p:cBhvr>
                                        <p:cTn id="117" dur="1" fill="hold">
                                          <p:stCondLst>
                                            <p:cond delay="0"/>
                                          </p:stCondLst>
                                        </p:cTn>
                                        <p:tgtEl>
                                          <p:spTgt spid="236573"/>
                                        </p:tgtEl>
                                        <p:attrNameLst>
                                          <p:attrName>style.visibility</p:attrName>
                                        </p:attrNameLst>
                                      </p:cBhvr>
                                      <p:to>
                                        <p:strVal val="visible"/>
                                      </p:to>
                                    </p:set>
                                    <p:animEffect transition="in" filter="fade">
                                      <p:cBhvr>
                                        <p:cTn id="118" dur="500"/>
                                        <p:tgtEl>
                                          <p:spTgt spid="236573"/>
                                        </p:tgtEl>
                                      </p:cBhvr>
                                    </p:animEffect>
                                  </p:childTnLst>
                                </p:cTn>
                              </p:par>
                              <p:par>
                                <p:cTn id="119" presetID="10" presetClass="entr" presetSubtype="0" fill="hold" grpId="0" nodeType="withEffect">
                                  <p:stCondLst>
                                    <p:cond delay="0"/>
                                  </p:stCondLst>
                                  <p:childTnLst>
                                    <p:set>
                                      <p:cBhvr>
                                        <p:cTn id="120" dur="1" fill="hold">
                                          <p:stCondLst>
                                            <p:cond delay="0"/>
                                          </p:stCondLst>
                                        </p:cTn>
                                        <p:tgtEl>
                                          <p:spTgt spid="236574"/>
                                        </p:tgtEl>
                                        <p:attrNameLst>
                                          <p:attrName>style.visibility</p:attrName>
                                        </p:attrNameLst>
                                      </p:cBhvr>
                                      <p:to>
                                        <p:strVal val="visible"/>
                                      </p:to>
                                    </p:set>
                                    <p:animEffect transition="in" filter="fade">
                                      <p:cBhvr>
                                        <p:cTn id="121" dur="500"/>
                                        <p:tgtEl>
                                          <p:spTgt spid="236574"/>
                                        </p:tgtEl>
                                      </p:cBhvr>
                                    </p:animEffect>
                                  </p:childTnLst>
                                </p:cTn>
                              </p:par>
                              <p:par>
                                <p:cTn id="122" presetID="10" presetClass="entr" presetSubtype="0" fill="hold" grpId="0" nodeType="withEffect">
                                  <p:stCondLst>
                                    <p:cond delay="0"/>
                                  </p:stCondLst>
                                  <p:childTnLst>
                                    <p:set>
                                      <p:cBhvr>
                                        <p:cTn id="123" dur="1" fill="hold">
                                          <p:stCondLst>
                                            <p:cond delay="0"/>
                                          </p:stCondLst>
                                        </p:cTn>
                                        <p:tgtEl>
                                          <p:spTgt spid="236575"/>
                                        </p:tgtEl>
                                        <p:attrNameLst>
                                          <p:attrName>style.visibility</p:attrName>
                                        </p:attrNameLst>
                                      </p:cBhvr>
                                      <p:to>
                                        <p:strVal val="visible"/>
                                      </p:to>
                                    </p:set>
                                    <p:animEffect transition="in" filter="fade">
                                      <p:cBhvr>
                                        <p:cTn id="124" dur="500"/>
                                        <p:tgtEl>
                                          <p:spTgt spid="236575"/>
                                        </p:tgtEl>
                                      </p:cBhvr>
                                    </p:animEffect>
                                  </p:childTnLst>
                                </p:cTn>
                              </p:par>
                              <p:par>
                                <p:cTn id="125" presetID="10" presetClass="entr" presetSubtype="0" fill="hold" grpId="0" nodeType="withEffect">
                                  <p:stCondLst>
                                    <p:cond delay="0"/>
                                  </p:stCondLst>
                                  <p:childTnLst>
                                    <p:set>
                                      <p:cBhvr>
                                        <p:cTn id="126" dur="1" fill="hold">
                                          <p:stCondLst>
                                            <p:cond delay="0"/>
                                          </p:stCondLst>
                                        </p:cTn>
                                        <p:tgtEl>
                                          <p:spTgt spid="236576"/>
                                        </p:tgtEl>
                                        <p:attrNameLst>
                                          <p:attrName>style.visibility</p:attrName>
                                        </p:attrNameLst>
                                      </p:cBhvr>
                                      <p:to>
                                        <p:strVal val="visible"/>
                                      </p:to>
                                    </p:set>
                                    <p:animEffect transition="in" filter="fade">
                                      <p:cBhvr>
                                        <p:cTn id="127" dur="500"/>
                                        <p:tgtEl>
                                          <p:spTgt spid="236576"/>
                                        </p:tgtEl>
                                      </p:cBhvr>
                                    </p:animEffect>
                                  </p:childTnLst>
                                </p:cTn>
                              </p:par>
                              <p:par>
                                <p:cTn id="128" presetID="10" presetClass="entr" presetSubtype="0" fill="hold" grpId="0" nodeType="withEffect">
                                  <p:stCondLst>
                                    <p:cond delay="0"/>
                                  </p:stCondLst>
                                  <p:childTnLst>
                                    <p:set>
                                      <p:cBhvr>
                                        <p:cTn id="129" dur="1" fill="hold">
                                          <p:stCondLst>
                                            <p:cond delay="0"/>
                                          </p:stCondLst>
                                        </p:cTn>
                                        <p:tgtEl>
                                          <p:spTgt spid="236577"/>
                                        </p:tgtEl>
                                        <p:attrNameLst>
                                          <p:attrName>style.visibility</p:attrName>
                                        </p:attrNameLst>
                                      </p:cBhvr>
                                      <p:to>
                                        <p:strVal val="visible"/>
                                      </p:to>
                                    </p:set>
                                    <p:animEffect transition="in" filter="fade">
                                      <p:cBhvr>
                                        <p:cTn id="130" dur="500"/>
                                        <p:tgtEl>
                                          <p:spTgt spid="236577"/>
                                        </p:tgtEl>
                                      </p:cBhvr>
                                    </p:animEffect>
                                  </p:childTnLst>
                                </p:cTn>
                              </p:par>
                              <p:par>
                                <p:cTn id="131" presetID="10" presetClass="entr" presetSubtype="0" fill="hold" grpId="0" nodeType="withEffect">
                                  <p:stCondLst>
                                    <p:cond delay="0"/>
                                  </p:stCondLst>
                                  <p:childTnLst>
                                    <p:set>
                                      <p:cBhvr>
                                        <p:cTn id="132" dur="1" fill="hold">
                                          <p:stCondLst>
                                            <p:cond delay="0"/>
                                          </p:stCondLst>
                                        </p:cTn>
                                        <p:tgtEl>
                                          <p:spTgt spid="236578"/>
                                        </p:tgtEl>
                                        <p:attrNameLst>
                                          <p:attrName>style.visibility</p:attrName>
                                        </p:attrNameLst>
                                      </p:cBhvr>
                                      <p:to>
                                        <p:strVal val="visible"/>
                                      </p:to>
                                    </p:set>
                                    <p:animEffect transition="in" filter="fade">
                                      <p:cBhvr>
                                        <p:cTn id="133" dur="500"/>
                                        <p:tgtEl>
                                          <p:spTgt spid="236578"/>
                                        </p:tgtEl>
                                      </p:cBhvr>
                                    </p:animEffect>
                                  </p:childTnLst>
                                </p:cTn>
                              </p:par>
                            </p:childTnLst>
                          </p:cTn>
                        </p:par>
                      </p:childTnLst>
                    </p:cTn>
                  </p:par>
                  <p:par>
                    <p:cTn id="134" fill="hold">
                      <p:stCondLst>
                        <p:cond delay="indefinite"/>
                      </p:stCondLst>
                      <p:childTnLst>
                        <p:par>
                          <p:cTn id="135" fill="hold">
                            <p:stCondLst>
                              <p:cond delay="0"/>
                            </p:stCondLst>
                            <p:childTnLst>
                              <p:par>
                                <p:cTn id="136" presetID="10" presetClass="entr" presetSubtype="0" fill="hold" grpId="0" nodeType="clickEffect">
                                  <p:stCondLst>
                                    <p:cond delay="0"/>
                                  </p:stCondLst>
                                  <p:childTnLst>
                                    <p:set>
                                      <p:cBhvr>
                                        <p:cTn id="137" dur="1" fill="hold">
                                          <p:stCondLst>
                                            <p:cond delay="0"/>
                                          </p:stCondLst>
                                        </p:cTn>
                                        <p:tgtEl>
                                          <p:spTgt spid="26"/>
                                        </p:tgtEl>
                                        <p:attrNameLst>
                                          <p:attrName>style.visibility</p:attrName>
                                        </p:attrNameLst>
                                      </p:cBhvr>
                                      <p:to>
                                        <p:strVal val="visible"/>
                                      </p:to>
                                    </p:set>
                                    <p:animEffect transition="in" filter="fade">
                                      <p:cBhvr>
                                        <p:cTn id="138" dur="500"/>
                                        <p:tgtEl>
                                          <p:spTgt spid="26"/>
                                        </p:tgtEl>
                                      </p:cBhvr>
                                    </p:animEffect>
                                  </p:childTnLst>
                                </p:cTn>
                              </p:par>
                              <p:par>
                                <p:cTn id="139" presetID="10" presetClass="entr" presetSubtype="0" fill="hold" grpId="0" nodeType="withEffect">
                                  <p:stCondLst>
                                    <p:cond delay="0"/>
                                  </p:stCondLst>
                                  <p:childTnLst>
                                    <p:set>
                                      <p:cBhvr>
                                        <p:cTn id="140" dur="1" fill="hold">
                                          <p:stCondLst>
                                            <p:cond delay="0"/>
                                          </p:stCondLst>
                                        </p:cTn>
                                        <p:tgtEl>
                                          <p:spTgt spid="236579"/>
                                        </p:tgtEl>
                                        <p:attrNameLst>
                                          <p:attrName>style.visibility</p:attrName>
                                        </p:attrNameLst>
                                      </p:cBhvr>
                                      <p:to>
                                        <p:strVal val="visible"/>
                                      </p:to>
                                    </p:set>
                                    <p:animEffect transition="in" filter="fade">
                                      <p:cBhvr>
                                        <p:cTn id="141" dur="500"/>
                                        <p:tgtEl>
                                          <p:spTgt spid="236579"/>
                                        </p:tgtEl>
                                      </p:cBhvr>
                                    </p:animEffect>
                                  </p:childTnLst>
                                </p:cTn>
                              </p:par>
                              <p:par>
                                <p:cTn id="142" presetID="10" presetClass="entr" presetSubtype="0" fill="hold" grpId="0" nodeType="withEffect">
                                  <p:stCondLst>
                                    <p:cond delay="0"/>
                                  </p:stCondLst>
                                  <p:childTnLst>
                                    <p:set>
                                      <p:cBhvr>
                                        <p:cTn id="143" dur="1" fill="hold">
                                          <p:stCondLst>
                                            <p:cond delay="0"/>
                                          </p:stCondLst>
                                        </p:cTn>
                                        <p:tgtEl>
                                          <p:spTgt spid="236580"/>
                                        </p:tgtEl>
                                        <p:attrNameLst>
                                          <p:attrName>style.visibility</p:attrName>
                                        </p:attrNameLst>
                                      </p:cBhvr>
                                      <p:to>
                                        <p:strVal val="visible"/>
                                      </p:to>
                                    </p:set>
                                    <p:animEffect transition="in" filter="fade">
                                      <p:cBhvr>
                                        <p:cTn id="144" dur="500"/>
                                        <p:tgtEl>
                                          <p:spTgt spid="236580"/>
                                        </p:tgtEl>
                                      </p:cBhvr>
                                    </p:animEffect>
                                  </p:childTnLst>
                                </p:cTn>
                              </p:par>
                            </p:childTnLst>
                          </p:cTn>
                        </p:par>
                      </p:childTnLst>
                    </p:cTn>
                  </p:par>
                  <p:par>
                    <p:cTn id="145" fill="hold">
                      <p:stCondLst>
                        <p:cond delay="indefinite"/>
                      </p:stCondLst>
                      <p:childTnLst>
                        <p:par>
                          <p:cTn id="146" fill="hold">
                            <p:stCondLst>
                              <p:cond delay="0"/>
                            </p:stCondLst>
                            <p:childTnLst>
                              <p:par>
                                <p:cTn id="147" presetID="10" presetClass="entr" presetSubtype="0" fill="hold" grpId="0" nodeType="clickEffect">
                                  <p:stCondLst>
                                    <p:cond delay="0"/>
                                  </p:stCondLst>
                                  <p:childTnLst>
                                    <p:set>
                                      <p:cBhvr>
                                        <p:cTn id="148" dur="1" fill="hold">
                                          <p:stCondLst>
                                            <p:cond delay="0"/>
                                          </p:stCondLst>
                                        </p:cTn>
                                        <p:tgtEl>
                                          <p:spTgt spid="27"/>
                                        </p:tgtEl>
                                        <p:attrNameLst>
                                          <p:attrName>style.visibility</p:attrName>
                                        </p:attrNameLst>
                                      </p:cBhvr>
                                      <p:to>
                                        <p:strVal val="visible"/>
                                      </p:to>
                                    </p:set>
                                    <p:animEffect transition="in" filter="fade">
                                      <p:cBhvr>
                                        <p:cTn id="149" dur="500"/>
                                        <p:tgtEl>
                                          <p:spTgt spid="27"/>
                                        </p:tgtEl>
                                      </p:cBhvr>
                                    </p:animEffect>
                                  </p:childTnLst>
                                </p:cTn>
                              </p:par>
                              <p:par>
                                <p:cTn id="150" presetID="10" presetClass="entr" presetSubtype="0" fill="hold" grpId="0" nodeType="withEffect">
                                  <p:stCondLst>
                                    <p:cond delay="0"/>
                                  </p:stCondLst>
                                  <p:childTnLst>
                                    <p:set>
                                      <p:cBhvr>
                                        <p:cTn id="151" dur="1" fill="hold">
                                          <p:stCondLst>
                                            <p:cond delay="0"/>
                                          </p:stCondLst>
                                        </p:cTn>
                                        <p:tgtEl>
                                          <p:spTgt spid="28"/>
                                        </p:tgtEl>
                                        <p:attrNameLst>
                                          <p:attrName>style.visibility</p:attrName>
                                        </p:attrNameLst>
                                      </p:cBhvr>
                                      <p:to>
                                        <p:strVal val="visible"/>
                                      </p:to>
                                    </p:set>
                                    <p:animEffect transition="in" filter="fade">
                                      <p:cBhvr>
                                        <p:cTn id="152" dur="500"/>
                                        <p:tgtEl>
                                          <p:spTgt spid="28"/>
                                        </p:tgtEl>
                                      </p:cBhvr>
                                    </p:animEffect>
                                  </p:childTnLst>
                                </p:cTn>
                              </p:par>
                              <p:par>
                                <p:cTn id="153" presetID="10" presetClass="entr" presetSubtype="0" fill="hold" grpId="0" nodeType="withEffect">
                                  <p:stCondLst>
                                    <p:cond delay="0"/>
                                  </p:stCondLst>
                                  <p:childTnLst>
                                    <p:set>
                                      <p:cBhvr>
                                        <p:cTn id="154" dur="1" fill="hold">
                                          <p:stCondLst>
                                            <p:cond delay="0"/>
                                          </p:stCondLst>
                                        </p:cTn>
                                        <p:tgtEl>
                                          <p:spTgt spid="29"/>
                                        </p:tgtEl>
                                        <p:attrNameLst>
                                          <p:attrName>style.visibility</p:attrName>
                                        </p:attrNameLst>
                                      </p:cBhvr>
                                      <p:to>
                                        <p:strVal val="visible"/>
                                      </p:to>
                                    </p:set>
                                    <p:animEffect transition="in" filter="fade">
                                      <p:cBhvr>
                                        <p:cTn id="155" dur="500"/>
                                        <p:tgtEl>
                                          <p:spTgt spid="29"/>
                                        </p:tgtEl>
                                      </p:cBhvr>
                                    </p:animEffect>
                                  </p:childTnLst>
                                </p:cTn>
                              </p:par>
                              <p:par>
                                <p:cTn id="156" presetID="10" presetClass="entr" presetSubtype="0" fill="hold" grpId="0" nodeType="withEffect">
                                  <p:stCondLst>
                                    <p:cond delay="0"/>
                                  </p:stCondLst>
                                  <p:childTnLst>
                                    <p:set>
                                      <p:cBhvr>
                                        <p:cTn id="157" dur="1" fill="hold">
                                          <p:stCondLst>
                                            <p:cond delay="0"/>
                                          </p:stCondLst>
                                        </p:cTn>
                                        <p:tgtEl>
                                          <p:spTgt spid="30"/>
                                        </p:tgtEl>
                                        <p:attrNameLst>
                                          <p:attrName>style.visibility</p:attrName>
                                        </p:attrNameLst>
                                      </p:cBhvr>
                                      <p:to>
                                        <p:strVal val="visible"/>
                                      </p:to>
                                    </p:set>
                                    <p:animEffect transition="in" filter="fade">
                                      <p:cBhvr>
                                        <p:cTn id="158" dur="500"/>
                                        <p:tgtEl>
                                          <p:spTgt spid="30"/>
                                        </p:tgtEl>
                                      </p:cBhvr>
                                    </p:animEffect>
                                  </p:childTnLst>
                                </p:cTn>
                              </p:par>
                              <p:par>
                                <p:cTn id="159" presetID="10" presetClass="entr" presetSubtype="0" fill="hold" grpId="0" nodeType="withEffect">
                                  <p:stCondLst>
                                    <p:cond delay="0"/>
                                  </p:stCondLst>
                                  <p:childTnLst>
                                    <p:set>
                                      <p:cBhvr>
                                        <p:cTn id="160" dur="1" fill="hold">
                                          <p:stCondLst>
                                            <p:cond delay="0"/>
                                          </p:stCondLst>
                                        </p:cTn>
                                        <p:tgtEl>
                                          <p:spTgt spid="31"/>
                                        </p:tgtEl>
                                        <p:attrNameLst>
                                          <p:attrName>style.visibility</p:attrName>
                                        </p:attrNameLst>
                                      </p:cBhvr>
                                      <p:to>
                                        <p:strVal val="visible"/>
                                      </p:to>
                                    </p:set>
                                    <p:animEffect transition="in" filter="fade">
                                      <p:cBhvr>
                                        <p:cTn id="161" dur="500"/>
                                        <p:tgtEl>
                                          <p:spTgt spid="31"/>
                                        </p:tgtEl>
                                      </p:cBhvr>
                                    </p:animEffect>
                                  </p:childTnLst>
                                </p:cTn>
                              </p:par>
                              <p:par>
                                <p:cTn id="162" presetID="10" presetClass="entr" presetSubtype="0" fill="hold" grpId="0" nodeType="withEffect">
                                  <p:stCondLst>
                                    <p:cond delay="0"/>
                                  </p:stCondLst>
                                  <p:childTnLst>
                                    <p:set>
                                      <p:cBhvr>
                                        <p:cTn id="163" dur="1" fill="hold">
                                          <p:stCondLst>
                                            <p:cond delay="0"/>
                                          </p:stCondLst>
                                        </p:cTn>
                                        <p:tgtEl>
                                          <p:spTgt spid="32"/>
                                        </p:tgtEl>
                                        <p:attrNameLst>
                                          <p:attrName>style.visibility</p:attrName>
                                        </p:attrNameLst>
                                      </p:cBhvr>
                                      <p:to>
                                        <p:strVal val="visible"/>
                                      </p:to>
                                    </p:set>
                                    <p:animEffect transition="in" filter="fade">
                                      <p:cBhvr>
                                        <p:cTn id="164" dur="500"/>
                                        <p:tgtEl>
                                          <p:spTgt spid="32"/>
                                        </p:tgtEl>
                                      </p:cBhvr>
                                    </p:animEffect>
                                  </p:childTnLst>
                                </p:cTn>
                              </p:par>
                              <p:par>
                                <p:cTn id="165" presetID="10" presetClass="entr" presetSubtype="0" fill="hold" grpId="0" nodeType="withEffect">
                                  <p:stCondLst>
                                    <p:cond delay="0"/>
                                  </p:stCondLst>
                                  <p:childTnLst>
                                    <p:set>
                                      <p:cBhvr>
                                        <p:cTn id="166" dur="1" fill="hold">
                                          <p:stCondLst>
                                            <p:cond delay="0"/>
                                          </p:stCondLst>
                                        </p:cTn>
                                        <p:tgtEl>
                                          <p:spTgt spid="33"/>
                                        </p:tgtEl>
                                        <p:attrNameLst>
                                          <p:attrName>style.visibility</p:attrName>
                                        </p:attrNameLst>
                                      </p:cBhvr>
                                      <p:to>
                                        <p:strVal val="visible"/>
                                      </p:to>
                                    </p:set>
                                    <p:animEffect transition="in" filter="fade">
                                      <p:cBhvr>
                                        <p:cTn id="167" dur="500"/>
                                        <p:tgtEl>
                                          <p:spTgt spid="33"/>
                                        </p:tgtEl>
                                      </p:cBhvr>
                                    </p:animEffect>
                                  </p:childTnLst>
                                </p:cTn>
                              </p:par>
                              <p:par>
                                <p:cTn id="168" presetID="10" presetClass="entr" presetSubtype="0" fill="hold" grpId="0" nodeType="withEffect">
                                  <p:stCondLst>
                                    <p:cond delay="0"/>
                                  </p:stCondLst>
                                  <p:childTnLst>
                                    <p:set>
                                      <p:cBhvr>
                                        <p:cTn id="169" dur="1" fill="hold">
                                          <p:stCondLst>
                                            <p:cond delay="0"/>
                                          </p:stCondLst>
                                        </p:cTn>
                                        <p:tgtEl>
                                          <p:spTgt spid="34"/>
                                        </p:tgtEl>
                                        <p:attrNameLst>
                                          <p:attrName>style.visibility</p:attrName>
                                        </p:attrNameLst>
                                      </p:cBhvr>
                                      <p:to>
                                        <p:strVal val="visible"/>
                                      </p:to>
                                    </p:set>
                                    <p:animEffect transition="in" filter="fade">
                                      <p:cBhvr>
                                        <p:cTn id="170" dur="500"/>
                                        <p:tgtEl>
                                          <p:spTgt spid="34"/>
                                        </p:tgtEl>
                                      </p:cBhvr>
                                    </p:animEffect>
                                  </p:childTnLst>
                                </p:cTn>
                              </p:par>
                              <p:par>
                                <p:cTn id="171" presetID="10" presetClass="entr" presetSubtype="0" fill="hold" grpId="0" nodeType="withEffect">
                                  <p:stCondLst>
                                    <p:cond delay="0"/>
                                  </p:stCondLst>
                                  <p:childTnLst>
                                    <p:set>
                                      <p:cBhvr>
                                        <p:cTn id="172" dur="1" fill="hold">
                                          <p:stCondLst>
                                            <p:cond delay="0"/>
                                          </p:stCondLst>
                                        </p:cTn>
                                        <p:tgtEl>
                                          <p:spTgt spid="236581"/>
                                        </p:tgtEl>
                                        <p:attrNameLst>
                                          <p:attrName>style.visibility</p:attrName>
                                        </p:attrNameLst>
                                      </p:cBhvr>
                                      <p:to>
                                        <p:strVal val="visible"/>
                                      </p:to>
                                    </p:set>
                                    <p:animEffect transition="in" filter="fade">
                                      <p:cBhvr>
                                        <p:cTn id="173" dur="500"/>
                                        <p:tgtEl>
                                          <p:spTgt spid="236581"/>
                                        </p:tgtEl>
                                      </p:cBhvr>
                                    </p:animEffect>
                                  </p:childTnLst>
                                </p:cTn>
                              </p:par>
                              <p:par>
                                <p:cTn id="174" presetID="10" presetClass="entr" presetSubtype="0" fill="hold" grpId="0" nodeType="withEffect">
                                  <p:stCondLst>
                                    <p:cond delay="0"/>
                                  </p:stCondLst>
                                  <p:childTnLst>
                                    <p:set>
                                      <p:cBhvr>
                                        <p:cTn id="175" dur="1" fill="hold">
                                          <p:stCondLst>
                                            <p:cond delay="0"/>
                                          </p:stCondLst>
                                        </p:cTn>
                                        <p:tgtEl>
                                          <p:spTgt spid="236582"/>
                                        </p:tgtEl>
                                        <p:attrNameLst>
                                          <p:attrName>style.visibility</p:attrName>
                                        </p:attrNameLst>
                                      </p:cBhvr>
                                      <p:to>
                                        <p:strVal val="visible"/>
                                      </p:to>
                                    </p:set>
                                    <p:animEffect transition="in" filter="fade">
                                      <p:cBhvr>
                                        <p:cTn id="176" dur="500"/>
                                        <p:tgtEl>
                                          <p:spTgt spid="236582"/>
                                        </p:tgtEl>
                                      </p:cBhvr>
                                    </p:animEffect>
                                  </p:childTnLst>
                                </p:cTn>
                              </p:par>
                              <p:par>
                                <p:cTn id="177" presetID="10" presetClass="entr" presetSubtype="0" fill="hold" grpId="0" nodeType="withEffect">
                                  <p:stCondLst>
                                    <p:cond delay="0"/>
                                  </p:stCondLst>
                                  <p:childTnLst>
                                    <p:set>
                                      <p:cBhvr>
                                        <p:cTn id="178" dur="1" fill="hold">
                                          <p:stCondLst>
                                            <p:cond delay="0"/>
                                          </p:stCondLst>
                                        </p:cTn>
                                        <p:tgtEl>
                                          <p:spTgt spid="236583"/>
                                        </p:tgtEl>
                                        <p:attrNameLst>
                                          <p:attrName>style.visibility</p:attrName>
                                        </p:attrNameLst>
                                      </p:cBhvr>
                                      <p:to>
                                        <p:strVal val="visible"/>
                                      </p:to>
                                    </p:set>
                                    <p:animEffect transition="in" filter="fade">
                                      <p:cBhvr>
                                        <p:cTn id="179" dur="500"/>
                                        <p:tgtEl>
                                          <p:spTgt spid="236583"/>
                                        </p:tgtEl>
                                      </p:cBhvr>
                                    </p:animEffect>
                                  </p:childTnLst>
                                </p:cTn>
                              </p:par>
                              <p:par>
                                <p:cTn id="180" presetID="10" presetClass="entr" presetSubtype="0" fill="hold" grpId="0" nodeType="withEffect">
                                  <p:stCondLst>
                                    <p:cond delay="0"/>
                                  </p:stCondLst>
                                  <p:childTnLst>
                                    <p:set>
                                      <p:cBhvr>
                                        <p:cTn id="181" dur="1" fill="hold">
                                          <p:stCondLst>
                                            <p:cond delay="0"/>
                                          </p:stCondLst>
                                        </p:cTn>
                                        <p:tgtEl>
                                          <p:spTgt spid="236584"/>
                                        </p:tgtEl>
                                        <p:attrNameLst>
                                          <p:attrName>style.visibility</p:attrName>
                                        </p:attrNameLst>
                                      </p:cBhvr>
                                      <p:to>
                                        <p:strVal val="visible"/>
                                      </p:to>
                                    </p:set>
                                    <p:animEffect transition="in" filter="fade">
                                      <p:cBhvr>
                                        <p:cTn id="182" dur="500"/>
                                        <p:tgtEl>
                                          <p:spTgt spid="236584"/>
                                        </p:tgtEl>
                                      </p:cBhvr>
                                    </p:animEffect>
                                  </p:childTnLst>
                                </p:cTn>
                              </p:par>
                              <p:par>
                                <p:cTn id="183" presetID="10" presetClass="entr" presetSubtype="0" fill="hold" grpId="0" nodeType="withEffect">
                                  <p:stCondLst>
                                    <p:cond delay="0"/>
                                  </p:stCondLst>
                                  <p:childTnLst>
                                    <p:set>
                                      <p:cBhvr>
                                        <p:cTn id="184" dur="1" fill="hold">
                                          <p:stCondLst>
                                            <p:cond delay="0"/>
                                          </p:stCondLst>
                                        </p:cTn>
                                        <p:tgtEl>
                                          <p:spTgt spid="236585"/>
                                        </p:tgtEl>
                                        <p:attrNameLst>
                                          <p:attrName>style.visibility</p:attrName>
                                        </p:attrNameLst>
                                      </p:cBhvr>
                                      <p:to>
                                        <p:strVal val="visible"/>
                                      </p:to>
                                    </p:set>
                                    <p:animEffect transition="in" filter="fade">
                                      <p:cBhvr>
                                        <p:cTn id="185" dur="500"/>
                                        <p:tgtEl>
                                          <p:spTgt spid="236585"/>
                                        </p:tgtEl>
                                      </p:cBhvr>
                                    </p:animEffect>
                                  </p:childTnLst>
                                </p:cTn>
                              </p:par>
                              <p:par>
                                <p:cTn id="186" presetID="10" presetClass="entr" presetSubtype="0" fill="hold" grpId="0" nodeType="withEffect">
                                  <p:stCondLst>
                                    <p:cond delay="0"/>
                                  </p:stCondLst>
                                  <p:childTnLst>
                                    <p:set>
                                      <p:cBhvr>
                                        <p:cTn id="187" dur="1" fill="hold">
                                          <p:stCondLst>
                                            <p:cond delay="0"/>
                                          </p:stCondLst>
                                        </p:cTn>
                                        <p:tgtEl>
                                          <p:spTgt spid="236586"/>
                                        </p:tgtEl>
                                        <p:attrNameLst>
                                          <p:attrName>style.visibility</p:attrName>
                                        </p:attrNameLst>
                                      </p:cBhvr>
                                      <p:to>
                                        <p:strVal val="visible"/>
                                      </p:to>
                                    </p:set>
                                    <p:animEffect transition="in" filter="fade">
                                      <p:cBhvr>
                                        <p:cTn id="188" dur="500"/>
                                        <p:tgtEl>
                                          <p:spTgt spid="236586"/>
                                        </p:tgtEl>
                                      </p:cBhvr>
                                    </p:animEffect>
                                  </p:childTnLst>
                                </p:cTn>
                              </p:par>
                              <p:par>
                                <p:cTn id="189" presetID="10" presetClass="entr" presetSubtype="0" fill="hold" grpId="0" nodeType="withEffect">
                                  <p:stCondLst>
                                    <p:cond delay="0"/>
                                  </p:stCondLst>
                                  <p:childTnLst>
                                    <p:set>
                                      <p:cBhvr>
                                        <p:cTn id="190" dur="1" fill="hold">
                                          <p:stCondLst>
                                            <p:cond delay="0"/>
                                          </p:stCondLst>
                                        </p:cTn>
                                        <p:tgtEl>
                                          <p:spTgt spid="236587"/>
                                        </p:tgtEl>
                                        <p:attrNameLst>
                                          <p:attrName>style.visibility</p:attrName>
                                        </p:attrNameLst>
                                      </p:cBhvr>
                                      <p:to>
                                        <p:strVal val="visible"/>
                                      </p:to>
                                    </p:set>
                                    <p:animEffect transition="in" filter="fade">
                                      <p:cBhvr>
                                        <p:cTn id="191" dur="500"/>
                                        <p:tgtEl>
                                          <p:spTgt spid="236587"/>
                                        </p:tgtEl>
                                      </p:cBhvr>
                                    </p:animEffect>
                                  </p:childTnLst>
                                </p:cTn>
                              </p:par>
                              <p:par>
                                <p:cTn id="192" presetID="10" presetClass="entr" presetSubtype="0" fill="hold" grpId="0" nodeType="withEffect">
                                  <p:stCondLst>
                                    <p:cond delay="0"/>
                                  </p:stCondLst>
                                  <p:childTnLst>
                                    <p:set>
                                      <p:cBhvr>
                                        <p:cTn id="193" dur="1" fill="hold">
                                          <p:stCondLst>
                                            <p:cond delay="0"/>
                                          </p:stCondLst>
                                        </p:cTn>
                                        <p:tgtEl>
                                          <p:spTgt spid="236588"/>
                                        </p:tgtEl>
                                        <p:attrNameLst>
                                          <p:attrName>style.visibility</p:attrName>
                                        </p:attrNameLst>
                                      </p:cBhvr>
                                      <p:to>
                                        <p:strVal val="visible"/>
                                      </p:to>
                                    </p:set>
                                    <p:animEffect transition="in" filter="fade">
                                      <p:cBhvr>
                                        <p:cTn id="194" dur="500"/>
                                        <p:tgtEl>
                                          <p:spTgt spid="236588"/>
                                        </p:tgtEl>
                                      </p:cBhvr>
                                    </p:animEffect>
                                  </p:childTnLst>
                                </p:cTn>
                              </p:par>
                            </p:childTnLst>
                          </p:cTn>
                        </p:par>
                      </p:childTnLst>
                    </p:cTn>
                  </p:par>
                  <p:par>
                    <p:cTn id="195" fill="hold">
                      <p:stCondLst>
                        <p:cond delay="indefinite"/>
                      </p:stCondLst>
                      <p:childTnLst>
                        <p:par>
                          <p:cTn id="196" fill="hold">
                            <p:stCondLst>
                              <p:cond delay="0"/>
                            </p:stCondLst>
                            <p:childTnLst>
                              <p:par>
                                <p:cTn id="197" presetID="10" presetClass="entr" presetSubtype="0" fill="hold" grpId="0" nodeType="clickEffect">
                                  <p:stCondLst>
                                    <p:cond delay="0"/>
                                  </p:stCondLst>
                                  <p:childTnLst>
                                    <p:set>
                                      <p:cBhvr>
                                        <p:cTn id="198" dur="1" fill="hold">
                                          <p:stCondLst>
                                            <p:cond delay="0"/>
                                          </p:stCondLst>
                                        </p:cTn>
                                        <p:tgtEl>
                                          <p:spTgt spid="35"/>
                                        </p:tgtEl>
                                        <p:attrNameLst>
                                          <p:attrName>style.visibility</p:attrName>
                                        </p:attrNameLst>
                                      </p:cBhvr>
                                      <p:to>
                                        <p:strVal val="visible"/>
                                      </p:to>
                                    </p:set>
                                    <p:animEffect transition="in" filter="fade">
                                      <p:cBhvr>
                                        <p:cTn id="199" dur="500"/>
                                        <p:tgtEl>
                                          <p:spTgt spid="35"/>
                                        </p:tgtEl>
                                      </p:cBhvr>
                                    </p:animEffect>
                                  </p:childTnLst>
                                </p:cTn>
                              </p:par>
                              <p:par>
                                <p:cTn id="200" presetID="10" presetClass="entr" presetSubtype="0" fill="hold" grpId="0" nodeType="withEffect">
                                  <p:stCondLst>
                                    <p:cond delay="0"/>
                                  </p:stCondLst>
                                  <p:childTnLst>
                                    <p:set>
                                      <p:cBhvr>
                                        <p:cTn id="201" dur="1" fill="hold">
                                          <p:stCondLst>
                                            <p:cond delay="0"/>
                                          </p:stCondLst>
                                        </p:cTn>
                                        <p:tgtEl>
                                          <p:spTgt spid="36"/>
                                        </p:tgtEl>
                                        <p:attrNameLst>
                                          <p:attrName>style.visibility</p:attrName>
                                        </p:attrNameLst>
                                      </p:cBhvr>
                                      <p:to>
                                        <p:strVal val="visible"/>
                                      </p:to>
                                    </p:set>
                                    <p:animEffect transition="in" filter="fade">
                                      <p:cBhvr>
                                        <p:cTn id="202" dur="500"/>
                                        <p:tgtEl>
                                          <p:spTgt spid="36"/>
                                        </p:tgtEl>
                                      </p:cBhvr>
                                    </p:animEffect>
                                  </p:childTnLst>
                                </p:cTn>
                              </p:par>
                              <p:par>
                                <p:cTn id="203" presetID="10" presetClass="entr" presetSubtype="0" fill="hold" grpId="0" nodeType="withEffect">
                                  <p:stCondLst>
                                    <p:cond delay="0"/>
                                  </p:stCondLst>
                                  <p:childTnLst>
                                    <p:set>
                                      <p:cBhvr>
                                        <p:cTn id="204" dur="1" fill="hold">
                                          <p:stCondLst>
                                            <p:cond delay="0"/>
                                          </p:stCondLst>
                                        </p:cTn>
                                        <p:tgtEl>
                                          <p:spTgt spid="37"/>
                                        </p:tgtEl>
                                        <p:attrNameLst>
                                          <p:attrName>style.visibility</p:attrName>
                                        </p:attrNameLst>
                                      </p:cBhvr>
                                      <p:to>
                                        <p:strVal val="visible"/>
                                      </p:to>
                                    </p:set>
                                    <p:animEffect transition="in" filter="fade">
                                      <p:cBhvr>
                                        <p:cTn id="205" dur="500"/>
                                        <p:tgtEl>
                                          <p:spTgt spid="37"/>
                                        </p:tgtEl>
                                      </p:cBhvr>
                                    </p:animEffect>
                                  </p:childTnLst>
                                </p:cTn>
                              </p:par>
                              <p:par>
                                <p:cTn id="206" presetID="10" presetClass="entr" presetSubtype="0" fill="hold" grpId="0" nodeType="withEffect">
                                  <p:stCondLst>
                                    <p:cond delay="0"/>
                                  </p:stCondLst>
                                  <p:childTnLst>
                                    <p:set>
                                      <p:cBhvr>
                                        <p:cTn id="207" dur="1" fill="hold">
                                          <p:stCondLst>
                                            <p:cond delay="0"/>
                                          </p:stCondLst>
                                        </p:cTn>
                                        <p:tgtEl>
                                          <p:spTgt spid="38"/>
                                        </p:tgtEl>
                                        <p:attrNameLst>
                                          <p:attrName>style.visibility</p:attrName>
                                        </p:attrNameLst>
                                      </p:cBhvr>
                                      <p:to>
                                        <p:strVal val="visible"/>
                                      </p:to>
                                    </p:set>
                                    <p:animEffect transition="in" filter="fade">
                                      <p:cBhvr>
                                        <p:cTn id="208" dur="500"/>
                                        <p:tgtEl>
                                          <p:spTgt spid="38"/>
                                        </p:tgtEl>
                                      </p:cBhvr>
                                    </p:animEffect>
                                  </p:childTnLst>
                                </p:cTn>
                              </p:par>
                              <p:par>
                                <p:cTn id="209" presetID="10" presetClass="entr" presetSubtype="0" fill="hold" grpId="0" nodeType="withEffect">
                                  <p:stCondLst>
                                    <p:cond delay="0"/>
                                  </p:stCondLst>
                                  <p:childTnLst>
                                    <p:set>
                                      <p:cBhvr>
                                        <p:cTn id="210" dur="1" fill="hold">
                                          <p:stCondLst>
                                            <p:cond delay="0"/>
                                          </p:stCondLst>
                                        </p:cTn>
                                        <p:tgtEl>
                                          <p:spTgt spid="39"/>
                                        </p:tgtEl>
                                        <p:attrNameLst>
                                          <p:attrName>style.visibility</p:attrName>
                                        </p:attrNameLst>
                                      </p:cBhvr>
                                      <p:to>
                                        <p:strVal val="visible"/>
                                      </p:to>
                                    </p:set>
                                    <p:animEffect transition="in" filter="fade">
                                      <p:cBhvr>
                                        <p:cTn id="211" dur="500"/>
                                        <p:tgtEl>
                                          <p:spTgt spid="39"/>
                                        </p:tgtEl>
                                      </p:cBhvr>
                                    </p:animEffect>
                                  </p:childTnLst>
                                </p:cTn>
                              </p:par>
                              <p:par>
                                <p:cTn id="212" presetID="10" presetClass="entr" presetSubtype="0" fill="hold" grpId="0" nodeType="withEffect">
                                  <p:stCondLst>
                                    <p:cond delay="0"/>
                                  </p:stCondLst>
                                  <p:childTnLst>
                                    <p:set>
                                      <p:cBhvr>
                                        <p:cTn id="213" dur="1" fill="hold">
                                          <p:stCondLst>
                                            <p:cond delay="0"/>
                                          </p:stCondLst>
                                        </p:cTn>
                                        <p:tgtEl>
                                          <p:spTgt spid="40"/>
                                        </p:tgtEl>
                                        <p:attrNameLst>
                                          <p:attrName>style.visibility</p:attrName>
                                        </p:attrNameLst>
                                      </p:cBhvr>
                                      <p:to>
                                        <p:strVal val="visible"/>
                                      </p:to>
                                    </p:set>
                                    <p:animEffect transition="in" filter="fade">
                                      <p:cBhvr>
                                        <p:cTn id="214" dur="500"/>
                                        <p:tgtEl>
                                          <p:spTgt spid="40"/>
                                        </p:tgtEl>
                                      </p:cBhvr>
                                    </p:animEffect>
                                  </p:childTnLst>
                                </p:cTn>
                              </p:par>
                              <p:par>
                                <p:cTn id="215" presetID="10" presetClass="entr" presetSubtype="0" fill="hold" grpId="0" nodeType="withEffect">
                                  <p:stCondLst>
                                    <p:cond delay="0"/>
                                  </p:stCondLst>
                                  <p:childTnLst>
                                    <p:set>
                                      <p:cBhvr>
                                        <p:cTn id="216" dur="1" fill="hold">
                                          <p:stCondLst>
                                            <p:cond delay="0"/>
                                          </p:stCondLst>
                                        </p:cTn>
                                        <p:tgtEl>
                                          <p:spTgt spid="41"/>
                                        </p:tgtEl>
                                        <p:attrNameLst>
                                          <p:attrName>style.visibility</p:attrName>
                                        </p:attrNameLst>
                                      </p:cBhvr>
                                      <p:to>
                                        <p:strVal val="visible"/>
                                      </p:to>
                                    </p:set>
                                    <p:animEffect transition="in" filter="fade">
                                      <p:cBhvr>
                                        <p:cTn id="217" dur="500"/>
                                        <p:tgtEl>
                                          <p:spTgt spid="41"/>
                                        </p:tgtEl>
                                      </p:cBhvr>
                                    </p:animEffect>
                                  </p:childTnLst>
                                </p:cTn>
                              </p:par>
                              <p:par>
                                <p:cTn id="218" presetID="10" presetClass="entr" presetSubtype="0" fill="hold" grpId="0" nodeType="withEffect">
                                  <p:stCondLst>
                                    <p:cond delay="0"/>
                                  </p:stCondLst>
                                  <p:childTnLst>
                                    <p:set>
                                      <p:cBhvr>
                                        <p:cTn id="219" dur="1" fill="hold">
                                          <p:stCondLst>
                                            <p:cond delay="0"/>
                                          </p:stCondLst>
                                        </p:cTn>
                                        <p:tgtEl>
                                          <p:spTgt spid="42"/>
                                        </p:tgtEl>
                                        <p:attrNameLst>
                                          <p:attrName>style.visibility</p:attrName>
                                        </p:attrNameLst>
                                      </p:cBhvr>
                                      <p:to>
                                        <p:strVal val="visible"/>
                                      </p:to>
                                    </p:set>
                                    <p:animEffect transition="in" filter="fade">
                                      <p:cBhvr>
                                        <p:cTn id="220" dur="500"/>
                                        <p:tgtEl>
                                          <p:spTgt spid="42"/>
                                        </p:tgtEl>
                                      </p:cBhvr>
                                    </p:animEffect>
                                  </p:childTnLst>
                                </p:cTn>
                              </p:par>
                              <p:par>
                                <p:cTn id="221" presetID="10" presetClass="entr" presetSubtype="0" fill="hold" grpId="0" nodeType="withEffect">
                                  <p:stCondLst>
                                    <p:cond delay="0"/>
                                  </p:stCondLst>
                                  <p:childTnLst>
                                    <p:set>
                                      <p:cBhvr>
                                        <p:cTn id="222" dur="1" fill="hold">
                                          <p:stCondLst>
                                            <p:cond delay="0"/>
                                          </p:stCondLst>
                                        </p:cTn>
                                        <p:tgtEl>
                                          <p:spTgt spid="43"/>
                                        </p:tgtEl>
                                        <p:attrNameLst>
                                          <p:attrName>style.visibility</p:attrName>
                                        </p:attrNameLst>
                                      </p:cBhvr>
                                      <p:to>
                                        <p:strVal val="visible"/>
                                      </p:to>
                                    </p:set>
                                    <p:animEffect transition="in" filter="fade">
                                      <p:cBhvr>
                                        <p:cTn id="223" dur="500"/>
                                        <p:tgtEl>
                                          <p:spTgt spid="43"/>
                                        </p:tgtEl>
                                      </p:cBhvr>
                                    </p:animEffect>
                                  </p:childTnLst>
                                </p:cTn>
                              </p:par>
                              <p:par>
                                <p:cTn id="224" presetID="10" presetClass="entr" presetSubtype="0" fill="hold" grpId="0" nodeType="withEffect">
                                  <p:stCondLst>
                                    <p:cond delay="0"/>
                                  </p:stCondLst>
                                  <p:childTnLst>
                                    <p:set>
                                      <p:cBhvr>
                                        <p:cTn id="225" dur="1" fill="hold">
                                          <p:stCondLst>
                                            <p:cond delay="0"/>
                                          </p:stCondLst>
                                        </p:cTn>
                                        <p:tgtEl>
                                          <p:spTgt spid="44"/>
                                        </p:tgtEl>
                                        <p:attrNameLst>
                                          <p:attrName>style.visibility</p:attrName>
                                        </p:attrNameLst>
                                      </p:cBhvr>
                                      <p:to>
                                        <p:strVal val="visible"/>
                                      </p:to>
                                    </p:set>
                                    <p:animEffect transition="in" filter="fade">
                                      <p:cBhvr>
                                        <p:cTn id="226" dur="500"/>
                                        <p:tgtEl>
                                          <p:spTgt spid="44"/>
                                        </p:tgtEl>
                                      </p:cBhvr>
                                    </p:animEffect>
                                  </p:childTnLst>
                                </p:cTn>
                              </p:par>
                              <p:par>
                                <p:cTn id="227" presetID="10" presetClass="entr" presetSubtype="0" fill="hold" grpId="0" nodeType="withEffect">
                                  <p:stCondLst>
                                    <p:cond delay="0"/>
                                  </p:stCondLst>
                                  <p:childTnLst>
                                    <p:set>
                                      <p:cBhvr>
                                        <p:cTn id="228" dur="1" fill="hold">
                                          <p:stCondLst>
                                            <p:cond delay="0"/>
                                          </p:stCondLst>
                                        </p:cTn>
                                        <p:tgtEl>
                                          <p:spTgt spid="45"/>
                                        </p:tgtEl>
                                        <p:attrNameLst>
                                          <p:attrName>style.visibility</p:attrName>
                                        </p:attrNameLst>
                                      </p:cBhvr>
                                      <p:to>
                                        <p:strVal val="visible"/>
                                      </p:to>
                                    </p:set>
                                    <p:animEffect transition="in" filter="fade">
                                      <p:cBhvr>
                                        <p:cTn id="229" dur="500"/>
                                        <p:tgtEl>
                                          <p:spTgt spid="45"/>
                                        </p:tgtEl>
                                      </p:cBhvr>
                                    </p:animEffect>
                                  </p:childTnLst>
                                </p:cTn>
                              </p:par>
                              <p:par>
                                <p:cTn id="230" presetID="10" presetClass="entr" presetSubtype="0" fill="hold" grpId="0" nodeType="withEffect">
                                  <p:stCondLst>
                                    <p:cond delay="0"/>
                                  </p:stCondLst>
                                  <p:childTnLst>
                                    <p:set>
                                      <p:cBhvr>
                                        <p:cTn id="231" dur="1" fill="hold">
                                          <p:stCondLst>
                                            <p:cond delay="0"/>
                                          </p:stCondLst>
                                        </p:cTn>
                                        <p:tgtEl>
                                          <p:spTgt spid="46"/>
                                        </p:tgtEl>
                                        <p:attrNameLst>
                                          <p:attrName>style.visibility</p:attrName>
                                        </p:attrNameLst>
                                      </p:cBhvr>
                                      <p:to>
                                        <p:strVal val="visible"/>
                                      </p:to>
                                    </p:set>
                                    <p:animEffect transition="in" filter="fade">
                                      <p:cBhvr>
                                        <p:cTn id="232" dur="500"/>
                                        <p:tgtEl>
                                          <p:spTgt spid="46"/>
                                        </p:tgtEl>
                                      </p:cBhvr>
                                    </p:animEffect>
                                  </p:childTnLst>
                                </p:cTn>
                              </p:par>
                              <p:par>
                                <p:cTn id="233" presetID="10" presetClass="entr" presetSubtype="0" fill="hold" grpId="0" nodeType="withEffect">
                                  <p:stCondLst>
                                    <p:cond delay="0"/>
                                  </p:stCondLst>
                                  <p:childTnLst>
                                    <p:set>
                                      <p:cBhvr>
                                        <p:cTn id="234" dur="1" fill="hold">
                                          <p:stCondLst>
                                            <p:cond delay="0"/>
                                          </p:stCondLst>
                                        </p:cTn>
                                        <p:tgtEl>
                                          <p:spTgt spid="47"/>
                                        </p:tgtEl>
                                        <p:attrNameLst>
                                          <p:attrName>style.visibility</p:attrName>
                                        </p:attrNameLst>
                                      </p:cBhvr>
                                      <p:to>
                                        <p:strVal val="visible"/>
                                      </p:to>
                                    </p:set>
                                    <p:animEffect transition="in" filter="fade">
                                      <p:cBhvr>
                                        <p:cTn id="235" dur="500"/>
                                        <p:tgtEl>
                                          <p:spTgt spid="47"/>
                                        </p:tgtEl>
                                      </p:cBhvr>
                                    </p:animEffect>
                                  </p:childTnLst>
                                </p:cTn>
                              </p:par>
                              <p:par>
                                <p:cTn id="236" presetID="10" presetClass="entr" presetSubtype="0" fill="hold" grpId="0" nodeType="withEffect">
                                  <p:stCondLst>
                                    <p:cond delay="0"/>
                                  </p:stCondLst>
                                  <p:childTnLst>
                                    <p:set>
                                      <p:cBhvr>
                                        <p:cTn id="237" dur="1" fill="hold">
                                          <p:stCondLst>
                                            <p:cond delay="0"/>
                                          </p:stCondLst>
                                        </p:cTn>
                                        <p:tgtEl>
                                          <p:spTgt spid="48"/>
                                        </p:tgtEl>
                                        <p:attrNameLst>
                                          <p:attrName>style.visibility</p:attrName>
                                        </p:attrNameLst>
                                      </p:cBhvr>
                                      <p:to>
                                        <p:strVal val="visible"/>
                                      </p:to>
                                    </p:set>
                                    <p:animEffect transition="in" filter="fade">
                                      <p:cBhvr>
                                        <p:cTn id="238" dur="500"/>
                                        <p:tgtEl>
                                          <p:spTgt spid="48"/>
                                        </p:tgtEl>
                                      </p:cBhvr>
                                    </p:animEffect>
                                  </p:childTnLst>
                                </p:cTn>
                              </p:par>
                              <p:par>
                                <p:cTn id="239" presetID="10" presetClass="entr" presetSubtype="0" fill="hold" grpId="0" nodeType="withEffect">
                                  <p:stCondLst>
                                    <p:cond delay="0"/>
                                  </p:stCondLst>
                                  <p:childTnLst>
                                    <p:set>
                                      <p:cBhvr>
                                        <p:cTn id="240" dur="1" fill="hold">
                                          <p:stCondLst>
                                            <p:cond delay="0"/>
                                          </p:stCondLst>
                                        </p:cTn>
                                        <p:tgtEl>
                                          <p:spTgt spid="49"/>
                                        </p:tgtEl>
                                        <p:attrNameLst>
                                          <p:attrName>style.visibility</p:attrName>
                                        </p:attrNameLst>
                                      </p:cBhvr>
                                      <p:to>
                                        <p:strVal val="visible"/>
                                      </p:to>
                                    </p:set>
                                    <p:animEffect transition="in" filter="fade">
                                      <p:cBhvr>
                                        <p:cTn id="241" dur="500"/>
                                        <p:tgtEl>
                                          <p:spTgt spid="49"/>
                                        </p:tgtEl>
                                      </p:cBhvr>
                                    </p:animEffect>
                                  </p:childTnLst>
                                </p:cTn>
                              </p:par>
                              <p:par>
                                <p:cTn id="242" presetID="10" presetClass="entr" presetSubtype="0" fill="hold" grpId="0" nodeType="withEffect">
                                  <p:stCondLst>
                                    <p:cond delay="0"/>
                                  </p:stCondLst>
                                  <p:childTnLst>
                                    <p:set>
                                      <p:cBhvr>
                                        <p:cTn id="243" dur="1" fill="hold">
                                          <p:stCondLst>
                                            <p:cond delay="0"/>
                                          </p:stCondLst>
                                        </p:cTn>
                                        <p:tgtEl>
                                          <p:spTgt spid="50"/>
                                        </p:tgtEl>
                                        <p:attrNameLst>
                                          <p:attrName>style.visibility</p:attrName>
                                        </p:attrNameLst>
                                      </p:cBhvr>
                                      <p:to>
                                        <p:strVal val="visible"/>
                                      </p:to>
                                    </p:set>
                                    <p:animEffect transition="in" filter="fade">
                                      <p:cBhvr>
                                        <p:cTn id="244" dur="500"/>
                                        <p:tgtEl>
                                          <p:spTgt spid="50"/>
                                        </p:tgtEl>
                                      </p:cBhvr>
                                    </p:animEffect>
                                  </p:childTnLst>
                                </p:cTn>
                              </p:par>
                              <p:par>
                                <p:cTn id="245" presetID="10" presetClass="entr" presetSubtype="0" fill="hold" grpId="0" nodeType="withEffect">
                                  <p:stCondLst>
                                    <p:cond delay="0"/>
                                  </p:stCondLst>
                                  <p:childTnLst>
                                    <p:set>
                                      <p:cBhvr>
                                        <p:cTn id="246" dur="1" fill="hold">
                                          <p:stCondLst>
                                            <p:cond delay="0"/>
                                          </p:stCondLst>
                                        </p:cTn>
                                        <p:tgtEl>
                                          <p:spTgt spid="51"/>
                                        </p:tgtEl>
                                        <p:attrNameLst>
                                          <p:attrName>style.visibility</p:attrName>
                                        </p:attrNameLst>
                                      </p:cBhvr>
                                      <p:to>
                                        <p:strVal val="visible"/>
                                      </p:to>
                                    </p:set>
                                    <p:animEffect transition="in" filter="fade">
                                      <p:cBhvr>
                                        <p:cTn id="247" dur="500"/>
                                        <p:tgtEl>
                                          <p:spTgt spid="51"/>
                                        </p:tgtEl>
                                      </p:cBhvr>
                                    </p:animEffect>
                                  </p:childTnLst>
                                </p:cTn>
                              </p:par>
                              <p:par>
                                <p:cTn id="248" presetID="10" presetClass="entr" presetSubtype="0" fill="hold" grpId="0" nodeType="withEffect">
                                  <p:stCondLst>
                                    <p:cond delay="0"/>
                                  </p:stCondLst>
                                  <p:childTnLst>
                                    <p:set>
                                      <p:cBhvr>
                                        <p:cTn id="249" dur="1" fill="hold">
                                          <p:stCondLst>
                                            <p:cond delay="0"/>
                                          </p:stCondLst>
                                        </p:cTn>
                                        <p:tgtEl>
                                          <p:spTgt spid="52"/>
                                        </p:tgtEl>
                                        <p:attrNameLst>
                                          <p:attrName>style.visibility</p:attrName>
                                        </p:attrNameLst>
                                      </p:cBhvr>
                                      <p:to>
                                        <p:strVal val="visible"/>
                                      </p:to>
                                    </p:set>
                                    <p:animEffect transition="in" filter="fade">
                                      <p:cBhvr>
                                        <p:cTn id="250" dur="500"/>
                                        <p:tgtEl>
                                          <p:spTgt spid="52"/>
                                        </p:tgtEl>
                                      </p:cBhvr>
                                    </p:animEffect>
                                  </p:childTnLst>
                                </p:cTn>
                              </p:par>
                              <p:par>
                                <p:cTn id="251" presetID="10" presetClass="entr" presetSubtype="0" fill="hold" grpId="0" nodeType="withEffect">
                                  <p:stCondLst>
                                    <p:cond delay="0"/>
                                  </p:stCondLst>
                                  <p:childTnLst>
                                    <p:set>
                                      <p:cBhvr>
                                        <p:cTn id="252" dur="1" fill="hold">
                                          <p:stCondLst>
                                            <p:cond delay="0"/>
                                          </p:stCondLst>
                                        </p:cTn>
                                        <p:tgtEl>
                                          <p:spTgt spid="236553"/>
                                        </p:tgtEl>
                                        <p:attrNameLst>
                                          <p:attrName>style.visibility</p:attrName>
                                        </p:attrNameLst>
                                      </p:cBhvr>
                                      <p:to>
                                        <p:strVal val="visible"/>
                                      </p:to>
                                    </p:set>
                                    <p:animEffect transition="in" filter="fade">
                                      <p:cBhvr>
                                        <p:cTn id="253" dur="500"/>
                                        <p:tgtEl>
                                          <p:spTgt spid="236553"/>
                                        </p:tgtEl>
                                      </p:cBhvr>
                                    </p:animEffect>
                                  </p:childTnLst>
                                </p:cTn>
                              </p:par>
                              <p:par>
                                <p:cTn id="254" presetID="10" presetClass="entr" presetSubtype="0" fill="hold" grpId="0" nodeType="withEffect">
                                  <p:stCondLst>
                                    <p:cond delay="0"/>
                                  </p:stCondLst>
                                  <p:childTnLst>
                                    <p:set>
                                      <p:cBhvr>
                                        <p:cTn id="255" dur="1" fill="hold">
                                          <p:stCondLst>
                                            <p:cond delay="0"/>
                                          </p:stCondLst>
                                        </p:cTn>
                                        <p:tgtEl>
                                          <p:spTgt spid="236554"/>
                                        </p:tgtEl>
                                        <p:attrNameLst>
                                          <p:attrName>style.visibility</p:attrName>
                                        </p:attrNameLst>
                                      </p:cBhvr>
                                      <p:to>
                                        <p:strVal val="visible"/>
                                      </p:to>
                                    </p:set>
                                    <p:animEffect transition="in" filter="fade">
                                      <p:cBhvr>
                                        <p:cTn id="256" dur="500"/>
                                        <p:tgtEl>
                                          <p:spTgt spid="236554"/>
                                        </p:tgtEl>
                                      </p:cBhvr>
                                    </p:animEffect>
                                  </p:childTnLst>
                                </p:cTn>
                              </p:par>
                              <p:par>
                                <p:cTn id="257" presetID="10" presetClass="entr" presetSubtype="0" fill="hold" grpId="0" nodeType="withEffect">
                                  <p:stCondLst>
                                    <p:cond delay="0"/>
                                  </p:stCondLst>
                                  <p:childTnLst>
                                    <p:set>
                                      <p:cBhvr>
                                        <p:cTn id="258" dur="1" fill="hold">
                                          <p:stCondLst>
                                            <p:cond delay="0"/>
                                          </p:stCondLst>
                                        </p:cTn>
                                        <p:tgtEl>
                                          <p:spTgt spid="236555"/>
                                        </p:tgtEl>
                                        <p:attrNameLst>
                                          <p:attrName>style.visibility</p:attrName>
                                        </p:attrNameLst>
                                      </p:cBhvr>
                                      <p:to>
                                        <p:strVal val="visible"/>
                                      </p:to>
                                    </p:set>
                                    <p:animEffect transition="in" filter="fade">
                                      <p:cBhvr>
                                        <p:cTn id="259" dur="500"/>
                                        <p:tgtEl>
                                          <p:spTgt spid="236555"/>
                                        </p:tgtEl>
                                      </p:cBhvr>
                                    </p:animEffect>
                                  </p:childTnLst>
                                </p:cTn>
                              </p:par>
                              <p:par>
                                <p:cTn id="260" presetID="10" presetClass="entr" presetSubtype="0" fill="hold" grpId="0" nodeType="withEffect">
                                  <p:stCondLst>
                                    <p:cond delay="0"/>
                                  </p:stCondLst>
                                  <p:childTnLst>
                                    <p:set>
                                      <p:cBhvr>
                                        <p:cTn id="261" dur="1" fill="hold">
                                          <p:stCondLst>
                                            <p:cond delay="0"/>
                                          </p:stCondLst>
                                        </p:cTn>
                                        <p:tgtEl>
                                          <p:spTgt spid="236589"/>
                                        </p:tgtEl>
                                        <p:attrNameLst>
                                          <p:attrName>style.visibility</p:attrName>
                                        </p:attrNameLst>
                                      </p:cBhvr>
                                      <p:to>
                                        <p:strVal val="visible"/>
                                      </p:to>
                                    </p:set>
                                    <p:animEffect transition="in" filter="fade">
                                      <p:cBhvr>
                                        <p:cTn id="262" dur="500"/>
                                        <p:tgtEl>
                                          <p:spTgt spid="236589"/>
                                        </p:tgtEl>
                                      </p:cBhvr>
                                    </p:animEffect>
                                  </p:childTnLst>
                                </p:cTn>
                              </p:par>
                              <p:par>
                                <p:cTn id="263" presetID="10" presetClass="entr" presetSubtype="0" fill="hold" grpId="0" nodeType="withEffect">
                                  <p:stCondLst>
                                    <p:cond delay="0"/>
                                  </p:stCondLst>
                                  <p:childTnLst>
                                    <p:set>
                                      <p:cBhvr>
                                        <p:cTn id="264" dur="1" fill="hold">
                                          <p:stCondLst>
                                            <p:cond delay="0"/>
                                          </p:stCondLst>
                                        </p:cTn>
                                        <p:tgtEl>
                                          <p:spTgt spid="236590"/>
                                        </p:tgtEl>
                                        <p:attrNameLst>
                                          <p:attrName>style.visibility</p:attrName>
                                        </p:attrNameLst>
                                      </p:cBhvr>
                                      <p:to>
                                        <p:strVal val="visible"/>
                                      </p:to>
                                    </p:set>
                                    <p:animEffect transition="in" filter="fade">
                                      <p:cBhvr>
                                        <p:cTn id="265" dur="500"/>
                                        <p:tgtEl>
                                          <p:spTgt spid="236590"/>
                                        </p:tgtEl>
                                      </p:cBhvr>
                                    </p:animEffect>
                                  </p:childTnLst>
                                </p:cTn>
                              </p:par>
                              <p:par>
                                <p:cTn id="266" presetID="10" presetClass="entr" presetSubtype="0" fill="hold" grpId="0" nodeType="withEffect">
                                  <p:stCondLst>
                                    <p:cond delay="0"/>
                                  </p:stCondLst>
                                  <p:childTnLst>
                                    <p:set>
                                      <p:cBhvr>
                                        <p:cTn id="267" dur="1" fill="hold">
                                          <p:stCondLst>
                                            <p:cond delay="0"/>
                                          </p:stCondLst>
                                        </p:cTn>
                                        <p:tgtEl>
                                          <p:spTgt spid="236591"/>
                                        </p:tgtEl>
                                        <p:attrNameLst>
                                          <p:attrName>style.visibility</p:attrName>
                                        </p:attrNameLst>
                                      </p:cBhvr>
                                      <p:to>
                                        <p:strVal val="visible"/>
                                      </p:to>
                                    </p:set>
                                    <p:animEffect transition="in" filter="fade">
                                      <p:cBhvr>
                                        <p:cTn id="268" dur="500"/>
                                        <p:tgtEl>
                                          <p:spTgt spid="236591"/>
                                        </p:tgtEl>
                                      </p:cBhvr>
                                    </p:animEffect>
                                  </p:childTnLst>
                                </p:cTn>
                              </p:par>
                              <p:par>
                                <p:cTn id="269" presetID="10" presetClass="entr" presetSubtype="0" fill="hold" grpId="0" nodeType="withEffect">
                                  <p:stCondLst>
                                    <p:cond delay="0"/>
                                  </p:stCondLst>
                                  <p:childTnLst>
                                    <p:set>
                                      <p:cBhvr>
                                        <p:cTn id="270" dur="1" fill="hold">
                                          <p:stCondLst>
                                            <p:cond delay="0"/>
                                          </p:stCondLst>
                                        </p:cTn>
                                        <p:tgtEl>
                                          <p:spTgt spid="236592"/>
                                        </p:tgtEl>
                                        <p:attrNameLst>
                                          <p:attrName>style.visibility</p:attrName>
                                        </p:attrNameLst>
                                      </p:cBhvr>
                                      <p:to>
                                        <p:strVal val="visible"/>
                                      </p:to>
                                    </p:set>
                                    <p:animEffect transition="in" filter="fade">
                                      <p:cBhvr>
                                        <p:cTn id="271" dur="500"/>
                                        <p:tgtEl>
                                          <p:spTgt spid="236592"/>
                                        </p:tgtEl>
                                      </p:cBhvr>
                                    </p:animEffect>
                                  </p:childTnLst>
                                </p:cTn>
                              </p:par>
                              <p:par>
                                <p:cTn id="272" presetID="10" presetClass="entr" presetSubtype="0" fill="hold" grpId="0" nodeType="withEffect">
                                  <p:stCondLst>
                                    <p:cond delay="0"/>
                                  </p:stCondLst>
                                  <p:childTnLst>
                                    <p:set>
                                      <p:cBhvr>
                                        <p:cTn id="273" dur="1" fill="hold">
                                          <p:stCondLst>
                                            <p:cond delay="0"/>
                                          </p:stCondLst>
                                        </p:cTn>
                                        <p:tgtEl>
                                          <p:spTgt spid="236593"/>
                                        </p:tgtEl>
                                        <p:attrNameLst>
                                          <p:attrName>style.visibility</p:attrName>
                                        </p:attrNameLst>
                                      </p:cBhvr>
                                      <p:to>
                                        <p:strVal val="visible"/>
                                      </p:to>
                                    </p:set>
                                    <p:animEffect transition="in" filter="fade">
                                      <p:cBhvr>
                                        <p:cTn id="274" dur="500"/>
                                        <p:tgtEl>
                                          <p:spTgt spid="236593"/>
                                        </p:tgtEl>
                                      </p:cBhvr>
                                    </p:animEffect>
                                  </p:childTnLst>
                                </p:cTn>
                              </p:par>
                              <p:par>
                                <p:cTn id="275" presetID="10" presetClass="entr" presetSubtype="0" fill="hold" grpId="0" nodeType="withEffect">
                                  <p:stCondLst>
                                    <p:cond delay="0"/>
                                  </p:stCondLst>
                                  <p:childTnLst>
                                    <p:set>
                                      <p:cBhvr>
                                        <p:cTn id="276" dur="1" fill="hold">
                                          <p:stCondLst>
                                            <p:cond delay="0"/>
                                          </p:stCondLst>
                                        </p:cTn>
                                        <p:tgtEl>
                                          <p:spTgt spid="236594"/>
                                        </p:tgtEl>
                                        <p:attrNameLst>
                                          <p:attrName>style.visibility</p:attrName>
                                        </p:attrNameLst>
                                      </p:cBhvr>
                                      <p:to>
                                        <p:strVal val="visible"/>
                                      </p:to>
                                    </p:set>
                                    <p:animEffect transition="in" filter="fade">
                                      <p:cBhvr>
                                        <p:cTn id="277" dur="500"/>
                                        <p:tgtEl>
                                          <p:spTgt spid="236594"/>
                                        </p:tgtEl>
                                      </p:cBhvr>
                                    </p:animEffect>
                                  </p:childTnLst>
                                </p:cTn>
                              </p:par>
                              <p:par>
                                <p:cTn id="278" presetID="10" presetClass="entr" presetSubtype="0" fill="hold" grpId="0" nodeType="withEffect">
                                  <p:stCondLst>
                                    <p:cond delay="0"/>
                                  </p:stCondLst>
                                  <p:childTnLst>
                                    <p:set>
                                      <p:cBhvr>
                                        <p:cTn id="279" dur="1" fill="hold">
                                          <p:stCondLst>
                                            <p:cond delay="0"/>
                                          </p:stCondLst>
                                        </p:cTn>
                                        <p:tgtEl>
                                          <p:spTgt spid="236595"/>
                                        </p:tgtEl>
                                        <p:attrNameLst>
                                          <p:attrName>style.visibility</p:attrName>
                                        </p:attrNameLst>
                                      </p:cBhvr>
                                      <p:to>
                                        <p:strVal val="visible"/>
                                      </p:to>
                                    </p:set>
                                    <p:animEffect transition="in" filter="fade">
                                      <p:cBhvr>
                                        <p:cTn id="280" dur="500"/>
                                        <p:tgtEl>
                                          <p:spTgt spid="236595"/>
                                        </p:tgtEl>
                                      </p:cBhvr>
                                    </p:animEffect>
                                  </p:childTnLst>
                                </p:cTn>
                              </p:par>
                              <p:par>
                                <p:cTn id="281" presetID="10" presetClass="entr" presetSubtype="0" fill="hold" grpId="0" nodeType="withEffect">
                                  <p:stCondLst>
                                    <p:cond delay="0"/>
                                  </p:stCondLst>
                                  <p:childTnLst>
                                    <p:set>
                                      <p:cBhvr>
                                        <p:cTn id="282" dur="1" fill="hold">
                                          <p:stCondLst>
                                            <p:cond delay="0"/>
                                          </p:stCondLst>
                                        </p:cTn>
                                        <p:tgtEl>
                                          <p:spTgt spid="236596"/>
                                        </p:tgtEl>
                                        <p:attrNameLst>
                                          <p:attrName>style.visibility</p:attrName>
                                        </p:attrNameLst>
                                      </p:cBhvr>
                                      <p:to>
                                        <p:strVal val="visible"/>
                                      </p:to>
                                    </p:set>
                                    <p:animEffect transition="in" filter="fade">
                                      <p:cBhvr>
                                        <p:cTn id="283" dur="500"/>
                                        <p:tgtEl>
                                          <p:spTgt spid="236596"/>
                                        </p:tgtEl>
                                      </p:cBhvr>
                                    </p:animEffect>
                                  </p:childTnLst>
                                </p:cTn>
                              </p:par>
                              <p:par>
                                <p:cTn id="284" presetID="10" presetClass="entr" presetSubtype="0" fill="hold" grpId="0" nodeType="withEffect">
                                  <p:stCondLst>
                                    <p:cond delay="0"/>
                                  </p:stCondLst>
                                  <p:childTnLst>
                                    <p:set>
                                      <p:cBhvr>
                                        <p:cTn id="285" dur="1" fill="hold">
                                          <p:stCondLst>
                                            <p:cond delay="0"/>
                                          </p:stCondLst>
                                        </p:cTn>
                                        <p:tgtEl>
                                          <p:spTgt spid="236597"/>
                                        </p:tgtEl>
                                        <p:attrNameLst>
                                          <p:attrName>style.visibility</p:attrName>
                                        </p:attrNameLst>
                                      </p:cBhvr>
                                      <p:to>
                                        <p:strVal val="visible"/>
                                      </p:to>
                                    </p:set>
                                    <p:animEffect transition="in" filter="fade">
                                      <p:cBhvr>
                                        <p:cTn id="286" dur="500"/>
                                        <p:tgtEl>
                                          <p:spTgt spid="236597"/>
                                        </p:tgtEl>
                                      </p:cBhvr>
                                    </p:animEffect>
                                  </p:childTnLst>
                                </p:cTn>
                              </p:par>
                              <p:par>
                                <p:cTn id="287" presetID="10" presetClass="entr" presetSubtype="0" fill="hold" grpId="0" nodeType="withEffect">
                                  <p:stCondLst>
                                    <p:cond delay="0"/>
                                  </p:stCondLst>
                                  <p:childTnLst>
                                    <p:set>
                                      <p:cBhvr>
                                        <p:cTn id="288" dur="1" fill="hold">
                                          <p:stCondLst>
                                            <p:cond delay="0"/>
                                          </p:stCondLst>
                                        </p:cTn>
                                        <p:tgtEl>
                                          <p:spTgt spid="236598"/>
                                        </p:tgtEl>
                                        <p:attrNameLst>
                                          <p:attrName>style.visibility</p:attrName>
                                        </p:attrNameLst>
                                      </p:cBhvr>
                                      <p:to>
                                        <p:strVal val="visible"/>
                                      </p:to>
                                    </p:set>
                                    <p:animEffect transition="in" filter="fade">
                                      <p:cBhvr>
                                        <p:cTn id="289" dur="500"/>
                                        <p:tgtEl>
                                          <p:spTgt spid="236598"/>
                                        </p:tgtEl>
                                      </p:cBhvr>
                                    </p:animEffect>
                                  </p:childTnLst>
                                </p:cTn>
                              </p:par>
                              <p:par>
                                <p:cTn id="290" presetID="10" presetClass="entr" presetSubtype="0" fill="hold" grpId="0" nodeType="withEffect">
                                  <p:stCondLst>
                                    <p:cond delay="0"/>
                                  </p:stCondLst>
                                  <p:childTnLst>
                                    <p:set>
                                      <p:cBhvr>
                                        <p:cTn id="291" dur="1" fill="hold">
                                          <p:stCondLst>
                                            <p:cond delay="0"/>
                                          </p:stCondLst>
                                        </p:cTn>
                                        <p:tgtEl>
                                          <p:spTgt spid="236599"/>
                                        </p:tgtEl>
                                        <p:attrNameLst>
                                          <p:attrName>style.visibility</p:attrName>
                                        </p:attrNameLst>
                                      </p:cBhvr>
                                      <p:to>
                                        <p:strVal val="visible"/>
                                      </p:to>
                                    </p:set>
                                    <p:animEffect transition="in" filter="fade">
                                      <p:cBhvr>
                                        <p:cTn id="292" dur="500"/>
                                        <p:tgtEl>
                                          <p:spTgt spid="236599"/>
                                        </p:tgtEl>
                                      </p:cBhvr>
                                    </p:animEffect>
                                  </p:childTnLst>
                                </p:cTn>
                              </p:par>
                              <p:par>
                                <p:cTn id="293" presetID="10" presetClass="entr" presetSubtype="0" fill="hold" grpId="0" nodeType="withEffect">
                                  <p:stCondLst>
                                    <p:cond delay="0"/>
                                  </p:stCondLst>
                                  <p:childTnLst>
                                    <p:set>
                                      <p:cBhvr>
                                        <p:cTn id="294" dur="1" fill="hold">
                                          <p:stCondLst>
                                            <p:cond delay="0"/>
                                          </p:stCondLst>
                                        </p:cTn>
                                        <p:tgtEl>
                                          <p:spTgt spid="236600"/>
                                        </p:tgtEl>
                                        <p:attrNameLst>
                                          <p:attrName>style.visibility</p:attrName>
                                        </p:attrNameLst>
                                      </p:cBhvr>
                                      <p:to>
                                        <p:strVal val="visible"/>
                                      </p:to>
                                    </p:set>
                                    <p:animEffect transition="in" filter="fade">
                                      <p:cBhvr>
                                        <p:cTn id="295" dur="500"/>
                                        <p:tgtEl>
                                          <p:spTgt spid="236600"/>
                                        </p:tgtEl>
                                      </p:cBhvr>
                                    </p:animEffect>
                                  </p:childTnLst>
                                </p:cTn>
                              </p:par>
                              <p:par>
                                <p:cTn id="296" presetID="10" presetClass="entr" presetSubtype="0" fill="hold" grpId="0" nodeType="withEffect">
                                  <p:stCondLst>
                                    <p:cond delay="0"/>
                                  </p:stCondLst>
                                  <p:childTnLst>
                                    <p:set>
                                      <p:cBhvr>
                                        <p:cTn id="297" dur="1" fill="hold">
                                          <p:stCondLst>
                                            <p:cond delay="0"/>
                                          </p:stCondLst>
                                        </p:cTn>
                                        <p:tgtEl>
                                          <p:spTgt spid="236601"/>
                                        </p:tgtEl>
                                        <p:attrNameLst>
                                          <p:attrName>style.visibility</p:attrName>
                                        </p:attrNameLst>
                                      </p:cBhvr>
                                      <p:to>
                                        <p:strVal val="visible"/>
                                      </p:to>
                                    </p:set>
                                    <p:animEffect transition="in" filter="fade">
                                      <p:cBhvr>
                                        <p:cTn id="298" dur="500"/>
                                        <p:tgtEl>
                                          <p:spTgt spid="236601"/>
                                        </p:tgtEl>
                                      </p:cBhvr>
                                    </p:animEffect>
                                  </p:childTnLst>
                                </p:cTn>
                              </p:par>
                              <p:par>
                                <p:cTn id="299" presetID="10" presetClass="entr" presetSubtype="0" fill="hold" grpId="0" nodeType="withEffect">
                                  <p:stCondLst>
                                    <p:cond delay="0"/>
                                  </p:stCondLst>
                                  <p:childTnLst>
                                    <p:set>
                                      <p:cBhvr>
                                        <p:cTn id="300" dur="1" fill="hold">
                                          <p:stCondLst>
                                            <p:cond delay="0"/>
                                          </p:stCondLst>
                                        </p:cTn>
                                        <p:tgtEl>
                                          <p:spTgt spid="236602"/>
                                        </p:tgtEl>
                                        <p:attrNameLst>
                                          <p:attrName>style.visibility</p:attrName>
                                        </p:attrNameLst>
                                      </p:cBhvr>
                                      <p:to>
                                        <p:strVal val="visible"/>
                                      </p:to>
                                    </p:set>
                                    <p:animEffect transition="in" filter="fade">
                                      <p:cBhvr>
                                        <p:cTn id="301" dur="500"/>
                                        <p:tgtEl>
                                          <p:spTgt spid="236602"/>
                                        </p:tgtEl>
                                      </p:cBhvr>
                                    </p:animEffect>
                                  </p:childTnLst>
                                </p:cTn>
                              </p:par>
                              <p:par>
                                <p:cTn id="302" presetID="10" presetClass="entr" presetSubtype="0" fill="hold" grpId="0" nodeType="withEffect">
                                  <p:stCondLst>
                                    <p:cond delay="0"/>
                                  </p:stCondLst>
                                  <p:childTnLst>
                                    <p:set>
                                      <p:cBhvr>
                                        <p:cTn id="303" dur="1" fill="hold">
                                          <p:stCondLst>
                                            <p:cond delay="0"/>
                                          </p:stCondLst>
                                        </p:cTn>
                                        <p:tgtEl>
                                          <p:spTgt spid="236603"/>
                                        </p:tgtEl>
                                        <p:attrNameLst>
                                          <p:attrName>style.visibility</p:attrName>
                                        </p:attrNameLst>
                                      </p:cBhvr>
                                      <p:to>
                                        <p:strVal val="visible"/>
                                      </p:to>
                                    </p:set>
                                    <p:animEffect transition="in" filter="fade">
                                      <p:cBhvr>
                                        <p:cTn id="304" dur="500"/>
                                        <p:tgtEl>
                                          <p:spTgt spid="236603"/>
                                        </p:tgtEl>
                                      </p:cBhvr>
                                    </p:animEffect>
                                  </p:childTnLst>
                                </p:cTn>
                              </p:par>
                              <p:par>
                                <p:cTn id="305" presetID="10" presetClass="entr" presetSubtype="0" fill="hold" grpId="0" nodeType="withEffect">
                                  <p:stCondLst>
                                    <p:cond delay="0"/>
                                  </p:stCondLst>
                                  <p:childTnLst>
                                    <p:set>
                                      <p:cBhvr>
                                        <p:cTn id="306" dur="1" fill="hold">
                                          <p:stCondLst>
                                            <p:cond delay="0"/>
                                          </p:stCondLst>
                                        </p:cTn>
                                        <p:tgtEl>
                                          <p:spTgt spid="236604"/>
                                        </p:tgtEl>
                                        <p:attrNameLst>
                                          <p:attrName>style.visibility</p:attrName>
                                        </p:attrNameLst>
                                      </p:cBhvr>
                                      <p:to>
                                        <p:strVal val="visible"/>
                                      </p:to>
                                    </p:set>
                                    <p:animEffect transition="in" filter="fade">
                                      <p:cBhvr>
                                        <p:cTn id="307" dur="500"/>
                                        <p:tgtEl>
                                          <p:spTgt spid="236604"/>
                                        </p:tgtEl>
                                      </p:cBhvr>
                                    </p:animEffect>
                                  </p:childTnLst>
                                </p:cTn>
                              </p:par>
                              <p:par>
                                <p:cTn id="308" presetID="10" presetClass="entr" presetSubtype="0" fill="hold" grpId="0" nodeType="withEffect">
                                  <p:stCondLst>
                                    <p:cond delay="0"/>
                                  </p:stCondLst>
                                  <p:childTnLst>
                                    <p:set>
                                      <p:cBhvr>
                                        <p:cTn id="309" dur="1" fill="hold">
                                          <p:stCondLst>
                                            <p:cond delay="0"/>
                                          </p:stCondLst>
                                        </p:cTn>
                                        <p:tgtEl>
                                          <p:spTgt spid="236605"/>
                                        </p:tgtEl>
                                        <p:attrNameLst>
                                          <p:attrName>style.visibility</p:attrName>
                                        </p:attrNameLst>
                                      </p:cBhvr>
                                      <p:to>
                                        <p:strVal val="visible"/>
                                      </p:to>
                                    </p:set>
                                    <p:animEffect transition="in" filter="fade">
                                      <p:cBhvr>
                                        <p:cTn id="310" dur="500"/>
                                        <p:tgtEl>
                                          <p:spTgt spid="236605"/>
                                        </p:tgtEl>
                                      </p:cBhvr>
                                    </p:animEffect>
                                  </p:childTnLst>
                                </p:cTn>
                              </p:par>
                              <p:par>
                                <p:cTn id="311" presetID="10" presetClass="entr" presetSubtype="0" fill="hold" grpId="0" nodeType="withEffect">
                                  <p:stCondLst>
                                    <p:cond delay="0"/>
                                  </p:stCondLst>
                                  <p:childTnLst>
                                    <p:set>
                                      <p:cBhvr>
                                        <p:cTn id="312" dur="1" fill="hold">
                                          <p:stCondLst>
                                            <p:cond delay="0"/>
                                          </p:stCondLst>
                                        </p:cTn>
                                        <p:tgtEl>
                                          <p:spTgt spid="236606"/>
                                        </p:tgtEl>
                                        <p:attrNameLst>
                                          <p:attrName>style.visibility</p:attrName>
                                        </p:attrNameLst>
                                      </p:cBhvr>
                                      <p:to>
                                        <p:strVal val="visible"/>
                                      </p:to>
                                    </p:set>
                                    <p:animEffect transition="in" filter="fade">
                                      <p:cBhvr>
                                        <p:cTn id="313" dur="500"/>
                                        <p:tgtEl>
                                          <p:spTgt spid="236606"/>
                                        </p:tgtEl>
                                      </p:cBhvr>
                                    </p:animEffect>
                                  </p:childTnLst>
                                </p:cTn>
                              </p:par>
                              <p:par>
                                <p:cTn id="314" presetID="10" presetClass="entr" presetSubtype="0" fill="hold" grpId="0" nodeType="withEffect">
                                  <p:stCondLst>
                                    <p:cond delay="0"/>
                                  </p:stCondLst>
                                  <p:childTnLst>
                                    <p:set>
                                      <p:cBhvr>
                                        <p:cTn id="315" dur="1" fill="hold">
                                          <p:stCondLst>
                                            <p:cond delay="0"/>
                                          </p:stCondLst>
                                        </p:cTn>
                                        <p:tgtEl>
                                          <p:spTgt spid="236607"/>
                                        </p:tgtEl>
                                        <p:attrNameLst>
                                          <p:attrName>style.visibility</p:attrName>
                                        </p:attrNameLst>
                                      </p:cBhvr>
                                      <p:to>
                                        <p:strVal val="visible"/>
                                      </p:to>
                                    </p:set>
                                    <p:animEffect transition="in" filter="fade">
                                      <p:cBhvr>
                                        <p:cTn id="316" dur="500"/>
                                        <p:tgtEl>
                                          <p:spTgt spid="236607"/>
                                        </p:tgtEl>
                                      </p:cBhvr>
                                    </p:animEffect>
                                  </p:childTnLst>
                                </p:cTn>
                              </p:par>
                              <p:par>
                                <p:cTn id="317" presetID="10" presetClass="entr" presetSubtype="0" fill="hold" grpId="0" nodeType="withEffect">
                                  <p:stCondLst>
                                    <p:cond delay="0"/>
                                  </p:stCondLst>
                                  <p:childTnLst>
                                    <p:set>
                                      <p:cBhvr>
                                        <p:cTn id="318" dur="1" fill="hold">
                                          <p:stCondLst>
                                            <p:cond delay="0"/>
                                          </p:stCondLst>
                                        </p:cTn>
                                        <p:tgtEl>
                                          <p:spTgt spid="1566720"/>
                                        </p:tgtEl>
                                        <p:attrNameLst>
                                          <p:attrName>style.visibility</p:attrName>
                                        </p:attrNameLst>
                                      </p:cBhvr>
                                      <p:to>
                                        <p:strVal val="visible"/>
                                      </p:to>
                                    </p:set>
                                    <p:animEffect transition="in" filter="fade">
                                      <p:cBhvr>
                                        <p:cTn id="319" dur="500"/>
                                        <p:tgtEl>
                                          <p:spTgt spid="1566720"/>
                                        </p:tgtEl>
                                      </p:cBhvr>
                                    </p:animEffect>
                                  </p:childTnLst>
                                </p:cTn>
                              </p:par>
                            </p:childTnLst>
                          </p:cTn>
                        </p:par>
                      </p:childTnLst>
                    </p:cTn>
                  </p:par>
                  <p:par>
                    <p:cTn id="320" fill="hold">
                      <p:stCondLst>
                        <p:cond delay="indefinite"/>
                      </p:stCondLst>
                      <p:childTnLst>
                        <p:par>
                          <p:cTn id="321" fill="hold">
                            <p:stCondLst>
                              <p:cond delay="0"/>
                            </p:stCondLst>
                            <p:childTnLst>
                              <p:par>
                                <p:cTn id="322" presetID="10" presetClass="entr" presetSubtype="0" fill="hold" grpId="0" nodeType="clickEffect">
                                  <p:stCondLst>
                                    <p:cond delay="0"/>
                                  </p:stCondLst>
                                  <p:childTnLst>
                                    <p:set>
                                      <p:cBhvr>
                                        <p:cTn id="323" dur="1" fill="hold">
                                          <p:stCondLst>
                                            <p:cond delay="0"/>
                                          </p:stCondLst>
                                        </p:cTn>
                                        <p:tgtEl>
                                          <p:spTgt spid="53"/>
                                        </p:tgtEl>
                                        <p:attrNameLst>
                                          <p:attrName>style.visibility</p:attrName>
                                        </p:attrNameLst>
                                      </p:cBhvr>
                                      <p:to>
                                        <p:strVal val="visible"/>
                                      </p:to>
                                    </p:set>
                                    <p:animEffect transition="in" filter="fade">
                                      <p:cBhvr>
                                        <p:cTn id="324" dur="500"/>
                                        <p:tgtEl>
                                          <p:spTgt spid="53"/>
                                        </p:tgtEl>
                                      </p:cBhvr>
                                    </p:animEffect>
                                  </p:childTnLst>
                                </p:cTn>
                              </p:par>
                              <p:par>
                                <p:cTn id="325" presetID="10" presetClass="entr" presetSubtype="0" fill="hold" grpId="0" nodeType="withEffect">
                                  <p:stCondLst>
                                    <p:cond delay="0"/>
                                  </p:stCondLst>
                                  <p:childTnLst>
                                    <p:set>
                                      <p:cBhvr>
                                        <p:cTn id="326" dur="1" fill="hold">
                                          <p:stCondLst>
                                            <p:cond delay="0"/>
                                          </p:stCondLst>
                                        </p:cTn>
                                        <p:tgtEl>
                                          <p:spTgt spid="1566721"/>
                                        </p:tgtEl>
                                        <p:attrNameLst>
                                          <p:attrName>style.visibility</p:attrName>
                                        </p:attrNameLst>
                                      </p:cBhvr>
                                      <p:to>
                                        <p:strVal val="visible"/>
                                      </p:to>
                                    </p:set>
                                    <p:animEffect transition="in" filter="fade">
                                      <p:cBhvr>
                                        <p:cTn id="327" dur="500"/>
                                        <p:tgtEl>
                                          <p:spTgt spid="1566721"/>
                                        </p:tgtEl>
                                      </p:cBhvr>
                                    </p:animEffect>
                                  </p:childTnLst>
                                </p:cTn>
                              </p:par>
                              <p:par>
                                <p:cTn id="328" presetID="10" presetClass="entr" presetSubtype="0" fill="hold" grpId="0" nodeType="withEffect">
                                  <p:stCondLst>
                                    <p:cond delay="0"/>
                                  </p:stCondLst>
                                  <p:childTnLst>
                                    <p:set>
                                      <p:cBhvr>
                                        <p:cTn id="329" dur="1" fill="hold">
                                          <p:stCondLst>
                                            <p:cond delay="0"/>
                                          </p:stCondLst>
                                        </p:cTn>
                                        <p:tgtEl>
                                          <p:spTgt spid="1566722"/>
                                        </p:tgtEl>
                                        <p:attrNameLst>
                                          <p:attrName>style.visibility</p:attrName>
                                        </p:attrNameLst>
                                      </p:cBhvr>
                                      <p:to>
                                        <p:strVal val="visible"/>
                                      </p:to>
                                    </p:set>
                                    <p:animEffect transition="in" filter="fade">
                                      <p:cBhvr>
                                        <p:cTn id="330" dur="500"/>
                                        <p:tgtEl>
                                          <p:spTgt spid="1566722"/>
                                        </p:tgtEl>
                                      </p:cBhvr>
                                    </p:animEffect>
                                  </p:childTnLst>
                                </p:cTn>
                              </p:par>
                              <p:par>
                                <p:cTn id="331" presetID="10" presetClass="entr" presetSubtype="0" fill="hold" grpId="0" nodeType="withEffect">
                                  <p:stCondLst>
                                    <p:cond delay="0"/>
                                  </p:stCondLst>
                                  <p:childTnLst>
                                    <p:set>
                                      <p:cBhvr>
                                        <p:cTn id="332" dur="1" fill="hold">
                                          <p:stCondLst>
                                            <p:cond delay="0"/>
                                          </p:stCondLst>
                                        </p:cTn>
                                        <p:tgtEl>
                                          <p:spTgt spid="1566724"/>
                                        </p:tgtEl>
                                        <p:attrNameLst>
                                          <p:attrName>style.visibility</p:attrName>
                                        </p:attrNameLst>
                                      </p:cBhvr>
                                      <p:to>
                                        <p:strVal val="visible"/>
                                      </p:to>
                                    </p:set>
                                    <p:animEffect transition="in" filter="fade">
                                      <p:cBhvr>
                                        <p:cTn id="333" dur="500"/>
                                        <p:tgtEl>
                                          <p:spTgt spid="1566724"/>
                                        </p:tgtEl>
                                      </p:cBhvr>
                                    </p:animEffect>
                                  </p:childTnLst>
                                </p:cTn>
                              </p:par>
                              <p:par>
                                <p:cTn id="334" presetID="10" presetClass="entr" presetSubtype="0" fill="hold" grpId="0" nodeType="withEffect">
                                  <p:stCondLst>
                                    <p:cond delay="0"/>
                                  </p:stCondLst>
                                  <p:childTnLst>
                                    <p:set>
                                      <p:cBhvr>
                                        <p:cTn id="335" dur="1" fill="hold">
                                          <p:stCondLst>
                                            <p:cond delay="0"/>
                                          </p:stCondLst>
                                        </p:cTn>
                                        <p:tgtEl>
                                          <p:spTgt spid="1566726"/>
                                        </p:tgtEl>
                                        <p:attrNameLst>
                                          <p:attrName>style.visibility</p:attrName>
                                        </p:attrNameLst>
                                      </p:cBhvr>
                                      <p:to>
                                        <p:strVal val="visible"/>
                                      </p:to>
                                    </p:set>
                                    <p:animEffect transition="in" filter="fade">
                                      <p:cBhvr>
                                        <p:cTn id="336" dur="500"/>
                                        <p:tgtEl>
                                          <p:spTgt spid="1566726"/>
                                        </p:tgtEl>
                                      </p:cBhvr>
                                    </p:animEffect>
                                  </p:childTnLst>
                                </p:cTn>
                              </p:par>
                            </p:childTnLst>
                          </p:cTn>
                        </p:par>
                      </p:childTnLst>
                    </p:cTn>
                  </p:par>
                  <p:par>
                    <p:cTn id="337" fill="hold">
                      <p:stCondLst>
                        <p:cond delay="indefinite"/>
                      </p:stCondLst>
                      <p:childTnLst>
                        <p:par>
                          <p:cTn id="338" fill="hold">
                            <p:stCondLst>
                              <p:cond delay="0"/>
                            </p:stCondLst>
                            <p:childTnLst>
                              <p:par>
                                <p:cTn id="339" presetID="10" presetClass="entr" presetSubtype="0" fill="hold" grpId="0" nodeType="clickEffect">
                                  <p:stCondLst>
                                    <p:cond delay="0"/>
                                  </p:stCondLst>
                                  <p:childTnLst>
                                    <p:set>
                                      <p:cBhvr>
                                        <p:cTn id="340" dur="1" fill="hold">
                                          <p:stCondLst>
                                            <p:cond delay="0"/>
                                          </p:stCondLst>
                                        </p:cTn>
                                        <p:tgtEl>
                                          <p:spTgt spid="54"/>
                                        </p:tgtEl>
                                        <p:attrNameLst>
                                          <p:attrName>style.visibility</p:attrName>
                                        </p:attrNameLst>
                                      </p:cBhvr>
                                      <p:to>
                                        <p:strVal val="visible"/>
                                      </p:to>
                                    </p:set>
                                    <p:animEffect transition="in" filter="fade">
                                      <p:cBhvr>
                                        <p:cTn id="341" dur="500"/>
                                        <p:tgtEl>
                                          <p:spTgt spid="54"/>
                                        </p:tgtEl>
                                      </p:cBhvr>
                                    </p:animEffect>
                                  </p:childTnLst>
                                </p:cTn>
                              </p:par>
                              <p:par>
                                <p:cTn id="342" presetID="10" presetClass="entr" presetSubtype="0" fill="hold" grpId="0" nodeType="withEffect">
                                  <p:stCondLst>
                                    <p:cond delay="0"/>
                                  </p:stCondLst>
                                  <p:childTnLst>
                                    <p:set>
                                      <p:cBhvr>
                                        <p:cTn id="343" dur="1" fill="hold">
                                          <p:stCondLst>
                                            <p:cond delay="0"/>
                                          </p:stCondLst>
                                        </p:cTn>
                                        <p:tgtEl>
                                          <p:spTgt spid="1566728"/>
                                        </p:tgtEl>
                                        <p:attrNameLst>
                                          <p:attrName>style.visibility</p:attrName>
                                        </p:attrNameLst>
                                      </p:cBhvr>
                                      <p:to>
                                        <p:strVal val="visible"/>
                                      </p:to>
                                    </p:set>
                                    <p:animEffect transition="in" filter="fade">
                                      <p:cBhvr>
                                        <p:cTn id="344" dur="500"/>
                                        <p:tgtEl>
                                          <p:spTgt spid="1566728"/>
                                        </p:tgtEl>
                                      </p:cBhvr>
                                    </p:animEffect>
                                  </p:childTnLst>
                                </p:cTn>
                              </p:par>
                            </p:childTnLst>
                          </p:cTn>
                        </p:par>
                      </p:childTnLst>
                    </p:cTn>
                  </p:par>
                  <p:par>
                    <p:cTn id="345" fill="hold">
                      <p:stCondLst>
                        <p:cond delay="indefinite"/>
                      </p:stCondLst>
                      <p:childTnLst>
                        <p:par>
                          <p:cTn id="346" fill="hold">
                            <p:stCondLst>
                              <p:cond delay="0"/>
                            </p:stCondLst>
                            <p:childTnLst>
                              <p:par>
                                <p:cTn id="347" presetID="10" presetClass="entr" presetSubtype="0" fill="hold" grpId="0" nodeType="clickEffect">
                                  <p:stCondLst>
                                    <p:cond delay="0"/>
                                  </p:stCondLst>
                                  <p:childTnLst>
                                    <p:set>
                                      <p:cBhvr>
                                        <p:cTn id="348" dur="1" fill="hold">
                                          <p:stCondLst>
                                            <p:cond delay="0"/>
                                          </p:stCondLst>
                                        </p:cTn>
                                        <p:tgtEl>
                                          <p:spTgt spid="55"/>
                                        </p:tgtEl>
                                        <p:attrNameLst>
                                          <p:attrName>style.visibility</p:attrName>
                                        </p:attrNameLst>
                                      </p:cBhvr>
                                      <p:to>
                                        <p:strVal val="visible"/>
                                      </p:to>
                                    </p:set>
                                    <p:animEffect transition="in" filter="fade">
                                      <p:cBhvr>
                                        <p:cTn id="349" dur="500"/>
                                        <p:tgtEl>
                                          <p:spTgt spid="55"/>
                                        </p:tgtEl>
                                      </p:cBhvr>
                                    </p:animEffect>
                                  </p:childTnLst>
                                </p:cTn>
                              </p:par>
                              <p:par>
                                <p:cTn id="350" presetID="10" presetClass="entr" presetSubtype="0" fill="hold" grpId="0" nodeType="withEffect">
                                  <p:stCondLst>
                                    <p:cond delay="0"/>
                                  </p:stCondLst>
                                  <p:childTnLst>
                                    <p:set>
                                      <p:cBhvr>
                                        <p:cTn id="351" dur="1" fill="hold">
                                          <p:stCondLst>
                                            <p:cond delay="0"/>
                                          </p:stCondLst>
                                        </p:cTn>
                                        <p:tgtEl>
                                          <p:spTgt spid="1566729"/>
                                        </p:tgtEl>
                                        <p:attrNameLst>
                                          <p:attrName>style.visibility</p:attrName>
                                        </p:attrNameLst>
                                      </p:cBhvr>
                                      <p:to>
                                        <p:strVal val="visible"/>
                                      </p:to>
                                    </p:set>
                                    <p:animEffect transition="in" filter="fade">
                                      <p:cBhvr>
                                        <p:cTn id="352" dur="500"/>
                                        <p:tgtEl>
                                          <p:spTgt spid="1566729"/>
                                        </p:tgtEl>
                                      </p:cBhvr>
                                    </p:animEffect>
                                  </p:childTnLst>
                                </p:cTn>
                              </p:par>
                            </p:childTnLst>
                          </p:cTn>
                        </p:par>
                      </p:childTnLst>
                    </p:cTn>
                  </p:par>
                  <p:par>
                    <p:cTn id="353" fill="hold">
                      <p:stCondLst>
                        <p:cond delay="indefinite"/>
                      </p:stCondLst>
                      <p:childTnLst>
                        <p:par>
                          <p:cTn id="354" fill="hold">
                            <p:stCondLst>
                              <p:cond delay="0"/>
                            </p:stCondLst>
                            <p:childTnLst>
                              <p:par>
                                <p:cTn id="355" presetID="10" presetClass="entr" presetSubtype="0" fill="hold" grpId="0" nodeType="clickEffect">
                                  <p:stCondLst>
                                    <p:cond delay="0"/>
                                  </p:stCondLst>
                                  <p:childTnLst>
                                    <p:set>
                                      <p:cBhvr>
                                        <p:cTn id="356" dur="1" fill="hold">
                                          <p:stCondLst>
                                            <p:cond delay="0"/>
                                          </p:stCondLst>
                                        </p:cTn>
                                        <p:tgtEl>
                                          <p:spTgt spid="56"/>
                                        </p:tgtEl>
                                        <p:attrNameLst>
                                          <p:attrName>style.visibility</p:attrName>
                                        </p:attrNameLst>
                                      </p:cBhvr>
                                      <p:to>
                                        <p:strVal val="visible"/>
                                      </p:to>
                                    </p:set>
                                    <p:animEffect transition="in" filter="fade">
                                      <p:cBhvr>
                                        <p:cTn id="357" dur="500"/>
                                        <p:tgtEl>
                                          <p:spTgt spid="56"/>
                                        </p:tgtEl>
                                      </p:cBhvr>
                                    </p:animEffect>
                                  </p:childTnLst>
                                </p:cTn>
                              </p:par>
                              <p:par>
                                <p:cTn id="358" presetID="10" presetClass="entr" presetSubtype="0" fill="hold" grpId="0" nodeType="withEffect">
                                  <p:stCondLst>
                                    <p:cond delay="0"/>
                                  </p:stCondLst>
                                  <p:childTnLst>
                                    <p:set>
                                      <p:cBhvr>
                                        <p:cTn id="359" dur="1" fill="hold">
                                          <p:stCondLst>
                                            <p:cond delay="0"/>
                                          </p:stCondLst>
                                        </p:cTn>
                                        <p:tgtEl>
                                          <p:spTgt spid="57"/>
                                        </p:tgtEl>
                                        <p:attrNameLst>
                                          <p:attrName>style.visibility</p:attrName>
                                        </p:attrNameLst>
                                      </p:cBhvr>
                                      <p:to>
                                        <p:strVal val="visible"/>
                                      </p:to>
                                    </p:set>
                                    <p:animEffect transition="in" filter="fade">
                                      <p:cBhvr>
                                        <p:cTn id="360" dur="500"/>
                                        <p:tgtEl>
                                          <p:spTgt spid="57"/>
                                        </p:tgtEl>
                                      </p:cBhvr>
                                    </p:animEffect>
                                  </p:childTnLst>
                                </p:cTn>
                              </p:par>
                              <p:par>
                                <p:cTn id="361" presetID="10" presetClass="entr" presetSubtype="0" fill="hold" grpId="0" nodeType="withEffect">
                                  <p:stCondLst>
                                    <p:cond delay="0"/>
                                  </p:stCondLst>
                                  <p:childTnLst>
                                    <p:set>
                                      <p:cBhvr>
                                        <p:cTn id="362" dur="1" fill="hold">
                                          <p:stCondLst>
                                            <p:cond delay="0"/>
                                          </p:stCondLst>
                                        </p:cTn>
                                        <p:tgtEl>
                                          <p:spTgt spid="58"/>
                                        </p:tgtEl>
                                        <p:attrNameLst>
                                          <p:attrName>style.visibility</p:attrName>
                                        </p:attrNameLst>
                                      </p:cBhvr>
                                      <p:to>
                                        <p:strVal val="visible"/>
                                      </p:to>
                                    </p:set>
                                    <p:animEffect transition="in" filter="fade">
                                      <p:cBhvr>
                                        <p:cTn id="363" dur="500"/>
                                        <p:tgtEl>
                                          <p:spTgt spid="58"/>
                                        </p:tgtEl>
                                      </p:cBhvr>
                                    </p:animEffect>
                                  </p:childTnLst>
                                </p:cTn>
                              </p:par>
                              <p:par>
                                <p:cTn id="364" presetID="10" presetClass="entr" presetSubtype="0" fill="hold" grpId="0" nodeType="withEffect">
                                  <p:stCondLst>
                                    <p:cond delay="0"/>
                                  </p:stCondLst>
                                  <p:childTnLst>
                                    <p:set>
                                      <p:cBhvr>
                                        <p:cTn id="365" dur="1" fill="hold">
                                          <p:stCondLst>
                                            <p:cond delay="0"/>
                                          </p:stCondLst>
                                        </p:cTn>
                                        <p:tgtEl>
                                          <p:spTgt spid="59"/>
                                        </p:tgtEl>
                                        <p:attrNameLst>
                                          <p:attrName>style.visibility</p:attrName>
                                        </p:attrNameLst>
                                      </p:cBhvr>
                                      <p:to>
                                        <p:strVal val="visible"/>
                                      </p:to>
                                    </p:set>
                                    <p:animEffect transition="in" filter="fade">
                                      <p:cBhvr>
                                        <p:cTn id="366" dur="500"/>
                                        <p:tgtEl>
                                          <p:spTgt spid="59"/>
                                        </p:tgtEl>
                                      </p:cBhvr>
                                    </p:animEffect>
                                  </p:childTnLst>
                                </p:cTn>
                              </p:par>
                              <p:par>
                                <p:cTn id="367" presetID="10" presetClass="entr" presetSubtype="0" fill="hold" grpId="0" nodeType="withEffect">
                                  <p:stCondLst>
                                    <p:cond delay="0"/>
                                  </p:stCondLst>
                                  <p:childTnLst>
                                    <p:set>
                                      <p:cBhvr>
                                        <p:cTn id="368" dur="1" fill="hold">
                                          <p:stCondLst>
                                            <p:cond delay="0"/>
                                          </p:stCondLst>
                                        </p:cTn>
                                        <p:tgtEl>
                                          <p:spTgt spid="60"/>
                                        </p:tgtEl>
                                        <p:attrNameLst>
                                          <p:attrName>style.visibility</p:attrName>
                                        </p:attrNameLst>
                                      </p:cBhvr>
                                      <p:to>
                                        <p:strVal val="visible"/>
                                      </p:to>
                                    </p:set>
                                    <p:animEffect transition="in" filter="fade">
                                      <p:cBhvr>
                                        <p:cTn id="369" dur="500"/>
                                        <p:tgtEl>
                                          <p:spTgt spid="60"/>
                                        </p:tgtEl>
                                      </p:cBhvr>
                                    </p:animEffect>
                                  </p:childTnLst>
                                </p:cTn>
                              </p:par>
                              <p:par>
                                <p:cTn id="370" presetID="10" presetClass="entr" presetSubtype="0" fill="hold" grpId="0" nodeType="withEffect">
                                  <p:stCondLst>
                                    <p:cond delay="0"/>
                                  </p:stCondLst>
                                  <p:childTnLst>
                                    <p:set>
                                      <p:cBhvr>
                                        <p:cTn id="371" dur="1" fill="hold">
                                          <p:stCondLst>
                                            <p:cond delay="0"/>
                                          </p:stCondLst>
                                        </p:cTn>
                                        <p:tgtEl>
                                          <p:spTgt spid="61"/>
                                        </p:tgtEl>
                                        <p:attrNameLst>
                                          <p:attrName>style.visibility</p:attrName>
                                        </p:attrNameLst>
                                      </p:cBhvr>
                                      <p:to>
                                        <p:strVal val="visible"/>
                                      </p:to>
                                    </p:set>
                                    <p:animEffect transition="in" filter="fade">
                                      <p:cBhvr>
                                        <p:cTn id="372" dur="500"/>
                                        <p:tgtEl>
                                          <p:spTgt spid="61"/>
                                        </p:tgtEl>
                                      </p:cBhvr>
                                    </p:animEffect>
                                  </p:childTnLst>
                                </p:cTn>
                              </p:par>
                              <p:par>
                                <p:cTn id="373" presetID="10" presetClass="entr" presetSubtype="0" fill="hold" grpId="0" nodeType="withEffect">
                                  <p:stCondLst>
                                    <p:cond delay="0"/>
                                  </p:stCondLst>
                                  <p:childTnLst>
                                    <p:set>
                                      <p:cBhvr>
                                        <p:cTn id="374" dur="1" fill="hold">
                                          <p:stCondLst>
                                            <p:cond delay="0"/>
                                          </p:stCondLst>
                                        </p:cTn>
                                        <p:tgtEl>
                                          <p:spTgt spid="1566730"/>
                                        </p:tgtEl>
                                        <p:attrNameLst>
                                          <p:attrName>style.visibility</p:attrName>
                                        </p:attrNameLst>
                                      </p:cBhvr>
                                      <p:to>
                                        <p:strVal val="visible"/>
                                      </p:to>
                                    </p:set>
                                    <p:animEffect transition="in" filter="fade">
                                      <p:cBhvr>
                                        <p:cTn id="375" dur="500"/>
                                        <p:tgtEl>
                                          <p:spTgt spid="1566730"/>
                                        </p:tgtEl>
                                      </p:cBhvr>
                                    </p:animEffect>
                                  </p:childTnLst>
                                </p:cTn>
                              </p:par>
                              <p:par>
                                <p:cTn id="376" presetID="10" presetClass="entr" presetSubtype="0" fill="hold" grpId="0" nodeType="withEffect">
                                  <p:stCondLst>
                                    <p:cond delay="0"/>
                                  </p:stCondLst>
                                  <p:childTnLst>
                                    <p:set>
                                      <p:cBhvr>
                                        <p:cTn id="377" dur="1" fill="hold">
                                          <p:stCondLst>
                                            <p:cond delay="0"/>
                                          </p:stCondLst>
                                        </p:cTn>
                                        <p:tgtEl>
                                          <p:spTgt spid="1566731"/>
                                        </p:tgtEl>
                                        <p:attrNameLst>
                                          <p:attrName>style.visibility</p:attrName>
                                        </p:attrNameLst>
                                      </p:cBhvr>
                                      <p:to>
                                        <p:strVal val="visible"/>
                                      </p:to>
                                    </p:set>
                                    <p:animEffect transition="in" filter="fade">
                                      <p:cBhvr>
                                        <p:cTn id="378" dur="500"/>
                                        <p:tgtEl>
                                          <p:spTgt spid="1566731"/>
                                        </p:tgtEl>
                                      </p:cBhvr>
                                    </p:animEffect>
                                  </p:childTnLst>
                                </p:cTn>
                              </p:par>
                              <p:par>
                                <p:cTn id="379" presetID="10" presetClass="entr" presetSubtype="0" fill="hold" grpId="0" nodeType="withEffect">
                                  <p:stCondLst>
                                    <p:cond delay="0"/>
                                  </p:stCondLst>
                                  <p:childTnLst>
                                    <p:set>
                                      <p:cBhvr>
                                        <p:cTn id="380" dur="1" fill="hold">
                                          <p:stCondLst>
                                            <p:cond delay="0"/>
                                          </p:stCondLst>
                                        </p:cTn>
                                        <p:tgtEl>
                                          <p:spTgt spid="1566732"/>
                                        </p:tgtEl>
                                        <p:attrNameLst>
                                          <p:attrName>style.visibility</p:attrName>
                                        </p:attrNameLst>
                                      </p:cBhvr>
                                      <p:to>
                                        <p:strVal val="visible"/>
                                      </p:to>
                                    </p:set>
                                    <p:animEffect transition="in" filter="fade">
                                      <p:cBhvr>
                                        <p:cTn id="381" dur="500"/>
                                        <p:tgtEl>
                                          <p:spTgt spid="1566732"/>
                                        </p:tgtEl>
                                      </p:cBhvr>
                                    </p:animEffect>
                                  </p:childTnLst>
                                </p:cTn>
                              </p:par>
                              <p:par>
                                <p:cTn id="382" presetID="10" presetClass="entr" presetSubtype="0" fill="hold" grpId="0" nodeType="withEffect">
                                  <p:stCondLst>
                                    <p:cond delay="0"/>
                                  </p:stCondLst>
                                  <p:childTnLst>
                                    <p:set>
                                      <p:cBhvr>
                                        <p:cTn id="383" dur="1" fill="hold">
                                          <p:stCondLst>
                                            <p:cond delay="0"/>
                                          </p:stCondLst>
                                        </p:cTn>
                                        <p:tgtEl>
                                          <p:spTgt spid="1566733"/>
                                        </p:tgtEl>
                                        <p:attrNameLst>
                                          <p:attrName>style.visibility</p:attrName>
                                        </p:attrNameLst>
                                      </p:cBhvr>
                                      <p:to>
                                        <p:strVal val="visible"/>
                                      </p:to>
                                    </p:set>
                                    <p:animEffect transition="in" filter="fade">
                                      <p:cBhvr>
                                        <p:cTn id="384" dur="500"/>
                                        <p:tgtEl>
                                          <p:spTgt spid="1566733"/>
                                        </p:tgtEl>
                                      </p:cBhvr>
                                    </p:animEffect>
                                  </p:childTnLst>
                                </p:cTn>
                              </p:par>
                              <p:par>
                                <p:cTn id="385" presetID="10" presetClass="entr" presetSubtype="0" fill="hold" grpId="0" nodeType="withEffect">
                                  <p:stCondLst>
                                    <p:cond delay="0"/>
                                  </p:stCondLst>
                                  <p:childTnLst>
                                    <p:set>
                                      <p:cBhvr>
                                        <p:cTn id="386" dur="1" fill="hold">
                                          <p:stCondLst>
                                            <p:cond delay="0"/>
                                          </p:stCondLst>
                                        </p:cTn>
                                        <p:tgtEl>
                                          <p:spTgt spid="1566734"/>
                                        </p:tgtEl>
                                        <p:attrNameLst>
                                          <p:attrName>style.visibility</p:attrName>
                                        </p:attrNameLst>
                                      </p:cBhvr>
                                      <p:to>
                                        <p:strVal val="visible"/>
                                      </p:to>
                                    </p:set>
                                    <p:animEffect transition="in" filter="fade">
                                      <p:cBhvr>
                                        <p:cTn id="387" dur="500"/>
                                        <p:tgtEl>
                                          <p:spTgt spid="1566734"/>
                                        </p:tgtEl>
                                      </p:cBhvr>
                                    </p:animEffect>
                                  </p:childTnLst>
                                </p:cTn>
                              </p:par>
                              <p:par>
                                <p:cTn id="388" presetID="10" presetClass="entr" presetSubtype="0" fill="hold" grpId="0" nodeType="withEffect">
                                  <p:stCondLst>
                                    <p:cond delay="0"/>
                                  </p:stCondLst>
                                  <p:childTnLst>
                                    <p:set>
                                      <p:cBhvr>
                                        <p:cTn id="389" dur="1" fill="hold">
                                          <p:stCondLst>
                                            <p:cond delay="0"/>
                                          </p:stCondLst>
                                        </p:cTn>
                                        <p:tgtEl>
                                          <p:spTgt spid="1566735"/>
                                        </p:tgtEl>
                                        <p:attrNameLst>
                                          <p:attrName>style.visibility</p:attrName>
                                        </p:attrNameLst>
                                      </p:cBhvr>
                                      <p:to>
                                        <p:strVal val="visible"/>
                                      </p:to>
                                    </p:set>
                                    <p:animEffect transition="in" filter="fade">
                                      <p:cBhvr>
                                        <p:cTn id="390" dur="500"/>
                                        <p:tgtEl>
                                          <p:spTgt spid="1566735"/>
                                        </p:tgtEl>
                                      </p:cBhvr>
                                    </p:animEffect>
                                  </p:childTnLst>
                                </p:cTn>
                              </p:par>
                            </p:childTnLst>
                          </p:cTn>
                        </p:par>
                      </p:childTnLst>
                    </p:cTn>
                  </p:par>
                  <p:par>
                    <p:cTn id="391" fill="hold">
                      <p:stCondLst>
                        <p:cond delay="indefinite"/>
                      </p:stCondLst>
                      <p:childTnLst>
                        <p:par>
                          <p:cTn id="392" fill="hold">
                            <p:stCondLst>
                              <p:cond delay="0"/>
                            </p:stCondLst>
                            <p:childTnLst>
                              <p:par>
                                <p:cTn id="393" presetID="42" presetClass="entr" presetSubtype="0" fill="hold" grpId="0" nodeType="clickEffect">
                                  <p:stCondLst>
                                    <p:cond delay="0"/>
                                  </p:stCondLst>
                                  <p:childTnLst>
                                    <p:set>
                                      <p:cBhvr>
                                        <p:cTn id="394" dur="1" fill="hold">
                                          <p:stCondLst>
                                            <p:cond delay="0"/>
                                          </p:stCondLst>
                                        </p:cTn>
                                        <p:tgtEl>
                                          <p:spTgt spid="9"/>
                                        </p:tgtEl>
                                        <p:attrNameLst>
                                          <p:attrName>style.visibility</p:attrName>
                                        </p:attrNameLst>
                                      </p:cBhvr>
                                      <p:to>
                                        <p:strVal val="visible"/>
                                      </p:to>
                                    </p:set>
                                    <p:animEffect transition="in" filter="fade">
                                      <p:cBhvr>
                                        <p:cTn id="395" dur="1000"/>
                                        <p:tgtEl>
                                          <p:spTgt spid="9"/>
                                        </p:tgtEl>
                                      </p:cBhvr>
                                    </p:animEffect>
                                    <p:anim calcmode="lin" valueType="num">
                                      <p:cBhvr>
                                        <p:cTn id="396" dur="1000" fill="hold"/>
                                        <p:tgtEl>
                                          <p:spTgt spid="9"/>
                                        </p:tgtEl>
                                        <p:attrNameLst>
                                          <p:attrName>ppt_x</p:attrName>
                                        </p:attrNameLst>
                                      </p:cBhvr>
                                      <p:tavLst>
                                        <p:tav tm="0">
                                          <p:val>
                                            <p:strVal val="#ppt_x"/>
                                          </p:val>
                                        </p:tav>
                                        <p:tav tm="100000">
                                          <p:val>
                                            <p:strVal val="#ppt_x"/>
                                          </p:val>
                                        </p:tav>
                                      </p:tavLst>
                                    </p:anim>
                                    <p:anim calcmode="lin" valueType="num">
                                      <p:cBhvr>
                                        <p:cTn id="397"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6" grpId="0" animBg="1"/>
      <p:bldP spid="7"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55" grpId="0" animBg="1"/>
      <p:bldP spid="56" grpId="0" animBg="1"/>
      <p:bldP spid="57" grpId="0" animBg="1"/>
      <p:bldP spid="58" grpId="0" animBg="1"/>
      <p:bldP spid="59" grpId="0" animBg="1"/>
      <p:bldP spid="60" grpId="0" animBg="1"/>
      <p:bldP spid="61" grpId="0" animBg="1"/>
      <p:bldP spid="236551" grpId="0" animBg="1"/>
      <p:bldP spid="236553" grpId="0" animBg="1"/>
      <p:bldP spid="236554" grpId="0" animBg="1"/>
      <p:bldP spid="236555" grpId="0" animBg="1"/>
      <p:bldP spid="236558" grpId="0" animBg="1"/>
      <p:bldP spid="236560" grpId="0"/>
      <p:bldP spid="236561" grpId="0"/>
      <p:bldP spid="236562" grpId="0"/>
      <p:bldP spid="236563" grpId="0"/>
      <p:bldP spid="236564" grpId="0"/>
      <p:bldP spid="236565" grpId="0"/>
      <p:bldP spid="236566" grpId="0"/>
      <p:bldP spid="236567" grpId="0"/>
      <p:bldP spid="236568" grpId="0"/>
      <p:bldP spid="236569" grpId="0"/>
      <p:bldP spid="236570" grpId="0"/>
      <p:bldP spid="236571" grpId="0"/>
      <p:bldP spid="236572" grpId="0"/>
      <p:bldP spid="236573" grpId="0"/>
      <p:bldP spid="236574" grpId="0"/>
      <p:bldP spid="236575" grpId="0"/>
      <p:bldP spid="236576" grpId="0"/>
      <p:bldP spid="236577" grpId="0"/>
      <p:bldP spid="236578" grpId="0"/>
      <p:bldP spid="236579" grpId="0"/>
      <p:bldP spid="236580" grpId="0"/>
      <p:bldP spid="236581" grpId="0"/>
      <p:bldP spid="236582" grpId="0"/>
      <p:bldP spid="236583" grpId="0"/>
      <p:bldP spid="236584" grpId="0"/>
      <p:bldP spid="236585" grpId="0"/>
      <p:bldP spid="236586" grpId="0"/>
      <p:bldP spid="236587" grpId="0"/>
      <p:bldP spid="236588" grpId="0"/>
      <p:bldP spid="236589" grpId="0"/>
      <p:bldP spid="236590" grpId="0"/>
      <p:bldP spid="236591" grpId="0"/>
      <p:bldP spid="236592" grpId="0"/>
      <p:bldP spid="236593" grpId="0"/>
      <p:bldP spid="236594" grpId="0"/>
      <p:bldP spid="236595" grpId="0"/>
      <p:bldP spid="236596" grpId="0"/>
      <p:bldP spid="236597" grpId="0"/>
      <p:bldP spid="236598" grpId="0"/>
      <p:bldP spid="236599" grpId="0"/>
      <p:bldP spid="236600" grpId="0"/>
      <p:bldP spid="236601" grpId="0"/>
      <p:bldP spid="236602" grpId="0"/>
      <p:bldP spid="236603" grpId="0"/>
      <p:bldP spid="236604" grpId="0"/>
      <p:bldP spid="236605" grpId="0"/>
      <p:bldP spid="236606" grpId="0"/>
      <p:bldP spid="236607" grpId="0"/>
      <p:bldP spid="1566720" grpId="0"/>
      <p:bldP spid="1566721" grpId="0"/>
      <p:bldP spid="1566722" grpId="0"/>
      <p:bldP spid="1566724" grpId="0"/>
      <p:bldP spid="1566726" grpId="0"/>
      <p:bldP spid="1566728" grpId="0"/>
      <p:bldP spid="1566729" grpId="0"/>
      <p:bldP spid="1566730" grpId="0"/>
      <p:bldP spid="1566731" grpId="0"/>
      <p:bldP spid="1566732" grpId="0"/>
      <p:bldP spid="1566733" grpId="0"/>
      <p:bldP spid="1566734" grpId="0"/>
      <p:bldP spid="156673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7907" name="Rectangle 3"/>
          <p:cNvSpPr>
            <a:spLocks noGrp="1" noChangeArrowheads="1"/>
          </p:cNvSpPr>
          <p:nvPr>
            <p:ph idx="1"/>
          </p:nvPr>
        </p:nvSpPr>
        <p:spPr/>
        <p:txBody>
          <a:bodyPr/>
          <a:lstStyle/>
          <a:p>
            <a:pPr marL="0" indent="0">
              <a:spcAft>
                <a:spcPts val="1800"/>
              </a:spcAft>
              <a:buNone/>
            </a:pPr>
            <a:r>
              <a:rPr lang="en-US" altLang="zh-CN" dirty="0">
                <a:solidFill>
                  <a:srgbClr val="FF0000"/>
                </a:solidFill>
              </a:rPr>
              <a:t>1. </a:t>
            </a:r>
            <a:r>
              <a:rPr lang="zh-CN" altLang="en-US" dirty="0">
                <a:solidFill>
                  <a:srgbClr val="FF0000"/>
                </a:solidFill>
              </a:rPr>
              <a:t>算法准则</a:t>
            </a:r>
          </a:p>
          <a:p>
            <a:pPr lvl="1"/>
            <a:r>
              <a:rPr lang="zh-CN" altLang="en-US" dirty="0"/>
              <a:t>子密钥间不存在明显的统计相关性</a:t>
            </a:r>
          </a:p>
          <a:p>
            <a:pPr lvl="1"/>
            <a:r>
              <a:rPr lang="zh-CN" altLang="en-US" dirty="0">
                <a:solidFill>
                  <a:srgbClr val="000000"/>
                </a:solidFill>
              </a:rPr>
              <a:t>没有弱密钥</a:t>
            </a:r>
            <a:endParaRPr lang="en-US" altLang="zh-CN" dirty="0">
              <a:solidFill>
                <a:srgbClr val="000000"/>
              </a:solidFill>
            </a:endParaRPr>
          </a:p>
          <a:p>
            <a:pPr lvl="1"/>
            <a:r>
              <a:rPr lang="zh-CN" altLang="en-US" dirty="0">
                <a:solidFill>
                  <a:srgbClr val="000000"/>
                </a:solidFill>
              </a:rPr>
              <a:t>由加密密钥可以直接生成任何一个子密钥</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0790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nodeType="clickEffect">
                                  <p:stCondLst>
                                    <p:cond delay="0"/>
                                  </p:stCondLst>
                                  <p:childTnLst>
                                    <p:set>
                                      <p:cBhvr>
                                        <p:cTn id="10" dur="1" fill="hold">
                                          <p:stCondLst>
                                            <p:cond delay="0"/>
                                          </p:stCondLst>
                                        </p:cTn>
                                        <p:tgtEl>
                                          <p:spTgt spid="507907">
                                            <p:txEl>
                                              <p:pRg st="1" end="1"/>
                                            </p:txEl>
                                          </p:spTgt>
                                        </p:tgtEl>
                                        <p:attrNameLst>
                                          <p:attrName>style.visibility</p:attrName>
                                        </p:attrNameLst>
                                      </p:cBhvr>
                                      <p:to>
                                        <p:strVal val="visible"/>
                                      </p:to>
                                    </p:set>
                                    <p:animEffect transition="in" filter="wipe(left)">
                                      <p:cBhvr>
                                        <p:cTn id="11" dur="500"/>
                                        <p:tgtEl>
                                          <p:spTgt spid="507907">
                                            <p:txEl>
                                              <p:pRg st="1" end="1"/>
                                            </p:txEl>
                                          </p:spTgt>
                                        </p:tgtEl>
                                      </p:cBhvr>
                                    </p:animEffect>
                                  </p:childTnLst>
                                </p:cTn>
                              </p:par>
                            </p:childTnLst>
                          </p:cTn>
                        </p:par>
                        <p:par>
                          <p:cTn id="12" fill="hold">
                            <p:stCondLst>
                              <p:cond delay="500"/>
                            </p:stCondLst>
                            <p:childTnLst>
                              <p:par>
                                <p:cTn id="13" presetID="22" presetClass="entr" presetSubtype="8" fill="hold" nodeType="afterEffect">
                                  <p:stCondLst>
                                    <p:cond delay="0"/>
                                  </p:stCondLst>
                                  <p:childTnLst>
                                    <p:set>
                                      <p:cBhvr>
                                        <p:cTn id="14" dur="1" fill="hold">
                                          <p:stCondLst>
                                            <p:cond delay="0"/>
                                          </p:stCondLst>
                                        </p:cTn>
                                        <p:tgtEl>
                                          <p:spTgt spid="507907">
                                            <p:txEl>
                                              <p:pRg st="2" end="2"/>
                                            </p:txEl>
                                          </p:spTgt>
                                        </p:tgtEl>
                                        <p:attrNameLst>
                                          <p:attrName>style.visibility</p:attrName>
                                        </p:attrNameLst>
                                      </p:cBhvr>
                                      <p:to>
                                        <p:strVal val="visible"/>
                                      </p:to>
                                    </p:set>
                                    <p:animEffect transition="in" filter="wipe(left)">
                                      <p:cBhvr>
                                        <p:cTn id="15" dur="500"/>
                                        <p:tgtEl>
                                          <p:spTgt spid="507907">
                                            <p:txEl>
                                              <p:pRg st="2" end="2"/>
                                            </p:txEl>
                                          </p:spTgt>
                                        </p:tgtEl>
                                      </p:cBhvr>
                                    </p:animEffect>
                                  </p:childTnLst>
                                </p:cTn>
                              </p:par>
                            </p:childTnLst>
                          </p:cTn>
                        </p:par>
                        <p:par>
                          <p:cTn id="16" fill="hold">
                            <p:stCondLst>
                              <p:cond delay="1000"/>
                            </p:stCondLst>
                            <p:childTnLst>
                              <p:par>
                                <p:cTn id="17" presetID="22" presetClass="entr" presetSubtype="8" fill="hold" nodeType="afterEffect">
                                  <p:stCondLst>
                                    <p:cond delay="0"/>
                                  </p:stCondLst>
                                  <p:childTnLst>
                                    <p:set>
                                      <p:cBhvr>
                                        <p:cTn id="18" dur="1" fill="hold">
                                          <p:stCondLst>
                                            <p:cond delay="0"/>
                                          </p:stCondLst>
                                        </p:cTn>
                                        <p:tgtEl>
                                          <p:spTgt spid="507907">
                                            <p:txEl>
                                              <p:pRg st="3" end="3"/>
                                            </p:txEl>
                                          </p:spTgt>
                                        </p:tgtEl>
                                        <p:attrNameLst>
                                          <p:attrName>style.visibility</p:attrName>
                                        </p:attrNameLst>
                                      </p:cBhvr>
                                      <p:to>
                                        <p:strVal val="visible"/>
                                      </p:to>
                                    </p:set>
                                    <p:animEffect transition="in" filter="wipe(left)">
                                      <p:cBhvr>
                                        <p:cTn id="19" dur="500"/>
                                        <p:tgtEl>
                                          <p:spTgt spid="50790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7907" name="Rectangle 3"/>
          <p:cNvSpPr>
            <a:spLocks noGrp="1" noChangeArrowheads="1"/>
          </p:cNvSpPr>
          <p:nvPr>
            <p:ph idx="1"/>
          </p:nvPr>
        </p:nvSpPr>
        <p:spPr/>
        <p:txBody>
          <a:bodyPr/>
          <a:lstStyle/>
          <a:p>
            <a:pPr marL="0" indent="0">
              <a:spcAft>
                <a:spcPts val="1800"/>
              </a:spcAft>
              <a:buNone/>
            </a:pPr>
            <a:r>
              <a:rPr lang="en-US" altLang="zh-CN" dirty="0">
                <a:solidFill>
                  <a:srgbClr val="FF0000"/>
                </a:solidFill>
              </a:rPr>
              <a:t>2. </a:t>
            </a:r>
            <a:r>
              <a:rPr lang="zh-CN" altLang="en-US" dirty="0">
                <a:solidFill>
                  <a:srgbClr val="FF0000"/>
                </a:solidFill>
              </a:rPr>
              <a:t>密钥扩展算法流程</a:t>
            </a:r>
            <a:endParaRPr lang="en-US" altLang="zh-CN" dirty="0">
              <a:solidFill>
                <a:srgbClr val="FF0000"/>
              </a:solidFill>
            </a:endParaRPr>
          </a:p>
          <a:p>
            <a:pPr lvl="1"/>
            <a:r>
              <a:rPr lang="zh-CN" altLang="en-US" sz="2400" dirty="0">
                <a:solidFill>
                  <a:srgbClr val="DADADA">
                    <a:lumMod val="10000"/>
                  </a:srgbClr>
                </a:solidFill>
              </a:rPr>
              <a:t>种子密钥</a:t>
            </a:r>
            <a:r>
              <a:rPr lang="en-US" altLang="zh-CN" sz="2400" dirty="0">
                <a:solidFill>
                  <a:srgbClr val="DADADA">
                    <a:lumMod val="10000"/>
                  </a:srgbClr>
                </a:solidFill>
              </a:rPr>
              <a:t>128</a:t>
            </a:r>
            <a:r>
              <a:rPr lang="zh-CN" altLang="en-US" sz="2400" dirty="0">
                <a:solidFill>
                  <a:srgbClr val="DADADA">
                    <a:lumMod val="10000"/>
                  </a:srgbClr>
                </a:solidFill>
              </a:rPr>
              <a:t>比特</a:t>
            </a:r>
            <a:endParaRPr lang="en-US" altLang="zh-CN" sz="2400" dirty="0">
              <a:solidFill>
                <a:srgbClr val="DADADA">
                  <a:lumMod val="10000"/>
                </a:srgbClr>
              </a:solidFill>
            </a:endParaRPr>
          </a:p>
          <a:p>
            <a:pPr lvl="1">
              <a:buNone/>
            </a:pPr>
            <a:r>
              <a:rPr lang="en-US" altLang="zh-CN" sz="2400" dirty="0">
                <a:solidFill>
                  <a:srgbClr val="DADADA">
                    <a:lumMod val="10000"/>
                  </a:srgbClr>
                </a:solidFill>
              </a:rPr>
              <a:t>(</a:t>
            </a:r>
            <a:r>
              <a:rPr lang="en-US" sz="2400" dirty="0"/>
              <a:t>MK</a:t>
            </a:r>
            <a:r>
              <a:rPr lang="en-US" sz="2400" baseline="-25000" dirty="0"/>
              <a:t>0</a:t>
            </a:r>
            <a:r>
              <a:rPr lang="en-US" altLang="zh-CN" sz="2400" dirty="0">
                <a:solidFill>
                  <a:srgbClr val="DADADA">
                    <a:lumMod val="10000"/>
                  </a:srgbClr>
                </a:solidFill>
              </a:rPr>
              <a:t>, </a:t>
            </a:r>
            <a:r>
              <a:rPr lang="en-US" sz="2400" dirty="0"/>
              <a:t>MK</a:t>
            </a:r>
            <a:r>
              <a:rPr lang="en-US" sz="2400" baseline="-25000" dirty="0"/>
              <a:t>1</a:t>
            </a:r>
            <a:r>
              <a:rPr lang="en-US" altLang="zh-CN" sz="2400" dirty="0">
                <a:solidFill>
                  <a:srgbClr val="DADADA">
                    <a:lumMod val="10000"/>
                  </a:srgbClr>
                </a:solidFill>
              </a:rPr>
              <a:t>, </a:t>
            </a:r>
            <a:r>
              <a:rPr lang="en-US" sz="2400" dirty="0"/>
              <a:t>MK</a:t>
            </a:r>
            <a:r>
              <a:rPr lang="en-US" sz="2400" baseline="-25000" dirty="0"/>
              <a:t>2</a:t>
            </a:r>
            <a:r>
              <a:rPr lang="en-US" altLang="zh-CN" sz="2400" dirty="0">
                <a:solidFill>
                  <a:srgbClr val="DADADA">
                    <a:lumMod val="10000"/>
                  </a:srgbClr>
                </a:solidFill>
              </a:rPr>
              <a:t>, </a:t>
            </a:r>
            <a:r>
              <a:rPr lang="en-US" sz="2400" dirty="0"/>
              <a:t>MK</a:t>
            </a:r>
            <a:r>
              <a:rPr lang="en-US" sz="2400" baseline="-25000" dirty="0"/>
              <a:t>3</a:t>
            </a:r>
            <a:r>
              <a:rPr lang="en-US" altLang="zh-CN" sz="2400" dirty="0">
                <a:solidFill>
                  <a:srgbClr val="DADADA">
                    <a:lumMod val="10000"/>
                  </a:srgbClr>
                </a:solidFill>
              </a:rPr>
              <a:t>)</a:t>
            </a:r>
          </a:p>
          <a:p>
            <a:pPr lvl="1"/>
            <a:r>
              <a:rPr lang="zh-CN" altLang="en-US" sz="2400" dirty="0">
                <a:solidFill>
                  <a:srgbClr val="DADADA">
                    <a:lumMod val="10000"/>
                  </a:srgbClr>
                </a:solidFill>
              </a:rPr>
              <a:t>轮密钥生成方法</a:t>
            </a:r>
            <a:endParaRPr lang="en-US" altLang="zh-CN" sz="2400" dirty="0">
              <a:solidFill>
                <a:srgbClr val="DADADA">
                  <a:lumMod val="10000"/>
                </a:srgbClr>
              </a:solidFill>
            </a:endParaRPr>
          </a:p>
          <a:p>
            <a:pPr lvl="1">
              <a:buNone/>
            </a:pPr>
            <a:r>
              <a:rPr lang="en-US" altLang="zh-CN" sz="2400" dirty="0">
                <a:solidFill>
                  <a:srgbClr val="DADADA">
                    <a:lumMod val="10000"/>
                  </a:srgbClr>
                </a:solidFill>
              </a:rPr>
              <a:t>(</a:t>
            </a:r>
            <a:r>
              <a:rPr lang="en-US" sz="2400" i="1" dirty="0"/>
              <a:t>K</a:t>
            </a:r>
            <a:r>
              <a:rPr lang="en-US" sz="2400" baseline="-25000" dirty="0"/>
              <a:t>0</a:t>
            </a:r>
            <a:r>
              <a:rPr lang="en-US" altLang="zh-CN" sz="2400" dirty="0">
                <a:solidFill>
                  <a:srgbClr val="DADADA">
                    <a:lumMod val="10000"/>
                  </a:srgbClr>
                </a:solidFill>
              </a:rPr>
              <a:t>, </a:t>
            </a:r>
            <a:r>
              <a:rPr lang="en-US" sz="2400" i="1" dirty="0"/>
              <a:t>K</a:t>
            </a:r>
            <a:r>
              <a:rPr lang="en-US" sz="2400" baseline="-25000" dirty="0"/>
              <a:t>1</a:t>
            </a:r>
            <a:r>
              <a:rPr lang="en-US" altLang="zh-CN" sz="2400" dirty="0">
                <a:solidFill>
                  <a:srgbClr val="DADADA">
                    <a:lumMod val="10000"/>
                  </a:srgbClr>
                </a:solidFill>
              </a:rPr>
              <a:t>, </a:t>
            </a:r>
            <a:r>
              <a:rPr lang="en-US" sz="2400" i="1" dirty="0"/>
              <a:t>K</a:t>
            </a:r>
            <a:r>
              <a:rPr lang="en-US" sz="2400" baseline="-25000" dirty="0"/>
              <a:t>2</a:t>
            </a:r>
            <a:r>
              <a:rPr lang="en-US" altLang="zh-CN" sz="2400" dirty="0">
                <a:solidFill>
                  <a:srgbClr val="DADADA">
                    <a:lumMod val="10000"/>
                  </a:srgbClr>
                </a:solidFill>
              </a:rPr>
              <a:t>, </a:t>
            </a:r>
            <a:r>
              <a:rPr lang="en-US" sz="2400" i="1" dirty="0"/>
              <a:t>K</a:t>
            </a:r>
            <a:r>
              <a:rPr lang="en-US" sz="2400" baseline="-25000" dirty="0"/>
              <a:t>3</a:t>
            </a:r>
            <a:r>
              <a:rPr lang="en-US" altLang="zh-CN" sz="2400" dirty="0">
                <a:solidFill>
                  <a:srgbClr val="DADADA">
                    <a:lumMod val="10000"/>
                  </a:srgbClr>
                </a:solidFill>
              </a:rPr>
              <a:t>)=</a:t>
            </a:r>
          </a:p>
          <a:p>
            <a:pPr lvl="1">
              <a:buNone/>
            </a:pPr>
            <a:r>
              <a:rPr lang="en-US" altLang="zh-CN" sz="2400" dirty="0">
                <a:solidFill>
                  <a:srgbClr val="DADADA">
                    <a:lumMod val="10000"/>
                  </a:srgbClr>
                </a:solidFill>
              </a:rPr>
              <a:t>(</a:t>
            </a:r>
            <a:r>
              <a:rPr lang="en-US" sz="2400" dirty="0"/>
              <a:t>MK</a:t>
            </a:r>
            <a:r>
              <a:rPr lang="en-US" sz="2400" baseline="-25000" dirty="0"/>
              <a:t>0</a:t>
            </a:r>
            <a:r>
              <a:rPr lang="en-US" altLang="zh-CN" sz="2400" dirty="0">
                <a:solidFill>
                  <a:srgbClr val="000000"/>
                </a:solidFill>
              </a:rPr>
              <a:t>⊕</a:t>
            </a:r>
            <a:r>
              <a:rPr lang="en-US" altLang="zh-CN" sz="2400" dirty="0"/>
              <a:t>F</a:t>
            </a:r>
            <a:r>
              <a:rPr lang="en-US" sz="2400" dirty="0"/>
              <a:t>K</a:t>
            </a:r>
            <a:r>
              <a:rPr lang="en-US" sz="2400" baseline="-25000" dirty="0"/>
              <a:t>0</a:t>
            </a:r>
            <a:r>
              <a:rPr lang="en-US" altLang="zh-CN" sz="2400" dirty="0">
                <a:solidFill>
                  <a:srgbClr val="DADADA">
                    <a:lumMod val="10000"/>
                  </a:srgbClr>
                </a:solidFill>
              </a:rPr>
              <a:t> ,</a:t>
            </a:r>
            <a:r>
              <a:rPr lang="en-US" sz="2400" dirty="0"/>
              <a:t> MK</a:t>
            </a:r>
            <a:r>
              <a:rPr lang="en-US" sz="2400" baseline="-25000" dirty="0"/>
              <a:t>1</a:t>
            </a:r>
            <a:r>
              <a:rPr lang="en-US" altLang="zh-CN" sz="2400" dirty="0">
                <a:solidFill>
                  <a:srgbClr val="000000"/>
                </a:solidFill>
              </a:rPr>
              <a:t>⊕</a:t>
            </a:r>
            <a:r>
              <a:rPr lang="en-US" altLang="zh-CN" sz="2400" dirty="0"/>
              <a:t>F</a:t>
            </a:r>
            <a:r>
              <a:rPr lang="en-US" sz="2400" dirty="0"/>
              <a:t>K</a:t>
            </a:r>
            <a:r>
              <a:rPr lang="en-US" sz="2400" baseline="-25000" dirty="0"/>
              <a:t>1</a:t>
            </a:r>
            <a:r>
              <a:rPr lang="en-US" altLang="zh-CN" sz="2400" dirty="0">
                <a:solidFill>
                  <a:srgbClr val="DADADA">
                    <a:lumMod val="10000"/>
                  </a:srgbClr>
                </a:solidFill>
              </a:rPr>
              <a:t> ,</a:t>
            </a:r>
          </a:p>
          <a:p>
            <a:pPr lvl="1">
              <a:buNone/>
            </a:pPr>
            <a:r>
              <a:rPr lang="en-US" sz="2400" dirty="0"/>
              <a:t>MK</a:t>
            </a:r>
            <a:r>
              <a:rPr lang="en-US" sz="2400" baseline="-25000" dirty="0"/>
              <a:t>2</a:t>
            </a:r>
            <a:r>
              <a:rPr lang="en-US" altLang="zh-CN" sz="2400" dirty="0">
                <a:solidFill>
                  <a:srgbClr val="000000"/>
                </a:solidFill>
              </a:rPr>
              <a:t>⊕</a:t>
            </a:r>
            <a:r>
              <a:rPr lang="en-US" altLang="zh-CN" sz="2400" dirty="0"/>
              <a:t>F</a:t>
            </a:r>
            <a:r>
              <a:rPr lang="en-US" sz="2400" dirty="0"/>
              <a:t>K</a:t>
            </a:r>
            <a:r>
              <a:rPr lang="en-US" altLang="zh-CN" sz="2400" baseline="-25000" dirty="0">
                <a:solidFill>
                  <a:srgbClr val="DADADA">
                    <a:lumMod val="10000"/>
                  </a:srgbClr>
                </a:solidFill>
              </a:rPr>
              <a:t>2</a:t>
            </a:r>
            <a:r>
              <a:rPr lang="en-US" altLang="zh-CN" sz="2400" dirty="0">
                <a:solidFill>
                  <a:srgbClr val="DADADA">
                    <a:lumMod val="10000"/>
                  </a:srgbClr>
                </a:solidFill>
              </a:rPr>
              <a:t>,</a:t>
            </a:r>
            <a:r>
              <a:rPr lang="en-US" sz="2400" dirty="0"/>
              <a:t> MK</a:t>
            </a:r>
            <a:r>
              <a:rPr lang="en-US" sz="2400" baseline="-25000" dirty="0"/>
              <a:t>3</a:t>
            </a:r>
            <a:r>
              <a:rPr lang="en-US" altLang="zh-CN" sz="2400" dirty="0">
                <a:solidFill>
                  <a:srgbClr val="000000"/>
                </a:solidFill>
              </a:rPr>
              <a:t>⊕</a:t>
            </a:r>
            <a:r>
              <a:rPr lang="en-US" altLang="zh-CN" sz="2400" dirty="0"/>
              <a:t>F</a:t>
            </a:r>
            <a:r>
              <a:rPr lang="en-US" sz="2400" dirty="0"/>
              <a:t>K</a:t>
            </a:r>
            <a:r>
              <a:rPr lang="en-US" sz="2400" baseline="-25000" dirty="0"/>
              <a:t>3</a:t>
            </a:r>
            <a:r>
              <a:rPr lang="en-US" altLang="zh-CN" sz="2400" dirty="0">
                <a:solidFill>
                  <a:srgbClr val="DADADA">
                    <a:lumMod val="10000"/>
                  </a:srgbClr>
                </a:solidFill>
              </a:rPr>
              <a:t> )</a:t>
            </a:r>
          </a:p>
          <a:p>
            <a:pPr lvl="1">
              <a:buNone/>
            </a:pPr>
            <a:r>
              <a:rPr lang="en-US" sz="2400" dirty="0" err="1"/>
              <a:t>rk</a:t>
            </a:r>
            <a:r>
              <a:rPr lang="en-US" sz="2400" i="1" baseline="-25000" dirty="0" err="1"/>
              <a:t>i</a:t>
            </a:r>
            <a:r>
              <a:rPr lang="en-US" altLang="zh-CN" sz="2400" dirty="0">
                <a:solidFill>
                  <a:srgbClr val="DADADA">
                    <a:lumMod val="10000"/>
                  </a:srgbClr>
                </a:solidFill>
              </a:rPr>
              <a:t>=</a:t>
            </a:r>
            <a:r>
              <a:rPr lang="en-US" sz="2400" i="1" dirty="0"/>
              <a:t>K</a:t>
            </a:r>
            <a:r>
              <a:rPr lang="en-US" sz="2400" i="1" baseline="-25000" dirty="0"/>
              <a:t>i</a:t>
            </a:r>
            <a:r>
              <a:rPr lang="en-US" sz="2400" baseline="-25000" dirty="0"/>
              <a:t>+4</a:t>
            </a:r>
            <a:r>
              <a:rPr lang="en-US" altLang="zh-CN" sz="2400" dirty="0">
                <a:solidFill>
                  <a:srgbClr val="DADADA">
                    <a:lumMod val="10000"/>
                  </a:srgbClr>
                </a:solidFill>
              </a:rPr>
              <a:t>=</a:t>
            </a:r>
            <a:r>
              <a:rPr lang="en-US" sz="2400" i="1" dirty="0"/>
              <a:t>K</a:t>
            </a:r>
            <a:r>
              <a:rPr lang="en-US" sz="2400" i="1" baseline="-25000" dirty="0"/>
              <a:t>i</a:t>
            </a:r>
            <a:r>
              <a:rPr lang="en-US" altLang="zh-CN" sz="2400" dirty="0">
                <a:solidFill>
                  <a:srgbClr val="000000"/>
                </a:solidFill>
              </a:rPr>
              <a:t>⊕</a:t>
            </a:r>
          </a:p>
          <a:p>
            <a:pPr lvl="1">
              <a:buNone/>
            </a:pPr>
            <a:r>
              <a:rPr lang="en-US" altLang="zh-CN" sz="2400" i="1" dirty="0">
                <a:solidFill>
                  <a:srgbClr val="000000"/>
                </a:solidFill>
              </a:rPr>
              <a:t>T’</a:t>
            </a:r>
            <a:r>
              <a:rPr lang="en-US" altLang="zh-CN" sz="2400" dirty="0">
                <a:solidFill>
                  <a:srgbClr val="000000"/>
                </a:solidFill>
              </a:rPr>
              <a:t>(</a:t>
            </a:r>
            <a:r>
              <a:rPr lang="en-US" altLang="zh-CN" sz="2400" i="1" dirty="0">
                <a:solidFill>
                  <a:srgbClr val="000000"/>
                </a:solidFill>
              </a:rPr>
              <a:t>K</a:t>
            </a:r>
            <a:r>
              <a:rPr lang="en-US" altLang="zh-CN" sz="2400" i="1" baseline="-25000" dirty="0">
                <a:solidFill>
                  <a:srgbClr val="000000"/>
                </a:solidFill>
              </a:rPr>
              <a:t>i+</a:t>
            </a:r>
            <a:r>
              <a:rPr lang="en-US" altLang="zh-CN" sz="2400" baseline="-25000" dirty="0">
                <a:solidFill>
                  <a:srgbClr val="000000"/>
                </a:solidFill>
              </a:rPr>
              <a:t>1</a:t>
            </a:r>
            <a:r>
              <a:rPr lang="en-US" altLang="zh-CN" sz="2400" dirty="0">
                <a:solidFill>
                  <a:srgbClr val="000000"/>
                </a:solidFill>
              </a:rPr>
              <a:t>⊕</a:t>
            </a:r>
            <a:r>
              <a:rPr lang="en-US" altLang="zh-CN" sz="2400" i="1" dirty="0">
                <a:solidFill>
                  <a:srgbClr val="000000"/>
                </a:solidFill>
              </a:rPr>
              <a:t>K</a:t>
            </a:r>
            <a:r>
              <a:rPr lang="en-US" altLang="zh-CN" sz="2400" i="1" baseline="-25000" dirty="0">
                <a:solidFill>
                  <a:srgbClr val="000000"/>
                </a:solidFill>
              </a:rPr>
              <a:t>i+</a:t>
            </a:r>
            <a:r>
              <a:rPr lang="en-US" altLang="zh-CN" sz="2400" baseline="-25000" dirty="0">
                <a:solidFill>
                  <a:srgbClr val="000000"/>
                </a:solidFill>
              </a:rPr>
              <a:t>2</a:t>
            </a:r>
            <a:r>
              <a:rPr lang="en-US" altLang="zh-CN" sz="2400" dirty="0">
                <a:solidFill>
                  <a:srgbClr val="000000"/>
                </a:solidFill>
              </a:rPr>
              <a:t>⊕</a:t>
            </a:r>
            <a:r>
              <a:rPr lang="en-US" altLang="zh-CN" sz="2400" i="1" dirty="0">
                <a:solidFill>
                  <a:srgbClr val="000000"/>
                </a:solidFill>
              </a:rPr>
              <a:t>K</a:t>
            </a:r>
            <a:r>
              <a:rPr lang="en-US" altLang="zh-CN" sz="2400" i="1" baseline="-25000" dirty="0">
                <a:solidFill>
                  <a:srgbClr val="000000"/>
                </a:solidFill>
              </a:rPr>
              <a:t>i+</a:t>
            </a:r>
            <a:r>
              <a:rPr lang="en-US" altLang="zh-CN" sz="2400" baseline="-25000" dirty="0">
                <a:solidFill>
                  <a:srgbClr val="000000"/>
                </a:solidFill>
              </a:rPr>
              <a:t>3</a:t>
            </a:r>
            <a:r>
              <a:rPr lang="en-US" altLang="zh-CN" sz="2400" dirty="0">
                <a:solidFill>
                  <a:srgbClr val="000000"/>
                </a:solidFill>
              </a:rPr>
              <a:t>⊕CK</a:t>
            </a:r>
            <a:r>
              <a:rPr lang="en-US" altLang="zh-CN" sz="2400" i="1" baseline="-25000" dirty="0">
                <a:solidFill>
                  <a:srgbClr val="000000"/>
                </a:solidFill>
              </a:rPr>
              <a:t>i</a:t>
            </a:r>
            <a:r>
              <a:rPr lang="en-US" altLang="zh-CN" sz="2400" dirty="0">
                <a:solidFill>
                  <a:srgbClr val="000000"/>
                </a:solidFill>
              </a:rPr>
              <a:t>)</a:t>
            </a:r>
            <a:endParaRPr lang="zh-CN" altLang="en-US" sz="2400" dirty="0">
              <a:solidFill>
                <a:srgbClr val="000000"/>
              </a:solidFill>
            </a:endParaRPr>
          </a:p>
          <a:p>
            <a:pPr lvl="1">
              <a:buNone/>
            </a:pPr>
            <a:endParaRPr lang="en-US" altLang="zh-CN" sz="2400" dirty="0">
              <a:solidFill>
                <a:srgbClr val="DADADA">
                  <a:lumMod val="10000"/>
                </a:srgbClr>
              </a:solidFill>
            </a:endParaRPr>
          </a:p>
          <a:p>
            <a:pPr lvl="1">
              <a:buNone/>
            </a:pPr>
            <a:endParaRPr lang="en-US" altLang="zh-CN" sz="2400" dirty="0">
              <a:solidFill>
                <a:srgbClr val="DADADA">
                  <a:lumMod val="10000"/>
                </a:srgbClr>
              </a:solidFill>
            </a:endParaRPr>
          </a:p>
          <a:p>
            <a:pPr marL="971550" lvl="1" indent="-514350">
              <a:buNone/>
            </a:pPr>
            <a:endParaRPr lang="en-US" altLang="zh-CN" dirty="0">
              <a:solidFill>
                <a:srgbClr val="DADADA">
                  <a:lumMod val="10000"/>
                </a:srgbClr>
              </a:solidFill>
            </a:endParaRPr>
          </a:p>
          <a:p>
            <a:endParaRPr lang="zh-CN" altLang="en-US" dirty="0"/>
          </a:p>
        </p:txBody>
      </p:sp>
      <p:pic>
        <p:nvPicPr>
          <p:cNvPr id="1351681" name="Picture 1"/>
          <p:cNvPicPr>
            <a:picLocks noChangeAspect="1" noChangeArrowheads="1"/>
          </p:cNvPicPr>
          <p:nvPr/>
        </p:nvPicPr>
        <p:blipFill>
          <a:blip r:embed="rId3"/>
          <a:srcRect/>
          <a:stretch>
            <a:fillRect/>
          </a:stretch>
        </p:blipFill>
        <p:spPr bwMode="auto">
          <a:xfrm>
            <a:off x="4557775" y="1614529"/>
            <a:ext cx="4578350" cy="4845050"/>
          </a:xfrm>
          <a:prstGeom prst="rect">
            <a:avLst/>
          </a:prstGeom>
          <a:noFill/>
          <a:ln w="9525">
            <a:noFill/>
            <a:miter lim="800000"/>
            <a:headEnd/>
            <a:tailEnd/>
          </a:ln>
          <a:effectLst/>
        </p:spPr>
      </p:pic>
      <p:sp>
        <p:nvSpPr>
          <p:cNvPr id="2" name="流程图: 过程 1"/>
          <p:cNvSpPr/>
          <p:nvPr/>
        </p:nvSpPr>
        <p:spPr bwMode="auto">
          <a:xfrm>
            <a:off x="4860032" y="3681028"/>
            <a:ext cx="4212468" cy="1908212"/>
          </a:xfrm>
          <a:prstGeom prst="flowChartProcess">
            <a:avLst/>
          </a:prstGeom>
          <a:noFill/>
          <a:ln w="254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endParaRPr>
          </a:p>
        </p:txBody>
      </p:sp>
      <p:sp>
        <p:nvSpPr>
          <p:cNvPr id="3" name="文本框 2"/>
          <p:cNvSpPr txBox="1"/>
          <p:nvPr/>
        </p:nvSpPr>
        <p:spPr>
          <a:xfrm>
            <a:off x="7920372" y="4545124"/>
            <a:ext cx="648072" cy="523220"/>
          </a:xfrm>
          <a:prstGeom prst="rect">
            <a:avLst/>
          </a:prstGeom>
          <a:noFill/>
        </p:spPr>
        <p:txBody>
          <a:bodyPr wrap="square" rtlCol="0">
            <a:spAutoFit/>
          </a:bodyPr>
          <a:lstStyle/>
          <a:p>
            <a:r>
              <a:rPr lang="en-US" altLang="zh-CN" sz="2800" i="1" u="none" dirty="0">
                <a:solidFill>
                  <a:srgbClr val="FF0000"/>
                </a:solidFill>
              </a:rPr>
              <a:t>T’</a:t>
            </a:r>
            <a:endParaRPr lang="zh-CN" altLang="en-US" u="none"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0790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nodeType="clickEffect">
                                  <p:stCondLst>
                                    <p:cond delay="0"/>
                                  </p:stCondLst>
                                  <p:childTnLst>
                                    <p:set>
                                      <p:cBhvr>
                                        <p:cTn id="10" dur="1" fill="hold">
                                          <p:stCondLst>
                                            <p:cond delay="0"/>
                                          </p:stCondLst>
                                        </p:cTn>
                                        <p:tgtEl>
                                          <p:spTgt spid="1351681"/>
                                        </p:tgtEl>
                                        <p:attrNameLst>
                                          <p:attrName>style.visibility</p:attrName>
                                        </p:attrNameLst>
                                      </p:cBhvr>
                                      <p:to>
                                        <p:strVal val="visible"/>
                                      </p:to>
                                    </p:set>
                                    <p:animEffect transition="in" filter="dissolve">
                                      <p:cBhvr>
                                        <p:cTn id="11" dur="500"/>
                                        <p:tgtEl>
                                          <p:spTgt spid="1351681"/>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507907">
                                            <p:txEl>
                                              <p:pRg st="1" end="1"/>
                                            </p:txEl>
                                          </p:spTgt>
                                        </p:tgtEl>
                                        <p:attrNameLst>
                                          <p:attrName>style.visibility</p:attrName>
                                        </p:attrNameLst>
                                      </p:cBhvr>
                                      <p:to>
                                        <p:strVal val="visible"/>
                                      </p:to>
                                    </p:set>
                                    <p:animEffect transition="in" filter="wipe(left)">
                                      <p:cBhvr>
                                        <p:cTn id="16" dur="1000"/>
                                        <p:tgtEl>
                                          <p:spTgt spid="507907">
                                            <p:txEl>
                                              <p:pRg st="1" end="1"/>
                                            </p:txEl>
                                          </p:spTgt>
                                        </p:tgtEl>
                                      </p:cBhvr>
                                    </p:animEffect>
                                  </p:childTnLst>
                                </p:cTn>
                              </p:par>
                            </p:childTnLst>
                          </p:cTn>
                        </p:par>
                        <p:par>
                          <p:cTn id="17" fill="hold">
                            <p:stCondLst>
                              <p:cond delay="1000"/>
                            </p:stCondLst>
                            <p:childTnLst>
                              <p:par>
                                <p:cTn id="18" presetID="22" presetClass="entr" presetSubtype="8" fill="hold" nodeType="afterEffect">
                                  <p:stCondLst>
                                    <p:cond delay="0"/>
                                  </p:stCondLst>
                                  <p:childTnLst>
                                    <p:set>
                                      <p:cBhvr>
                                        <p:cTn id="19" dur="1" fill="hold">
                                          <p:stCondLst>
                                            <p:cond delay="0"/>
                                          </p:stCondLst>
                                        </p:cTn>
                                        <p:tgtEl>
                                          <p:spTgt spid="507907">
                                            <p:txEl>
                                              <p:pRg st="2" end="2"/>
                                            </p:txEl>
                                          </p:spTgt>
                                        </p:tgtEl>
                                        <p:attrNameLst>
                                          <p:attrName>style.visibility</p:attrName>
                                        </p:attrNameLst>
                                      </p:cBhvr>
                                      <p:to>
                                        <p:strVal val="visible"/>
                                      </p:to>
                                    </p:set>
                                    <p:animEffect transition="in" filter="wipe(left)">
                                      <p:cBhvr>
                                        <p:cTn id="20" dur="1000"/>
                                        <p:tgtEl>
                                          <p:spTgt spid="507907">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507907">
                                            <p:txEl>
                                              <p:pRg st="3" end="3"/>
                                            </p:txEl>
                                          </p:spTgt>
                                        </p:tgtEl>
                                        <p:attrNameLst>
                                          <p:attrName>style.visibility</p:attrName>
                                        </p:attrNameLst>
                                      </p:cBhvr>
                                      <p:to>
                                        <p:strVal val="visible"/>
                                      </p:to>
                                    </p:set>
                                    <p:animEffect transition="in" filter="wipe(left)">
                                      <p:cBhvr>
                                        <p:cTn id="25" dur="1000"/>
                                        <p:tgtEl>
                                          <p:spTgt spid="507907">
                                            <p:txEl>
                                              <p:pRg st="3" end="3"/>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507907">
                                            <p:txEl>
                                              <p:pRg st="4" end="4"/>
                                            </p:txEl>
                                          </p:spTgt>
                                        </p:tgtEl>
                                        <p:attrNameLst>
                                          <p:attrName>style.visibility</p:attrName>
                                        </p:attrNameLst>
                                      </p:cBhvr>
                                      <p:to>
                                        <p:strVal val="visible"/>
                                      </p:to>
                                    </p:set>
                                    <p:animEffect transition="in" filter="wipe(left)">
                                      <p:cBhvr>
                                        <p:cTn id="30" dur="1000"/>
                                        <p:tgtEl>
                                          <p:spTgt spid="507907">
                                            <p:txEl>
                                              <p:pRg st="4" end="4"/>
                                            </p:txEl>
                                          </p:spTgt>
                                        </p:tgtEl>
                                      </p:cBhvr>
                                    </p:animEffect>
                                  </p:childTnLst>
                                </p:cTn>
                              </p:par>
                            </p:childTnLst>
                          </p:cTn>
                        </p:par>
                        <p:par>
                          <p:cTn id="31" fill="hold">
                            <p:stCondLst>
                              <p:cond delay="1000"/>
                            </p:stCondLst>
                            <p:childTnLst>
                              <p:par>
                                <p:cTn id="32" presetID="22" presetClass="entr" presetSubtype="8" fill="hold" nodeType="afterEffect">
                                  <p:stCondLst>
                                    <p:cond delay="0"/>
                                  </p:stCondLst>
                                  <p:childTnLst>
                                    <p:set>
                                      <p:cBhvr>
                                        <p:cTn id="33" dur="1" fill="hold">
                                          <p:stCondLst>
                                            <p:cond delay="0"/>
                                          </p:stCondLst>
                                        </p:cTn>
                                        <p:tgtEl>
                                          <p:spTgt spid="507907">
                                            <p:txEl>
                                              <p:pRg st="5" end="5"/>
                                            </p:txEl>
                                          </p:spTgt>
                                        </p:tgtEl>
                                        <p:attrNameLst>
                                          <p:attrName>style.visibility</p:attrName>
                                        </p:attrNameLst>
                                      </p:cBhvr>
                                      <p:to>
                                        <p:strVal val="visible"/>
                                      </p:to>
                                    </p:set>
                                    <p:animEffect transition="in" filter="wipe(left)">
                                      <p:cBhvr>
                                        <p:cTn id="34" dur="1000"/>
                                        <p:tgtEl>
                                          <p:spTgt spid="507907">
                                            <p:txEl>
                                              <p:pRg st="5" end="5"/>
                                            </p:txEl>
                                          </p:spTgt>
                                        </p:tgtEl>
                                      </p:cBhvr>
                                    </p:animEffect>
                                  </p:childTnLst>
                                </p:cTn>
                              </p:par>
                            </p:childTnLst>
                          </p:cTn>
                        </p:par>
                        <p:par>
                          <p:cTn id="35" fill="hold">
                            <p:stCondLst>
                              <p:cond delay="2000"/>
                            </p:stCondLst>
                            <p:childTnLst>
                              <p:par>
                                <p:cTn id="36" presetID="22" presetClass="entr" presetSubtype="8" fill="hold" nodeType="afterEffect">
                                  <p:stCondLst>
                                    <p:cond delay="0"/>
                                  </p:stCondLst>
                                  <p:childTnLst>
                                    <p:set>
                                      <p:cBhvr>
                                        <p:cTn id="37" dur="1" fill="hold">
                                          <p:stCondLst>
                                            <p:cond delay="0"/>
                                          </p:stCondLst>
                                        </p:cTn>
                                        <p:tgtEl>
                                          <p:spTgt spid="507907">
                                            <p:txEl>
                                              <p:pRg st="6" end="6"/>
                                            </p:txEl>
                                          </p:spTgt>
                                        </p:tgtEl>
                                        <p:attrNameLst>
                                          <p:attrName>style.visibility</p:attrName>
                                        </p:attrNameLst>
                                      </p:cBhvr>
                                      <p:to>
                                        <p:strVal val="visible"/>
                                      </p:to>
                                    </p:set>
                                    <p:animEffect transition="in" filter="wipe(left)">
                                      <p:cBhvr>
                                        <p:cTn id="38" dur="1000"/>
                                        <p:tgtEl>
                                          <p:spTgt spid="507907">
                                            <p:txEl>
                                              <p:pRg st="6" end="6"/>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nodeType="clickEffect">
                                  <p:stCondLst>
                                    <p:cond delay="0"/>
                                  </p:stCondLst>
                                  <p:childTnLst>
                                    <p:set>
                                      <p:cBhvr>
                                        <p:cTn id="42" dur="1" fill="hold">
                                          <p:stCondLst>
                                            <p:cond delay="0"/>
                                          </p:stCondLst>
                                        </p:cTn>
                                        <p:tgtEl>
                                          <p:spTgt spid="507907">
                                            <p:txEl>
                                              <p:pRg st="7" end="7"/>
                                            </p:txEl>
                                          </p:spTgt>
                                        </p:tgtEl>
                                        <p:attrNameLst>
                                          <p:attrName>style.visibility</p:attrName>
                                        </p:attrNameLst>
                                      </p:cBhvr>
                                      <p:to>
                                        <p:strVal val="visible"/>
                                      </p:to>
                                    </p:set>
                                    <p:animEffect transition="in" filter="wipe(left)">
                                      <p:cBhvr>
                                        <p:cTn id="43" dur="1000"/>
                                        <p:tgtEl>
                                          <p:spTgt spid="507907">
                                            <p:txEl>
                                              <p:pRg st="7" end="7"/>
                                            </p:txEl>
                                          </p:spTgt>
                                        </p:tgtEl>
                                      </p:cBhvr>
                                    </p:animEffect>
                                  </p:childTnLst>
                                </p:cTn>
                              </p:par>
                            </p:childTnLst>
                          </p:cTn>
                        </p:par>
                        <p:par>
                          <p:cTn id="44" fill="hold">
                            <p:stCondLst>
                              <p:cond delay="1000"/>
                            </p:stCondLst>
                            <p:childTnLst>
                              <p:par>
                                <p:cTn id="45" presetID="22" presetClass="entr" presetSubtype="8" fill="hold" nodeType="afterEffect">
                                  <p:stCondLst>
                                    <p:cond delay="0"/>
                                  </p:stCondLst>
                                  <p:childTnLst>
                                    <p:set>
                                      <p:cBhvr>
                                        <p:cTn id="46" dur="1" fill="hold">
                                          <p:stCondLst>
                                            <p:cond delay="0"/>
                                          </p:stCondLst>
                                        </p:cTn>
                                        <p:tgtEl>
                                          <p:spTgt spid="507907">
                                            <p:txEl>
                                              <p:pRg st="8" end="8"/>
                                            </p:txEl>
                                          </p:spTgt>
                                        </p:tgtEl>
                                        <p:attrNameLst>
                                          <p:attrName>style.visibility</p:attrName>
                                        </p:attrNameLst>
                                      </p:cBhvr>
                                      <p:to>
                                        <p:strVal val="visible"/>
                                      </p:to>
                                    </p:set>
                                    <p:animEffect transition="in" filter="wipe(left)">
                                      <p:cBhvr>
                                        <p:cTn id="47" dur="1000"/>
                                        <p:tgtEl>
                                          <p:spTgt spid="507907">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42" presetClass="entr" presetSubtype="0" fill="hold" grpId="0" nodeType="clickEffect">
                                  <p:stCondLst>
                                    <p:cond delay="0"/>
                                  </p:stCondLst>
                                  <p:childTnLst>
                                    <p:set>
                                      <p:cBhvr>
                                        <p:cTn id="51" dur="1" fill="hold">
                                          <p:stCondLst>
                                            <p:cond delay="0"/>
                                          </p:stCondLst>
                                        </p:cTn>
                                        <p:tgtEl>
                                          <p:spTgt spid="2"/>
                                        </p:tgtEl>
                                        <p:attrNameLst>
                                          <p:attrName>style.visibility</p:attrName>
                                        </p:attrNameLst>
                                      </p:cBhvr>
                                      <p:to>
                                        <p:strVal val="visible"/>
                                      </p:to>
                                    </p:set>
                                    <p:animEffect transition="in" filter="fade">
                                      <p:cBhvr>
                                        <p:cTn id="52" dur="1000"/>
                                        <p:tgtEl>
                                          <p:spTgt spid="2"/>
                                        </p:tgtEl>
                                      </p:cBhvr>
                                    </p:animEffect>
                                    <p:anim calcmode="lin" valueType="num">
                                      <p:cBhvr>
                                        <p:cTn id="53" dur="1000" fill="hold"/>
                                        <p:tgtEl>
                                          <p:spTgt spid="2"/>
                                        </p:tgtEl>
                                        <p:attrNameLst>
                                          <p:attrName>ppt_x</p:attrName>
                                        </p:attrNameLst>
                                      </p:cBhvr>
                                      <p:tavLst>
                                        <p:tav tm="0">
                                          <p:val>
                                            <p:strVal val="#ppt_x"/>
                                          </p:val>
                                        </p:tav>
                                        <p:tav tm="100000">
                                          <p:val>
                                            <p:strVal val="#ppt_x"/>
                                          </p:val>
                                        </p:tav>
                                      </p:tavLst>
                                    </p:anim>
                                    <p:anim calcmode="lin" valueType="num">
                                      <p:cBhvr>
                                        <p:cTn id="54" dur="1000" fill="hold"/>
                                        <p:tgtEl>
                                          <p:spTgt spid="2"/>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fade">
                                      <p:cBhvr>
                                        <p:cTn id="57" dur="1000"/>
                                        <p:tgtEl>
                                          <p:spTgt spid="3"/>
                                        </p:tgtEl>
                                      </p:cBhvr>
                                    </p:animEffect>
                                    <p:anim calcmode="lin" valueType="num">
                                      <p:cBhvr>
                                        <p:cTn id="58" dur="1000" fill="hold"/>
                                        <p:tgtEl>
                                          <p:spTgt spid="3"/>
                                        </p:tgtEl>
                                        <p:attrNameLst>
                                          <p:attrName>ppt_x</p:attrName>
                                        </p:attrNameLst>
                                      </p:cBhvr>
                                      <p:tavLst>
                                        <p:tav tm="0">
                                          <p:val>
                                            <p:strVal val="#ppt_x"/>
                                          </p:val>
                                        </p:tav>
                                        <p:tav tm="100000">
                                          <p:val>
                                            <p:strVal val="#ppt_x"/>
                                          </p:val>
                                        </p:tav>
                                      </p:tavLst>
                                    </p:anim>
                                    <p:anim calcmode="lin" valueType="num">
                                      <p:cBhvr>
                                        <p:cTn id="5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bwMode="auto">
          <a:xfrm>
            <a:off x="1439652" y="1232756"/>
            <a:ext cx="6084676" cy="449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marL="342900" indent="-342900" algn="l" rtl="0" fontAlgn="base">
              <a:spcBef>
                <a:spcPct val="20000"/>
              </a:spcBef>
              <a:spcAft>
                <a:spcPct val="0"/>
              </a:spcAft>
              <a:buClr>
                <a:schemeClr val="accent1"/>
              </a:buClr>
              <a:buSzPct val="75000"/>
              <a:buFont typeface="Monotype Sorts" pitchFamily="2" charset="2"/>
              <a:buChar char="b"/>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accent2"/>
              </a:buClr>
              <a:buChar char="•"/>
              <a:defRPr kumimoji="1" sz="2800">
                <a:solidFill>
                  <a:schemeClr val="tx1"/>
                </a:solidFill>
                <a:effectLst>
                  <a:outerShdw blurRad="38100" dist="38100" dir="2700000" algn="tl">
                    <a:srgbClr val="000000"/>
                  </a:outerShdw>
                </a:effectLst>
                <a:latin typeface="+mn-lt"/>
                <a:ea typeface="+mn-ea"/>
              </a:defRPr>
            </a:lvl2pPr>
            <a:lvl3pPr marL="1143000" indent="-228600" algn="l" rtl="0" fontAlgn="base">
              <a:spcBef>
                <a:spcPct val="20000"/>
              </a:spcBef>
              <a:spcAft>
                <a:spcPct val="0"/>
              </a:spcAft>
              <a:buChar char="–"/>
              <a:defRPr kumimoji="1" sz="2400">
                <a:solidFill>
                  <a:schemeClr val="tx1"/>
                </a:solidFill>
                <a:effectLst>
                  <a:outerShdw blurRad="38100" dist="38100" dir="2700000" algn="tl">
                    <a:srgbClr val="000000"/>
                  </a:outerShdw>
                </a:effectLst>
                <a:latin typeface="+mn-lt"/>
                <a:ea typeface="+mn-ea"/>
              </a:defRPr>
            </a:lvl3pPr>
            <a:lvl4pPr marL="1600200" indent="-228600" algn="l" rtl="0" fontAlgn="base">
              <a:spcBef>
                <a:spcPct val="20000"/>
              </a:spcBef>
              <a:spcAft>
                <a:spcPct val="0"/>
              </a:spcAft>
              <a:buChar char="–"/>
              <a:defRPr kumimoji="1" sz="2000">
                <a:solidFill>
                  <a:schemeClr val="tx1"/>
                </a:solidFill>
                <a:effectLst>
                  <a:outerShdw blurRad="38100" dist="38100" dir="2700000" algn="tl">
                    <a:srgbClr val="000000"/>
                  </a:outerShdw>
                </a:effectLst>
                <a:latin typeface="+mn-lt"/>
                <a:ea typeface="+mn-ea"/>
              </a:defRPr>
            </a:lvl4pPr>
            <a:lvl5pPr marL="2057400" indent="-228600" algn="l" rtl="0" fontAlgn="base">
              <a:spcBef>
                <a:spcPct val="20000"/>
              </a:spcBef>
              <a:spcAft>
                <a:spcPct val="0"/>
              </a:spcAft>
              <a:buChar char="»"/>
              <a:defRPr kumimoji="1" sz="2000">
                <a:solidFill>
                  <a:schemeClr val="tx1"/>
                </a:solidFill>
                <a:effectLst>
                  <a:outerShdw blurRad="38100" dist="38100" dir="2700000" algn="tl">
                    <a:srgbClr val="000000"/>
                  </a:outerShdw>
                </a:effectLst>
                <a:latin typeface="+mn-lt"/>
                <a:ea typeface="+mn-ea"/>
              </a:defRPr>
            </a:lvl5pPr>
            <a:lvl6pPr marL="2514600" indent="-228600" algn="l" rtl="0" fontAlgn="base">
              <a:spcBef>
                <a:spcPct val="20000"/>
              </a:spcBef>
              <a:spcAft>
                <a:spcPct val="0"/>
              </a:spcAft>
              <a:buChar char="»"/>
              <a:defRPr kumimoji="1" sz="2000">
                <a:solidFill>
                  <a:schemeClr val="tx1"/>
                </a:solidFill>
                <a:effectLst>
                  <a:outerShdw blurRad="38100" dist="38100" dir="2700000" algn="tl">
                    <a:srgbClr val="000000"/>
                  </a:outerShdw>
                </a:effectLst>
                <a:latin typeface="+mn-lt"/>
                <a:ea typeface="+mn-ea"/>
              </a:defRPr>
            </a:lvl6pPr>
            <a:lvl7pPr marL="2971800" indent="-228600" algn="l" rtl="0" fontAlgn="base">
              <a:spcBef>
                <a:spcPct val="20000"/>
              </a:spcBef>
              <a:spcAft>
                <a:spcPct val="0"/>
              </a:spcAft>
              <a:buChar char="»"/>
              <a:defRPr kumimoji="1" sz="2000">
                <a:solidFill>
                  <a:schemeClr val="tx1"/>
                </a:solidFill>
                <a:effectLst>
                  <a:outerShdw blurRad="38100" dist="38100" dir="2700000" algn="tl">
                    <a:srgbClr val="000000"/>
                  </a:outerShdw>
                </a:effectLst>
                <a:latin typeface="+mn-lt"/>
                <a:ea typeface="+mn-ea"/>
              </a:defRPr>
            </a:lvl7pPr>
            <a:lvl8pPr marL="3429000" indent="-228600" algn="l" rtl="0" fontAlgn="base">
              <a:spcBef>
                <a:spcPct val="20000"/>
              </a:spcBef>
              <a:spcAft>
                <a:spcPct val="0"/>
              </a:spcAft>
              <a:buChar char="»"/>
              <a:defRPr kumimoji="1" sz="2000">
                <a:solidFill>
                  <a:schemeClr val="tx1"/>
                </a:solidFill>
                <a:effectLst>
                  <a:outerShdw blurRad="38100" dist="38100" dir="2700000" algn="tl">
                    <a:srgbClr val="000000"/>
                  </a:outerShdw>
                </a:effectLst>
                <a:latin typeface="+mn-lt"/>
                <a:ea typeface="+mn-ea"/>
              </a:defRPr>
            </a:lvl8pPr>
            <a:lvl9pPr marL="3886200" indent="-228600" algn="l" rtl="0" fontAlgn="base">
              <a:spcBef>
                <a:spcPct val="20000"/>
              </a:spcBef>
              <a:spcAft>
                <a:spcPct val="0"/>
              </a:spcAft>
              <a:buChar char="»"/>
              <a:defRPr kumimoji="1" sz="2000">
                <a:solidFill>
                  <a:schemeClr val="tx1"/>
                </a:solidFill>
                <a:effectLst>
                  <a:outerShdw blurRad="38100" dist="38100" dir="2700000" algn="tl">
                    <a:srgbClr val="000000"/>
                  </a:outerShdw>
                </a:effectLst>
                <a:latin typeface="+mn-lt"/>
                <a:ea typeface="+mn-ea"/>
              </a:defRPr>
            </a:lvl9pPr>
          </a:lstStyle>
          <a:p>
            <a:pPr eaLnBrk="1" hangingPunct="1">
              <a:lnSpc>
                <a:spcPct val="90000"/>
              </a:lnSpc>
              <a:buClr>
                <a:srgbClr val="99FFCC"/>
              </a:buClr>
              <a:buFont typeface="Monotype Sorts" pitchFamily="2" charset="2"/>
              <a:buNone/>
              <a:defRPr/>
            </a:pPr>
            <a:r>
              <a:rPr lang="zh-CN" altLang="en-US" kern="0" dirty="0">
                <a:solidFill>
                  <a:srgbClr val="FF0000"/>
                </a:solidFill>
                <a:effectLst/>
                <a:latin typeface="Impact"/>
                <a:ea typeface="宋体"/>
              </a:rPr>
              <a:t>我国密码分级：</a:t>
            </a:r>
            <a:endParaRPr lang="zh-CN" altLang="en-US" sz="2400" kern="0" dirty="0">
              <a:solidFill>
                <a:srgbClr val="FF0000"/>
              </a:solidFill>
              <a:effectLst/>
              <a:latin typeface="Impact"/>
              <a:ea typeface="宋体"/>
            </a:endParaRPr>
          </a:p>
          <a:p>
            <a:pPr eaLnBrk="1" hangingPunct="1">
              <a:lnSpc>
                <a:spcPct val="90000"/>
              </a:lnSpc>
              <a:buClr>
                <a:srgbClr val="99FFCC"/>
              </a:buClr>
              <a:buFont typeface="Monotype Sorts" pitchFamily="2" charset="2"/>
              <a:buNone/>
              <a:defRPr/>
            </a:pPr>
            <a:r>
              <a:rPr lang="zh-CN" altLang="en-US" sz="2400" kern="0" dirty="0">
                <a:solidFill>
                  <a:srgbClr val="001746"/>
                </a:solidFill>
                <a:effectLst/>
                <a:latin typeface="Impact"/>
                <a:ea typeface="宋体"/>
              </a:rPr>
              <a:t>①核心密码：</a:t>
            </a:r>
          </a:p>
          <a:p>
            <a:pPr eaLnBrk="1" hangingPunct="1">
              <a:lnSpc>
                <a:spcPct val="90000"/>
              </a:lnSpc>
              <a:buClr>
                <a:srgbClr val="99FFCC"/>
              </a:buClr>
              <a:buFont typeface="Monotype Sorts" pitchFamily="2" charset="2"/>
              <a:buNone/>
              <a:defRPr/>
            </a:pPr>
            <a:r>
              <a:rPr lang="zh-CN" altLang="en-US" sz="2400" u="none" kern="0" dirty="0">
                <a:solidFill>
                  <a:srgbClr val="001746"/>
                </a:solidFill>
                <a:effectLst/>
                <a:latin typeface="Impact"/>
                <a:ea typeface="宋体"/>
              </a:rPr>
              <a:t>	用于保护党、政、军的核心机密。</a:t>
            </a:r>
          </a:p>
          <a:p>
            <a:pPr eaLnBrk="1" hangingPunct="1">
              <a:lnSpc>
                <a:spcPct val="90000"/>
              </a:lnSpc>
              <a:buClr>
                <a:srgbClr val="99FFCC"/>
              </a:buClr>
              <a:buFont typeface="Monotype Sorts" pitchFamily="2" charset="2"/>
              <a:buNone/>
              <a:defRPr/>
            </a:pPr>
            <a:r>
              <a:rPr lang="zh-CN" altLang="zh-CN" sz="2400" kern="0" dirty="0">
                <a:solidFill>
                  <a:srgbClr val="001746"/>
                </a:solidFill>
                <a:effectLst/>
                <a:latin typeface="Impact"/>
                <a:ea typeface="楷体" pitchFamily="49" charset="-122"/>
              </a:rPr>
              <a:t>②</a:t>
            </a:r>
            <a:r>
              <a:rPr lang="zh-CN" altLang="en-US" sz="2400" kern="0" dirty="0">
                <a:solidFill>
                  <a:srgbClr val="001746"/>
                </a:solidFill>
                <a:effectLst/>
                <a:latin typeface="Impact"/>
                <a:ea typeface="宋体"/>
              </a:rPr>
              <a:t>普通密码：</a:t>
            </a:r>
          </a:p>
          <a:p>
            <a:pPr eaLnBrk="1" hangingPunct="1">
              <a:lnSpc>
                <a:spcPct val="90000"/>
              </a:lnSpc>
              <a:buClr>
                <a:srgbClr val="99FFCC"/>
              </a:buClr>
              <a:buFont typeface="Monotype Sorts" pitchFamily="2" charset="2"/>
              <a:buNone/>
              <a:defRPr/>
            </a:pPr>
            <a:r>
              <a:rPr lang="zh-CN" altLang="en-US" sz="2400" u="none" kern="0" dirty="0">
                <a:solidFill>
                  <a:srgbClr val="001746"/>
                </a:solidFill>
                <a:effectLst/>
                <a:latin typeface="Impact"/>
                <a:ea typeface="宋体"/>
              </a:rPr>
              <a:t>     用于保护国家和事企业单位的低于核心机密而高于商业机密的密码信息。</a:t>
            </a:r>
          </a:p>
          <a:p>
            <a:pPr eaLnBrk="1" hangingPunct="1">
              <a:lnSpc>
                <a:spcPct val="90000"/>
              </a:lnSpc>
              <a:buClr>
                <a:srgbClr val="99FFCC"/>
              </a:buClr>
              <a:buFont typeface="Monotype Sorts" pitchFamily="2" charset="2"/>
              <a:buNone/>
              <a:defRPr/>
            </a:pPr>
            <a:r>
              <a:rPr lang="zh-CN" altLang="zh-CN" sz="2400" kern="0" dirty="0">
                <a:solidFill>
                  <a:srgbClr val="001746"/>
                </a:solidFill>
                <a:effectLst/>
                <a:latin typeface="Impact"/>
                <a:ea typeface="宋体"/>
              </a:rPr>
              <a:t>③</a:t>
            </a:r>
            <a:r>
              <a:rPr lang="zh-CN" altLang="en-US" sz="2400" kern="0" dirty="0">
                <a:solidFill>
                  <a:srgbClr val="001746"/>
                </a:solidFill>
                <a:effectLst/>
                <a:latin typeface="Impact"/>
                <a:ea typeface="宋体"/>
              </a:rPr>
              <a:t>商用密码：</a:t>
            </a:r>
            <a:endParaRPr lang="zh-CN" altLang="zh-CN" sz="2400" kern="0" dirty="0">
              <a:solidFill>
                <a:srgbClr val="001746"/>
              </a:solidFill>
              <a:effectLst/>
              <a:latin typeface="Impact"/>
              <a:ea typeface="宋体"/>
            </a:endParaRPr>
          </a:p>
          <a:p>
            <a:pPr eaLnBrk="1" hangingPunct="1">
              <a:lnSpc>
                <a:spcPct val="90000"/>
              </a:lnSpc>
              <a:buClr>
                <a:srgbClr val="99FFCC"/>
              </a:buClr>
              <a:buFont typeface="Monotype Sorts" pitchFamily="2" charset="2"/>
              <a:buNone/>
              <a:defRPr/>
            </a:pPr>
            <a:r>
              <a:rPr lang="zh-CN" altLang="en-US" sz="2400" u="none" kern="0" dirty="0">
                <a:solidFill>
                  <a:srgbClr val="001746"/>
                </a:solidFill>
                <a:effectLst/>
                <a:latin typeface="Impact"/>
                <a:ea typeface="宋体"/>
              </a:rPr>
              <a:t>    用于保护国家和事企业单位的非机密的敏感信息。 </a:t>
            </a:r>
            <a:endParaRPr lang="zh-CN" altLang="zh-CN" sz="2400" u="none" kern="0" dirty="0">
              <a:solidFill>
                <a:srgbClr val="001746"/>
              </a:solidFill>
              <a:effectLst/>
              <a:latin typeface="Impact"/>
              <a:ea typeface="宋体"/>
            </a:endParaRPr>
          </a:p>
          <a:p>
            <a:pPr eaLnBrk="1" hangingPunct="1">
              <a:lnSpc>
                <a:spcPct val="90000"/>
              </a:lnSpc>
              <a:buClr>
                <a:srgbClr val="99FFCC"/>
              </a:buClr>
              <a:buFont typeface="Monotype Sorts" pitchFamily="2" charset="2"/>
              <a:buNone/>
              <a:defRPr/>
            </a:pPr>
            <a:r>
              <a:rPr lang="zh-CN" altLang="zh-CN" sz="2400" kern="0" dirty="0">
                <a:solidFill>
                  <a:srgbClr val="001746"/>
                </a:solidFill>
                <a:effectLst/>
                <a:latin typeface="Impact"/>
                <a:ea typeface="楷体" pitchFamily="49" charset="-122"/>
              </a:rPr>
              <a:t>④</a:t>
            </a:r>
            <a:r>
              <a:rPr lang="zh-CN" altLang="en-US" sz="2400" kern="0" dirty="0">
                <a:solidFill>
                  <a:srgbClr val="001746"/>
                </a:solidFill>
                <a:effectLst/>
                <a:latin typeface="Impact"/>
                <a:ea typeface="宋体"/>
              </a:rPr>
              <a:t>个人密码：</a:t>
            </a:r>
          </a:p>
          <a:p>
            <a:pPr eaLnBrk="1" hangingPunct="1">
              <a:lnSpc>
                <a:spcPct val="90000"/>
              </a:lnSpc>
              <a:buClr>
                <a:srgbClr val="99FFCC"/>
              </a:buClr>
              <a:buFont typeface="Monotype Sorts" pitchFamily="2" charset="2"/>
              <a:buNone/>
              <a:defRPr/>
            </a:pPr>
            <a:r>
              <a:rPr lang="zh-CN" altLang="en-US" sz="2400" u="none" kern="0" dirty="0">
                <a:solidFill>
                  <a:srgbClr val="001746"/>
                </a:solidFill>
                <a:effectLst/>
                <a:latin typeface="Impact"/>
                <a:ea typeface="宋体"/>
              </a:rPr>
              <a:t>   用于保护个人的隐私信息。</a:t>
            </a:r>
          </a:p>
          <a:p>
            <a:pPr eaLnBrk="1" hangingPunct="1">
              <a:lnSpc>
                <a:spcPct val="90000"/>
              </a:lnSpc>
              <a:buClr>
                <a:srgbClr val="99FFCC"/>
              </a:buClr>
              <a:buFont typeface="Monotype Sorts" pitchFamily="2" charset="2"/>
              <a:buNone/>
              <a:defRPr/>
            </a:pPr>
            <a:r>
              <a:rPr lang="zh-CN" altLang="en-US" sz="2400" u="none" kern="0" dirty="0">
                <a:solidFill>
                  <a:srgbClr val="339933"/>
                </a:solidFill>
                <a:effectLst/>
                <a:latin typeface="Impact"/>
                <a:ea typeface="宋体"/>
              </a:rPr>
              <a:t>前三种密码均由国家密码管理局统一管理。</a:t>
            </a:r>
            <a:endParaRPr lang="zh-CN" altLang="en-US" sz="2400" b="0" u="none" kern="0" dirty="0">
              <a:solidFill>
                <a:srgbClr val="339933"/>
              </a:solidFill>
              <a:effectLst/>
              <a:latin typeface="Impact"/>
              <a:ea typeface="宋体"/>
            </a:endParaRPr>
          </a:p>
        </p:txBody>
      </p:sp>
    </p:spTree>
    <p:extLst>
      <p:ext uri="{BB962C8B-B14F-4D97-AF65-F5344CB8AC3E}">
        <p14:creationId xmlns:p14="http://schemas.microsoft.com/office/powerpoint/2010/main" val="1081193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1"/>
          <p:cNvPicPr>
            <a:picLocks noChangeAspect="1" noChangeArrowheads="1"/>
          </p:cNvPicPr>
          <p:nvPr/>
        </p:nvPicPr>
        <p:blipFill>
          <a:blip r:embed="rId3"/>
          <a:srcRect/>
          <a:stretch>
            <a:fillRect/>
          </a:stretch>
        </p:blipFill>
        <p:spPr bwMode="auto">
          <a:xfrm>
            <a:off x="4608513" y="1530324"/>
            <a:ext cx="4389435" cy="3598142"/>
          </a:xfrm>
          <a:prstGeom prst="rect">
            <a:avLst/>
          </a:prstGeom>
          <a:noFill/>
          <a:ln w="9525">
            <a:noFill/>
            <a:miter lim="800000"/>
            <a:headEnd/>
            <a:tailEnd/>
          </a:ln>
          <a:effectLst/>
        </p:spPr>
      </p:pic>
      <p:sp>
        <p:nvSpPr>
          <p:cNvPr id="10" name="圆角矩形 9"/>
          <p:cNvSpPr/>
          <p:nvPr/>
        </p:nvSpPr>
        <p:spPr bwMode="auto">
          <a:xfrm>
            <a:off x="7793093" y="1639836"/>
            <a:ext cx="292104" cy="255591"/>
          </a:xfrm>
          <a:prstGeom prst="roundRect">
            <a:avLst/>
          </a:prstGeom>
          <a:solidFill>
            <a:schemeClr val="tx2">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endParaRPr>
          </a:p>
        </p:txBody>
      </p:sp>
      <p:sp>
        <p:nvSpPr>
          <p:cNvPr id="12" name="圆角矩形 11"/>
          <p:cNvSpPr/>
          <p:nvPr/>
        </p:nvSpPr>
        <p:spPr bwMode="auto">
          <a:xfrm>
            <a:off x="7310475" y="1639863"/>
            <a:ext cx="292104" cy="255591"/>
          </a:xfrm>
          <a:prstGeom prst="roundRect">
            <a:avLst/>
          </a:prstGeom>
          <a:solidFill>
            <a:schemeClr val="tx2">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endParaRPr>
          </a:p>
        </p:txBody>
      </p:sp>
      <p:sp>
        <p:nvSpPr>
          <p:cNvPr id="13" name="圆角矩形 12"/>
          <p:cNvSpPr/>
          <p:nvPr/>
        </p:nvSpPr>
        <p:spPr bwMode="auto">
          <a:xfrm>
            <a:off x="8261418" y="1639836"/>
            <a:ext cx="292104" cy="255591"/>
          </a:xfrm>
          <a:prstGeom prst="roundRect">
            <a:avLst/>
          </a:prstGeom>
          <a:solidFill>
            <a:schemeClr val="tx2">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endParaRPr>
          </a:p>
        </p:txBody>
      </p:sp>
      <p:sp>
        <p:nvSpPr>
          <p:cNvPr id="19" name="圆角矩形 18"/>
          <p:cNvSpPr/>
          <p:nvPr/>
        </p:nvSpPr>
        <p:spPr bwMode="auto">
          <a:xfrm>
            <a:off x="8697969" y="3392487"/>
            <a:ext cx="292104" cy="255591"/>
          </a:xfrm>
          <a:prstGeom prst="roundRect">
            <a:avLst/>
          </a:prstGeom>
          <a:solidFill>
            <a:schemeClr val="tx2">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endParaRPr>
          </a:p>
        </p:txBody>
      </p:sp>
      <p:graphicFrame>
        <p:nvGraphicFramePr>
          <p:cNvPr id="1419267" name="Object 3"/>
          <p:cNvGraphicFramePr>
            <a:graphicFrameLocks noChangeAspect="1"/>
          </p:cNvGraphicFramePr>
          <p:nvPr/>
        </p:nvGraphicFramePr>
        <p:xfrm>
          <a:off x="7345394" y="1676403"/>
          <a:ext cx="254000" cy="190500"/>
        </p:xfrm>
        <a:graphic>
          <a:graphicData uri="http://schemas.openxmlformats.org/presentationml/2006/ole">
            <mc:AlternateContent xmlns:mc="http://schemas.openxmlformats.org/markup-compatibility/2006">
              <mc:Choice xmlns:v="urn:schemas-microsoft-com:vml" Requires="v">
                <p:oleObj spid="_x0000_s8194" name="Equation" r:id="rId4" imgW="254000" imgH="190500" progId="Equation.DSMT4">
                  <p:embed/>
                </p:oleObj>
              </mc:Choice>
              <mc:Fallback>
                <p:oleObj name="Equation" r:id="rId4" imgW="254000" imgH="190500" progId="Equation.DSMT4">
                  <p:embed/>
                  <p:pic>
                    <p:nvPicPr>
                      <p:cNvPr id="0"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45394" y="1676403"/>
                        <a:ext cx="254000" cy="190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419269" name="Object 5"/>
          <p:cNvGraphicFramePr>
            <a:graphicFrameLocks noChangeAspect="1"/>
          </p:cNvGraphicFramePr>
          <p:nvPr/>
        </p:nvGraphicFramePr>
        <p:xfrm>
          <a:off x="7785144" y="1676376"/>
          <a:ext cx="266700" cy="190500"/>
        </p:xfrm>
        <a:graphic>
          <a:graphicData uri="http://schemas.openxmlformats.org/presentationml/2006/ole">
            <mc:AlternateContent xmlns:mc="http://schemas.openxmlformats.org/markup-compatibility/2006">
              <mc:Choice xmlns:v="urn:schemas-microsoft-com:vml" Requires="v">
                <p:oleObj spid="_x0000_s8195" name="Equation" r:id="rId6" imgW="266700" imgH="190500" progId="Equation.DSMT4">
                  <p:embed/>
                </p:oleObj>
              </mc:Choice>
              <mc:Fallback>
                <p:oleObj name="Equation" r:id="rId6" imgW="266700" imgH="190500" progId="Equation.DSMT4">
                  <p:embed/>
                  <p:pic>
                    <p:nvPicPr>
                      <p:cNvPr id="0"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785144" y="1676376"/>
                        <a:ext cx="266700" cy="190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419270" name="Object 6"/>
          <p:cNvGraphicFramePr>
            <a:graphicFrameLocks noChangeAspect="1"/>
          </p:cNvGraphicFramePr>
          <p:nvPr/>
        </p:nvGraphicFramePr>
        <p:xfrm>
          <a:off x="8296326" y="1676376"/>
          <a:ext cx="254000" cy="190500"/>
        </p:xfrm>
        <a:graphic>
          <a:graphicData uri="http://schemas.openxmlformats.org/presentationml/2006/ole">
            <mc:AlternateContent xmlns:mc="http://schemas.openxmlformats.org/markup-compatibility/2006">
              <mc:Choice xmlns:v="urn:schemas-microsoft-com:vml" Requires="v">
                <p:oleObj spid="_x0000_s8196" name="Equation" r:id="rId8" imgW="254000" imgH="190500" progId="Equation.DSMT4">
                  <p:embed/>
                </p:oleObj>
              </mc:Choice>
              <mc:Fallback>
                <p:oleObj name="Equation" r:id="rId8" imgW="254000" imgH="190500" progId="Equation.DSMT4">
                  <p:embed/>
                  <p:pic>
                    <p:nvPicPr>
                      <p:cNvPr id="0" name="Picture 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296326" y="1676376"/>
                        <a:ext cx="254000" cy="190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5" name="圆角矩形 24"/>
          <p:cNvSpPr/>
          <p:nvPr/>
        </p:nvSpPr>
        <p:spPr bwMode="auto">
          <a:xfrm>
            <a:off x="7497804" y="4853007"/>
            <a:ext cx="292104" cy="255591"/>
          </a:xfrm>
          <a:prstGeom prst="roundRect">
            <a:avLst/>
          </a:prstGeom>
          <a:solidFill>
            <a:schemeClr val="tx2">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endParaRPr>
          </a:p>
        </p:txBody>
      </p:sp>
      <p:sp>
        <p:nvSpPr>
          <p:cNvPr id="26" name="圆角矩形 25"/>
          <p:cNvSpPr/>
          <p:nvPr/>
        </p:nvSpPr>
        <p:spPr bwMode="auto">
          <a:xfrm>
            <a:off x="6726267" y="4852988"/>
            <a:ext cx="292104" cy="255591"/>
          </a:xfrm>
          <a:prstGeom prst="roundRect">
            <a:avLst/>
          </a:prstGeom>
          <a:solidFill>
            <a:schemeClr val="tx2">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endParaRPr>
          </a:p>
        </p:txBody>
      </p:sp>
      <p:sp>
        <p:nvSpPr>
          <p:cNvPr id="27" name="圆角矩形 26"/>
          <p:cNvSpPr/>
          <p:nvPr/>
        </p:nvSpPr>
        <p:spPr bwMode="auto">
          <a:xfrm>
            <a:off x="8296337" y="4853007"/>
            <a:ext cx="292104" cy="255591"/>
          </a:xfrm>
          <a:prstGeom prst="roundRect">
            <a:avLst/>
          </a:prstGeom>
          <a:solidFill>
            <a:schemeClr val="tx2">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endParaRPr>
          </a:p>
        </p:txBody>
      </p:sp>
      <p:sp>
        <p:nvSpPr>
          <p:cNvPr id="28" name="圆角矩形 27"/>
          <p:cNvSpPr/>
          <p:nvPr/>
        </p:nvSpPr>
        <p:spPr bwMode="auto">
          <a:xfrm>
            <a:off x="4791078" y="4853007"/>
            <a:ext cx="292104" cy="255591"/>
          </a:xfrm>
          <a:prstGeom prst="roundRect">
            <a:avLst/>
          </a:prstGeom>
          <a:solidFill>
            <a:schemeClr val="tx2">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endParaRPr>
          </a:p>
        </p:txBody>
      </p:sp>
      <p:graphicFrame>
        <p:nvGraphicFramePr>
          <p:cNvPr id="29" name="Object 3"/>
          <p:cNvGraphicFramePr>
            <a:graphicFrameLocks noChangeAspect="1"/>
          </p:cNvGraphicFramePr>
          <p:nvPr/>
        </p:nvGraphicFramePr>
        <p:xfrm>
          <a:off x="6754836" y="4889482"/>
          <a:ext cx="266700" cy="190500"/>
        </p:xfrm>
        <a:graphic>
          <a:graphicData uri="http://schemas.openxmlformats.org/presentationml/2006/ole">
            <mc:AlternateContent xmlns:mc="http://schemas.openxmlformats.org/markup-compatibility/2006">
              <mc:Choice xmlns:v="urn:schemas-microsoft-com:vml" Requires="v">
                <p:oleObj spid="_x0000_s8197" name="Equation" r:id="rId10" imgW="266700" imgH="190500" progId="Equation.DSMT4">
                  <p:embed/>
                </p:oleObj>
              </mc:Choice>
              <mc:Fallback>
                <p:oleObj name="Equation" r:id="rId10" imgW="266700" imgH="190500" progId="Equation.DSMT4">
                  <p:embed/>
                  <p:pic>
                    <p:nvPicPr>
                      <p:cNvPr id="0" name="Picture 7"/>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754836" y="4889482"/>
                        <a:ext cx="266700" cy="190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0" name="Object 4"/>
          <p:cNvGraphicFramePr>
            <a:graphicFrameLocks noChangeAspect="1"/>
          </p:cNvGraphicFramePr>
          <p:nvPr/>
        </p:nvGraphicFramePr>
        <p:xfrm>
          <a:off x="4826003" y="4889501"/>
          <a:ext cx="254000" cy="190500"/>
        </p:xfrm>
        <a:graphic>
          <a:graphicData uri="http://schemas.openxmlformats.org/presentationml/2006/ole">
            <mc:AlternateContent xmlns:mc="http://schemas.openxmlformats.org/markup-compatibility/2006">
              <mc:Choice xmlns:v="urn:schemas-microsoft-com:vml" Requires="v">
                <p:oleObj spid="_x0000_s8198" name="Equation" r:id="rId12" imgW="254000" imgH="190500" progId="Equation.DSMT4">
                  <p:embed/>
                </p:oleObj>
              </mc:Choice>
              <mc:Fallback>
                <p:oleObj name="Equation" r:id="rId12" imgW="254000" imgH="190500" progId="Equation.DSMT4">
                  <p:embed/>
                  <p:pic>
                    <p:nvPicPr>
                      <p:cNvPr id="0" name="Picture 8"/>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826003" y="4889501"/>
                        <a:ext cx="254000" cy="190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1" name="Object 5"/>
          <p:cNvGraphicFramePr>
            <a:graphicFrameLocks noChangeAspect="1"/>
          </p:cNvGraphicFramePr>
          <p:nvPr/>
        </p:nvGraphicFramePr>
        <p:xfrm>
          <a:off x="7496205" y="4889501"/>
          <a:ext cx="254000" cy="190500"/>
        </p:xfrm>
        <a:graphic>
          <a:graphicData uri="http://schemas.openxmlformats.org/presentationml/2006/ole">
            <mc:AlternateContent xmlns:mc="http://schemas.openxmlformats.org/markup-compatibility/2006">
              <mc:Choice xmlns:v="urn:schemas-microsoft-com:vml" Requires="v">
                <p:oleObj spid="_x0000_s8199" name="Equation" r:id="rId14" imgW="254000" imgH="190500" progId="Equation.DSMT4">
                  <p:embed/>
                </p:oleObj>
              </mc:Choice>
              <mc:Fallback>
                <p:oleObj name="Equation" r:id="rId14" imgW="254000" imgH="190500" progId="Equation.DSMT4">
                  <p:embed/>
                  <p:pic>
                    <p:nvPicPr>
                      <p:cNvPr id="0" name="Picture 9"/>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496205" y="4889501"/>
                        <a:ext cx="254000" cy="190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2" name="Object 6"/>
          <p:cNvGraphicFramePr>
            <a:graphicFrameLocks noChangeAspect="1"/>
          </p:cNvGraphicFramePr>
          <p:nvPr/>
        </p:nvGraphicFramePr>
        <p:xfrm>
          <a:off x="8324895" y="4889501"/>
          <a:ext cx="266700" cy="190500"/>
        </p:xfrm>
        <a:graphic>
          <a:graphicData uri="http://schemas.openxmlformats.org/presentationml/2006/ole">
            <mc:AlternateContent xmlns:mc="http://schemas.openxmlformats.org/markup-compatibility/2006">
              <mc:Choice xmlns:v="urn:schemas-microsoft-com:vml" Requires="v">
                <p:oleObj spid="_x0000_s8200" name="Equation" r:id="rId16" imgW="266700" imgH="190500" progId="Equation.DSMT4">
                  <p:embed/>
                </p:oleObj>
              </mc:Choice>
              <mc:Fallback>
                <p:oleObj name="Equation" r:id="rId16" imgW="266700" imgH="190500" progId="Equation.DSMT4">
                  <p:embed/>
                  <p:pic>
                    <p:nvPicPr>
                      <p:cNvPr id="0" name="Picture 10"/>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8324895" y="4889501"/>
                        <a:ext cx="266700" cy="190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6" name="圆角矩形 35"/>
          <p:cNvSpPr/>
          <p:nvPr/>
        </p:nvSpPr>
        <p:spPr bwMode="auto">
          <a:xfrm>
            <a:off x="4791078" y="1676376"/>
            <a:ext cx="292104" cy="255591"/>
          </a:xfrm>
          <a:prstGeom prst="roundRect">
            <a:avLst/>
          </a:prstGeom>
          <a:solidFill>
            <a:schemeClr val="tx2">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endParaRPr>
          </a:p>
        </p:txBody>
      </p:sp>
      <p:graphicFrame>
        <p:nvGraphicFramePr>
          <p:cNvPr id="37" name="Object 4"/>
          <p:cNvGraphicFramePr>
            <a:graphicFrameLocks noChangeAspect="1"/>
          </p:cNvGraphicFramePr>
          <p:nvPr/>
        </p:nvGraphicFramePr>
        <p:xfrm>
          <a:off x="4864100" y="1712913"/>
          <a:ext cx="177800" cy="190500"/>
        </p:xfrm>
        <a:graphic>
          <a:graphicData uri="http://schemas.openxmlformats.org/presentationml/2006/ole">
            <mc:AlternateContent xmlns:mc="http://schemas.openxmlformats.org/markup-compatibility/2006">
              <mc:Choice xmlns:v="urn:schemas-microsoft-com:vml" Requires="v">
                <p:oleObj spid="_x0000_s8201" name="Equation" r:id="rId18" imgW="177800" imgH="190500" progId="Equation.DSMT4">
                  <p:embed/>
                </p:oleObj>
              </mc:Choice>
              <mc:Fallback>
                <p:oleObj name="Equation" r:id="rId18" imgW="177800" imgH="190500" progId="Equation.DSMT4">
                  <p:embed/>
                  <p:pic>
                    <p:nvPicPr>
                      <p:cNvPr id="0" name="Picture 11"/>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4864100" y="1712913"/>
                        <a:ext cx="177800" cy="190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419276" name="Object 12"/>
          <p:cNvGraphicFramePr>
            <a:graphicFrameLocks noChangeAspect="1"/>
          </p:cNvGraphicFramePr>
          <p:nvPr/>
        </p:nvGraphicFramePr>
        <p:xfrm>
          <a:off x="8699560" y="3449643"/>
          <a:ext cx="254000" cy="190500"/>
        </p:xfrm>
        <a:graphic>
          <a:graphicData uri="http://schemas.openxmlformats.org/presentationml/2006/ole">
            <mc:AlternateContent xmlns:mc="http://schemas.openxmlformats.org/markup-compatibility/2006">
              <mc:Choice xmlns:v="urn:schemas-microsoft-com:vml" Requires="v">
                <p:oleObj spid="_x0000_s8202" name="Equation" r:id="rId20" imgW="254000" imgH="190500" progId="Equation.DSMT4">
                  <p:embed/>
                </p:oleObj>
              </mc:Choice>
              <mc:Fallback>
                <p:oleObj name="Equation" r:id="rId20" imgW="254000" imgH="190500" progId="Equation.DSMT4">
                  <p:embed/>
                  <p:pic>
                    <p:nvPicPr>
                      <p:cNvPr id="0" name="Picture 12"/>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8699560" y="3449643"/>
                        <a:ext cx="254000" cy="190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1" name="TextBox 40"/>
          <p:cNvSpPr txBox="1"/>
          <p:nvPr/>
        </p:nvSpPr>
        <p:spPr>
          <a:xfrm>
            <a:off x="373005" y="5541985"/>
            <a:ext cx="3870378" cy="954107"/>
          </a:xfrm>
          <a:prstGeom prst="rect">
            <a:avLst/>
          </a:prstGeom>
          <a:noFill/>
        </p:spPr>
        <p:txBody>
          <a:bodyPr wrap="square" rtlCol="0">
            <a:spAutoFit/>
          </a:bodyPr>
          <a:lstStyle/>
          <a:p>
            <a:pPr algn="ctr"/>
            <a:r>
              <a:rPr lang="zh-CN" altLang="en-US" u="none" dirty="0">
                <a:solidFill>
                  <a:srgbClr val="000000"/>
                </a:solidFill>
                <a:latin typeface="黑体" panose="02010609060101010101" pitchFamily="49" charset="-122"/>
                <a:ea typeface="黑体" panose="02010609060101010101" pitchFamily="49" charset="-122"/>
              </a:rPr>
              <a:t>加密过程中轮函数</a:t>
            </a:r>
            <a:r>
              <a:rPr lang="en-US" altLang="zh-CN" i="1" u="none" dirty="0">
                <a:solidFill>
                  <a:srgbClr val="000000"/>
                </a:solidFill>
                <a:ea typeface="黑体" panose="02010609060101010101" pitchFamily="49" charset="-122"/>
              </a:rPr>
              <a:t>F</a:t>
            </a:r>
          </a:p>
          <a:p>
            <a:pPr algn="ctr"/>
            <a:r>
              <a:rPr lang="en-US" altLang="zh-CN" i="1" u="none" dirty="0">
                <a:solidFill>
                  <a:srgbClr val="000000"/>
                </a:solidFill>
                <a:ea typeface="黑体" panose="02010609060101010101" pitchFamily="49" charset="-122"/>
              </a:rPr>
              <a:t>L</a:t>
            </a:r>
            <a:r>
              <a:rPr lang="en-US" altLang="zh-CN" u="none" dirty="0">
                <a:solidFill>
                  <a:srgbClr val="000000"/>
                </a:solidFill>
                <a:ea typeface="黑体" panose="02010609060101010101" pitchFamily="49" charset="-122"/>
              </a:rPr>
              <a:t>:[0,2,10,18,24]</a:t>
            </a:r>
            <a:endParaRPr lang="zh-CN" altLang="en-US" u="none" dirty="0">
              <a:solidFill>
                <a:srgbClr val="000000"/>
              </a:solidFill>
              <a:ea typeface="黑体" panose="02010609060101010101" pitchFamily="49" charset="-122"/>
            </a:endParaRPr>
          </a:p>
        </p:txBody>
      </p:sp>
      <p:sp>
        <p:nvSpPr>
          <p:cNvPr id="44" name="TextBox 43"/>
          <p:cNvSpPr txBox="1"/>
          <p:nvPr/>
        </p:nvSpPr>
        <p:spPr>
          <a:xfrm>
            <a:off x="4900617" y="5541985"/>
            <a:ext cx="3870378" cy="954107"/>
          </a:xfrm>
          <a:prstGeom prst="rect">
            <a:avLst/>
          </a:prstGeom>
          <a:noFill/>
        </p:spPr>
        <p:txBody>
          <a:bodyPr wrap="square" rtlCol="0">
            <a:spAutoFit/>
          </a:bodyPr>
          <a:lstStyle/>
          <a:p>
            <a:pPr algn="ctr"/>
            <a:r>
              <a:rPr lang="zh-CN" altLang="en-US" u="none" dirty="0">
                <a:solidFill>
                  <a:srgbClr val="000000"/>
                </a:solidFill>
                <a:latin typeface="黑体" panose="02010609060101010101" pitchFamily="49" charset="-122"/>
                <a:ea typeface="黑体" panose="02010609060101010101" pitchFamily="49" charset="-122"/>
              </a:rPr>
              <a:t>密钥扩展算法中轮密钥</a:t>
            </a:r>
            <a:endParaRPr lang="en-US" altLang="zh-CN" u="none" dirty="0">
              <a:solidFill>
                <a:srgbClr val="000000"/>
              </a:solidFill>
              <a:latin typeface="黑体" panose="02010609060101010101" pitchFamily="49" charset="-122"/>
              <a:ea typeface="黑体" panose="02010609060101010101" pitchFamily="49" charset="-122"/>
            </a:endParaRPr>
          </a:p>
          <a:p>
            <a:pPr algn="ctr"/>
            <a:r>
              <a:rPr lang="en-US" altLang="zh-CN" i="1" u="none" dirty="0">
                <a:solidFill>
                  <a:srgbClr val="000000"/>
                </a:solidFill>
                <a:ea typeface="黑体" panose="02010609060101010101" pitchFamily="49" charset="-122"/>
              </a:rPr>
              <a:t>L</a:t>
            </a:r>
            <a:r>
              <a:rPr lang="en-US" altLang="zh-CN" u="none" dirty="0">
                <a:solidFill>
                  <a:srgbClr val="000000"/>
                </a:solidFill>
                <a:ea typeface="黑体" panose="02010609060101010101" pitchFamily="49" charset="-122"/>
              </a:rPr>
              <a:t>:[0,13,23]</a:t>
            </a:r>
            <a:endParaRPr lang="zh-CN" altLang="en-US" u="none" dirty="0">
              <a:solidFill>
                <a:srgbClr val="000000"/>
              </a:solidFill>
              <a:ea typeface="黑体" panose="02010609060101010101" pitchFamily="49" charset="-122"/>
            </a:endParaRPr>
          </a:p>
        </p:txBody>
      </p:sp>
      <p:pic>
        <p:nvPicPr>
          <p:cNvPr id="34" name="Picture 1"/>
          <p:cNvPicPr>
            <a:picLocks noChangeAspect="1" noChangeArrowheads="1"/>
          </p:cNvPicPr>
          <p:nvPr/>
        </p:nvPicPr>
        <p:blipFill>
          <a:blip r:embed="rId3"/>
          <a:srcRect/>
          <a:stretch>
            <a:fillRect/>
          </a:stretch>
        </p:blipFill>
        <p:spPr bwMode="auto">
          <a:xfrm>
            <a:off x="190440" y="1566837"/>
            <a:ext cx="4389435" cy="3598142"/>
          </a:xfrm>
          <a:prstGeom prst="rect">
            <a:avLst/>
          </a:prstGeom>
          <a:noFill/>
          <a:ln w="9525">
            <a:noFill/>
            <a:miter lim="800000"/>
            <a:headEnd/>
            <a:tailEnd/>
          </a:ln>
          <a:effectLst/>
        </p:spPr>
      </p:pic>
      <p:graphicFrame>
        <p:nvGraphicFramePr>
          <p:cNvPr id="1419277" name="Object 13"/>
          <p:cNvGraphicFramePr>
            <a:graphicFrameLocks noChangeAspect="1"/>
          </p:cNvGraphicFramePr>
          <p:nvPr/>
        </p:nvGraphicFramePr>
        <p:xfrm>
          <a:off x="5821362" y="2881305"/>
          <a:ext cx="284184" cy="262324"/>
        </p:xfrm>
        <a:graphic>
          <a:graphicData uri="http://schemas.openxmlformats.org/presentationml/2006/ole">
            <mc:AlternateContent xmlns:mc="http://schemas.openxmlformats.org/markup-compatibility/2006">
              <mc:Choice xmlns:v="urn:schemas-microsoft-com:vml" Requires="v">
                <p:oleObj spid="_x0000_s8203" name="Equation" r:id="rId22" imgW="165100" imgH="152400" progId="Equation.DSMT4">
                  <p:embed/>
                </p:oleObj>
              </mc:Choice>
              <mc:Fallback>
                <p:oleObj name="Equation" r:id="rId22" imgW="165100" imgH="152400" progId="Equation.DSMT4">
                  <p:embed/>
                  <p:pic>
                    <p:nvPicPr>
                      <p:cNvPr id="0" name="Picture 13"/>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5821362" y="2881305"/>
                        <a:ext cx="284184" cy="262324"/>
                      </a:xfrm>
                      <a:prstGeom prst="rect">
                        <a:avLst/>
                      </a:prstGeom>
                      <a:solidFill>
                        <a:srgbClr val="C0C0C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500" fill="hold"/>
                                        <p:tgtEl>
                                          <p:spTgt spid="34"/>
                                        </p:tgtEl>
                                        <p:attrNameLst>
                                          <p:attrName>ppt_x</p:attrName>
                                        </p:attrNameLst>
                                      </p:cBhvr>
                                      <p:tavLst>
                                        <p:tav tm="0">
                                          <p:val>
                                            <p:strVal val="0-#ppt_w/2"/>
                                          </p:val>
                                        </p:tav>
                                        <p:tav tm="100000">
                                          <p:val>
                                            <p:strVal val="#ppt_x"/>
                                          </p:val>
                                        </p:tav>
                                      </p:tavLst>
                                    </p:anim>
                                    <p:anim calcmode="lin" valueType="num">
                                      <p:cBhvr additive="base">
                                        <p:cTn id="8" dur="500" fill="hold"/>
                                        <p:tgtEl>
                                          <p:spTgt spid="3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 presetClass="entr" presetSubtype="16" fill="hold" nodeType="clickEffect">
                                  <p:stCondLst>
                                    <p:cond delay="0"/>
                                  </p:stCondLst>
                                  <p:childTnLst>
                                    <p:set>
                                      <p:cBhvr>
                                        <p:cTn id="12" dur="1" fill="hold">
                                          <p:stCondLst>
                                            <p:cond delay="0"/>
                                          </p:stCondLst>
                                        </p:cTn>
                                        <p:tgtEl>
                                          <p:spTgt spid="41">
                                            <p:txEl>
                                              <p:pRg st="0" end="0"/>
                                            </p:txEl>
                                          </p:spTgt>
                                        </p:tgtEl>
                                        <p:attrNameLst>
                                          <p:attrName>style.visibility</p:attrName>
                                        </p:attrNameLst>
                                      </p:cBhvr>
                                      <p:to>
                                        <p:strVal val="visible"/>
                                      </p:to>
                                    </p:set>
                                    <p:animEffect transition="in" filter="box(in)">
                                      <p:cBhvr>
                                        <p:cTn id="13" dur="500"/>
                                        <p:tgtEl>
                                          <p:spTgt spid="41">
                                            <p:txEl>
                                              <p:pRg st="0" end="0"/>
                                            </p:txEl>
                                          </p:spTgt>
                                        </p:tgtEl>
                                      </p:cBhvr>
                                    </p:animEffect>
                                  </p:childTnLst>
                                </p:cTn>
                              </p:par>
                              <p:par>
                                <p:cTn id="14" presetID="4" presetClass="entr" presetSubtype="16" fill="hold" nodeType="withEffect">
                                  <p:stCondLst>
                                    <p:cond delay="0"/>
                                  </p:stCondLst>
                                  <p:childTnLst>
                                    <p:set>
                                      <p:cBhvr>
                                        <p:cTn id="15" dur="1" fill="hold">
                                          <p:stCondLst>
                                            <p:cond delay="0"/>
                                          </p:stCondLst>
                                        </p:cTn>
                                        <p:tgtEl>
                                          <p:spTgt spid="41">
                                            <p:txEl>
                                              <p:pRg st="1" end="1"/>
                                            </p:txEl>
                                          </p:spTgt>
                                        </p:tgtEl>
                                        <p:attrNameLst>
                                          <p:attrName>style.visibility</p:attrName>
                                        </p:attrNameLst>
                                      </p:cBhvr>
                                      <p:to>
                                        <p:strVal val="visible"/>
                                      </p:to>
                                    </p:set>
                                    <p:animEffect transition="in" filter="box(in)">
                                      <p:cBhvr>
                                        <p:cTn id="16" dur="500"/>
                                        <p:tgtEl>
                                          <p:spTgt spid="41">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2" fill="hold" nodeType="clickEffect">
                                  <p:stCondLst>
                                    <p:cond delay="0"/>
                                  </p:stCondLst>
                                  <p:childTnLst>
                                    <p:set>
                                      <p:cBhvr>
                                        <p:cTn id="20" dur="1" fill="hold">
                                          <p:stCondLst>
                                            <p:cond delay="0"/>
                                          </p:stCondLst>
                                        </p:cTn>
                                        <p:tgtEl>
                                          <p:spTgt spid="38"/>
                                        </p:tgtEl>
                                        <p:attrNameLst>
                                          <p:attrName>style.visibility</p:attrName>
                                        </p:attrNameLst>
                                      </p:cBhvr>
                                      <p:to>
                                        <p:strVal val="visible"/>
                                      </p:to>
                                    </p:set>
                                    <p:anim calcmode="lin" valueType="num">
                                      <p:cBhvr additive="base">
                                        <p:cTn id="21" dur="500" fill="hold"/>
                                        <p:tgtEl>
                                          <p:spTgt spid="38"/>
                                        </p:tgtEl>
                                        <p:attrNameLst>
                                          <p:attrName>ppt_x</p:attrName>
                                        </p:attrNameLst>
                                      </p:cBhvr>
                                      <p:tavLst>
                                        <p:tav tm="0">
                                          <p:val>
                                            <p:strVal val="1+#ppt_w/2"/>
                                          </p:val>
                                        </p:tav>
                                        <p:tav tm="100000">
                                          <p:val>
                                            <p:strVal val="#ppt_x"/>
                                          </p:val>
                                        </p:tav>
                                      </p:tavLst>
                                    </p:anim>
                                    <p:anim calcmode="lin" valueType="num">
                                      <p:cBhvr additive="base">
                                        <p:cTn id="22" dur="500" fill="hold"/>
                                        <p:tgtEl>
                                          <p:spTgt spid="38"/>
                                        </p:tgtEl>
                                        <p:attrNameLst>
                                          <p:attrName>ppt_y</p:attrName>
                                        </p:attrNameLst>
                                      </p:cBhvr>
                                      <p:tavLst>
                                        <p:tav tm="0">
                                          <p:val>
                                            <p:strVal val="#ppt_y"/>
                                          </p:val>
                                        </p:tav>
                                        <p:tav tm="100000">
                                          <p:val>
                                            <p:strVal val="#ppt_y"/>
                                          </p:val>
                                        </p:tav>
                                      </p:tavLst>
                                    </p:anim>
                                  </p:childTnLst>
                                </p:cTn>
                              </p:par>
                              <p:par>
                                <p:cTn id="23" presetID="2" presetClass="entr" presetSubtype="2"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1+#ppt_w/2"/>
                                          </p:val>
                                        </p:tav>
                                        <p:tav tm="100000">
                                          <p:val>
                                            <p:strVal val="#ppt_x"/>
                                          </p:val>
                                        </p:tav>
                                      </p:tavLst>
                                    </p:anim>
                                    <p:anim calcmode="lin" valueType="num">
                                      <p:cBhvr additive="base">
                                        <p:cTn id="26" dur="500" fill="hold"/>
                                        <p:tgtEl>
                                          <p:spTgt spid="10"/>
                                        </p:tgtEl>
                                        <p:attrNameLst>
                                          <p:attrName>ppt_y</p:attrName>
                                        </p:attrNameLst>
                                      </p:cBhvr>
                                      <p:tavLst>
                                        <p:tav tm="0">
                                          <p:val>
                                            <p:strVal val="#ppt_y"/>
                                          </p:val>
                                        </p:tav>
                                        <p:tav tm="100000">
                                          <p:val>
                                            <p:strVal val="#ppt_y"/>
                                          </p:val>
                                        </p:tav>
                                      </p:tavLst>
                                    </p:anim>
                                  </p:childTnLst>
                                </p:cTn>
                              </p:par>
                              <p:par>
                                <p:cTn id="27" presetID="2" presetClass="entr" presetSubtype="2"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anim calcmode="lin" valueType="num">
                                      <p:cBhvr additive="base">
                                        <p:cTn id="29" dur="500" fill="hold"/>
                                        <p:tgtEl>
                                          <p:spTgt spid="12"/>
                                        </p:tgtEl>
                                        <p:attrNameLst>
                                          <p:attrName>ppt_x</p:attrName>
                                        </p:attrNameLst>
                                      </p:cBhvr>
                                      <p:tavLst>
                                        <p:tav tm="0">
                                          <p:val>
                                            <p:strVal val="1+#ppt_w/2"/>
                                          </p:val>
                                        </p:tav>
                                        <p:tav tm="100000">
                                          <p:val>
                                            <p:strVal val="#ppt_x"/>
                                          </p:val>
                                        </p:tav>
                                      </p:tavLst>
                                    </p:anim>
                                    <p:anim calcmode="lin" valueType="num">
                                      <p:cBhvr additive="base">
                                        <p:cTn id="30" dur="500" fill="hold"/>
                                        <p:tgtEl>
                                          <p:spTgt spid="12"/>
                                        </p:tgtEl>
                                        <p:attrNameLst>
                                          <p:attrName>ppt_y</p:attrName>
                                        </p:attrNameLst>
                                      </p:cBhvr>
                                      <p:tavLst>
                                        <p:tav tm="0">
                                          <p:val>
                                            <p:strVal val="#ppt_y"/>
                                          </p:val>
                                        </p:tav>
                                        <p:tav tm="100000">
                                          <p:val>
                                            <p:strVal val="#ppt_y"/>
                                          </p:val>
                                        </p:tav>
                                      </p:tavLst>
                                    </p:anim>
                                  </p:childTnLst>
                                </p:cTn>
                              </p:par>
                              <p:par>
                                <p:cTn id="31" presetID="2" presetClass="entr" presetSubtype="2" fill="hold" grpId="0" nodeType="withEffect">
                                  <p:stCondLst>
                                    <p:cond delay="0"/>
                                  </p:stCondLst>
                                  <p:childTnLst>
                                    <p:set>
                                      <p:cBhvr>
                                        <p:cTn id="32" dur="1" fill="hold">
                                          <p:stCondLst>
                                            <p:cond delay="0"/>
                                          </p:stCondLst>
                                        </p:cTn>
                                        <p:tgtEl>
                                          <p:spTgt spid="13"/>
                                        </p:tgtEl>
                                        <p:attrNameLst>
                                          <p:attrName>style.visibility</p:attrName>
                                        </p:attrNameLst>
                                      </p:cBhvr>
                                      <p:to>
                                        <p:strVal val="visible"/>
                                      </p:to>
                                    </p:set>
                                    <p:anim calcmode="lin" valueType="num">
                                      <p:cBhvr additive="base">
                                        <p:cTn id="33" dur="500" fill="hold"/>
                                        <p:tgtEl>
                                          <p:spTgt spid="13"/>
                                        </p:tgtEl>
                                        <p:attrNameLst>
                                          <p:attrName>ppt_x</p:attrName>
                                        </p:attrNameLst>
                                      </p:cBhvr>
                                      <p:tavLst>
                                        <p:tav tm="0">
                                          <p:val>
                                            <p:strVal val="1+#ppt_w/2"/>
                                          </p:val>
                                        </p:tav>
                                        <p:tav tm="100000">
                                          <p:val>
                                            <p:strVal val="#ppt_x"/>
                                          </p:val>
                                        </p:tav>
                                      </p:tavLst>
                                    </p:anim>
                                    <p:anim calcmode="lin" valueType="num">
                                      <p:cBhvr additive="base">
                                        <p:cTn id="34" dur="500" fill="hold"/>
                                        <p:tgtEl>
                                          <p:spTgt spid="13"/>
                                        </p:tgtEl>
                                        <p:attrNameLst>
                                          <p:attrName>ppt_y</p:attrName>
                                        </p:attrNameLst>
                                      </p:cBhvr>
                                      <p:tavLst>
                                        <p:tav tm="0">
                                          <p:val>
                                            <p:strVal val="#ppt_y"/>
                                          </p:val>
                                        </p:tav>
                                        <p:tav tm="100000">
                                          <p:val>
                                            <p:strVal val="#ppt_y"/>
                                          </p:val>
                                        </p:tav>
                                      </p:tavLst>
                                    </p:anim>
                                  </p:childTnLst>
                                </p:cTn>
                              </p:par>
                              <p:par>
                                <p:cTn id="35" presetID="2" presetClass="entr" presetSubtype="2" fill="hold" grpId="0" nodeType="withEffect">
                                  <p:stCondLst>
                                    <p:cond delay="0"/>
                                  </p:stCondLst>
                                  <p:childTnLst>
                                    <p:set>
                                      <p:cBhvr>
                                        <p:cTn id="36" dur="1" fill="hold">
                                          <p:stCondLst>
                                            <p:cond delay="0"/>
                                          </p:stCondLst>
                                        </p:cTn>
                                        <p:tgtEl>
                                          <p:spTgt spid="19"/>
                                        </p:tgtEl>
                                        <p:attrNameLst>
                                          <p:attrName>style.visibility</p:attrName>
                                        </p:attrNameLst>
                                      </p:cBhvr>
                                      <p:to>
                                        <p:strVal val="visible"/>
                                      </p:to>
                                    </p:set>
                                    <p:anim calcmode="lin" valueType="num">
                                      <p:cBhvr additive="base">
                                        <p:cTn id="37" dur="500" fill="hold"/>
                                        <p:tgtEl>
                                          <p:spTgt spid="19"/>
                                        </p:tgtEl>
                                        <p:attrNameLst>
                                          <p:attrName>ppt_x</p:attrName>
                                        </p:attrNameLst>
                                      </p:cBhvr>
                                      <p:tavLst>
                                        <p:tav tm="0">
                                          <p:val>
                                            <p:strVal val="1+#ppt_w/2"/>
                                          </p:val>
                                        </p:tav>
                                        <p:tav tm="100000">
                                          <p:val>
                                            <p:strVal val="#ppt_x"/>
                                          </p:val>
                                        </p:tav>
                                      </p:tavLst>
                                    </p:anim>
                                    <p:anim calcmode="lin" valueType="num">
                                      <p:cBhvr additive="base">
                                        <p:cTn id="38" dur="500" fill="hold"/>
                                        <p:tgtEl>
                                          <p:spTgt spid="19"/>
                                        </p:tgtEl>
                                        <p:attrNameLst>
                                          <p:attrName>ppt_y</p:attrName>
                                        </p:attrNameLst>
                                      </p:cBhvr>
                                      <p:tavLst>
                                        <p:tav tm="0">
                                          <p:val>
                                            <p:strVal val="#ppt_y"/>
                                          </p:val>
                                        </p:tav>
                                        <p:tav tm="100000">
                                          <p:val>
                                            <p:strVal val="#ppt_y"/>
                                          </p:val>
                                        </p:tav>
                                      </p:tavLst>
                                    </p:anim>
                                  </p:childTnLst>
                                </p:cTn>
                              </p:par>
                              <p:par>
                                <p:cTn id="39" presetID="2" presetClass="entr" presetSubtype="2" fill="hold" nodeType="withEffect">
                                  <p:stCondLst>
                                    <p:cond delay="0"/>
                                  </p:stCondLst>
                                  <p:childTnLst>
                                    <p:set>
                                      <p:cBhvr>
                                        <p:cTn id="40" dur="1" fill="hold">
                                          <p:stCondLst>
                                            <p:cond delay="0"/>
                                          </p:stCondLst>
                                        </p:cTn>
                                        <p:tgtEl>
                                          <p:spTgt spid="1419267"/>
                                        </p:tgtEl>
                                        <p:attrNameLst>
                                          <p:attrName>style.visibility</p:attrName>
                                        </p:attrNameLst>
                                      </p:cBhvr>
                                      <p:to>
                                        <p:strVal val="visible"/>
                                      </p:to>
                                    </p:set>
                                    <p:anim calcmode="lin" valueType="num">
                                      <p:cBhvr additive="base">
                                        <p:cTn id="41" dur="500" fill="hold"/>
                                        <p:tgtEl>
                                          <p:spTgt spid="1419267"/>
                                        </p:tgtEl>
                                        <p:attrNameLst>
                                          <p:attrName>ppt_x</p:attrName>
                                        </p:attrNameLst>
                                      </p:cBhvr>
                                      <p:tavLst>
                                        <p:tav tm="0">
                                          <p:val>
                                            <p:strVal val="1+#ppt_w/2"/>
                                          </p:val>
                                        </p:tav>
                                        <p:tav tm="100000">
                                          <p:val>
                                            <p:strVal val="#ppt_x"/>
                                          </p:val>
                                        </p:tav>
                                      </p:tavLst>
                                    </p:anim>
                                    <p:anim calcmode="lin" valueType="num">
                                      <p:cBhvr additive="base">
                                        <p:cTn id="42" dur="500" fill="hold"/>
                                        <p:tgtEl>
                                          <p:spTgt spid="1419267"/>
                                        </p:tgtEl>
                                        <p:attrNameLst>
                                          <p:attrName>ppt_y</p:attrName>
                                        </p:attrNameLst>
                                      </p:cBhvr>
                                      <p:tavLst>
                                        <p:tav tm="0">
                                          <p:val>
                                            <p:strVal val="#ppt_y"/>
                                          </p:val>
                                        </p:tav>
                                        <p:tav tm="100000">
                                          <p:val>
                                            <p:strVal val="#ppt_y"/>
                                          </p:val>
                                        </p:tav>
                                      </p:tavLst>
                                    </p:anim>
                                  </p:childTnLst>
                                </p:cTn>
                              </p:par>
                              <p:par>
                                <p:cTn id="43" presetID="2" presetClass="entr" presetSubtype="2" fill="hold" nodeType="withEffect">
                                  <p:stCondLst>
                                    <p:cond delay="0"/>
                                  </p:stCondLst>
                                  <p:childTnLst>
                                    <p:set>
                                      <p:cBhvr>
                                        <p:cTn id="44" dur="1" fill="hold">
                                          <p:stCondLst>
                                            <p:cond delay="0"/>
                                          </p:stCondLst>
                                        </p:cTn>
                                        <p:tgtEl>
                                          <p:spTgt spid="1419269"/>
                                        </p:tgtEl>
                                        <p:attrNameLst>
                                          <p:attrName>style.visibility</p:attrName>
                                        </p:attrNameLst>
                                      </p:cBhvr>
                                      <p:to>
                                        <p:strVal val="visible"/>
                                      </p:to>
                                    </p:set>
                                    <p:anim calcmode="lin" valueType="num">
                                      <p:cBhvr additive="base">
                                        <p:cTn id="45" dur="500" fill="hold"/>
                                        <p:tgtEl>
                                          <p:spTgt spid="1419269"/>
                                        </p:tgtEl>
                                        <p:attrNameLst>
                                          <p:attrName>ppt_x</p:attrName>
                                        </p:attrNameLst>
                                      </p:cBhvr>
                                      <p:tavLst>
                                        <p:tav tm="0">
                                          <p:val>
                                            <p:strVal val="1+#ppt_w/2"/>
                                          </p:val>
                                        </p:tav>
                                        <p:tav tm="100000">
                                          <p:val>
                                            <p:strVal val="#ppt_x"/>
                                          </p:val>
                                        </p:tav>
                                      </p:tavLst>
                                    </p:anim>
                                    <p:anim calcmode="lin" valueType="num">
                                      <p:cBhvr additive="base">
                                        <p:cTn id="46" dur="500" fill="hold"/>
                                        <p:tgtEl>
                                          <p:spTgt spid="1419269"/>
                                        </p:tgtEl>
                                        <p:attrNameLst>
                                          <p:attrName>ppt_y</p:attrName>
                                        </p:attrNameLst>
                                      </p:cBhvr>
                                      <p:tavLst>
                                        <p:tav tm="0">
                                          <p:val>
                                            <p:strVal val="#ppt_y"/>
                                          </p:val>
                                        </p:tav>
                                        <p:tav tm="100000">
                                          <p:val>
                                            <p:strVal val="#ppt_y"/>
                                          </p:val>
                                        </p:tav>
                                      </p:tavLst>
                                    </p:anim>
                                  </p:childTnLst>
                                </p:cTn>
                              </p:par>
                              <p:par>
                                <p:cTn id="47" presetID="2" presetClass="entr" presetSubtype="2" fill="hold" nodeType="withEffect">
                                  <p:stCondLst>
                                    <p:cond delay="0"/>
                                  </p:stCondLst>
                                  <p:childTnLst>
                                    <p:set>
                                      <p:cBhvr>
                                        <p:cTn id="48" dur="1" fill="hold">
                                          <p:stCondLst>
                                            <p:cond delay="0"/>
                                          </p:stCondLst>
                                        </p:cTn>
                                        <p:tgtEl>
                                          <p:spTgt spid="1419270"/>
                                        </p:tgtEl>
                                        <p:attrNameLst>
                                          <p:attrName>style.visibility</p:attrName>
                                        </p:attrNameLst>
                                      </p:cBhvr>
                                      <p:to>
                                        <p:strVal val="visible"/>
                                      </p:to>
                                    </p:set>
                                    <p:anim calcmode="lin" valueType="num">
                                      <p:cBhvr additive="base">
                                        <p:cTn id="49" dur="500" fill="hold"/>
                                        <p:tgtEl>
                                          <p:spTgt spid="1419270"/>
                                        </p:tgtEl>
                                        <p:attrNameLst>
                                          <p:attrName>ppt_x</p:attrName>
                                        </p:attrNameLst>
                                      </p:cBhvr>
                                      <p:tavLst>
                                        <p:tav tm="0">
                                          <p:val>
                                            <p:strVal val="1+#ppt_w/2"/>
                                          </p:val>
                                        </p:tav>
                                        <p:tav tm="100000">
                                          <p:val>
                                            <p:strVal val="#ppt_x"/>
                                          </p:val>
                                        </p:tav>
                                      </p:tavLst>
                                    </p:anim>
                                    <p:anim calcmode="lin" valueType="num">
                                      <p:cBhvr additive="base">
                                        <p:cTn id="50" dur="500" fill="hold"/>
                                        <p:tgtEl>
                                          <p:spTgt spid="1419270"/>
                                        </p:tgtEl>
                                        <p:attrNameLst>
                                          <p:attrName>ppt_y</p:attrName>
                                        </p:attrNameLst>
                                      </p:cBhvr>
                                      <p:tavLst>
                                        <p:tav tm="0">
                                          <p:val>
                                            <p:strVal val="#ppt_y"/>
                                          </p:val>
                                        </p:tav>
                                        <p:tav tm="100000">
                                          <p:val>
                                            <p:strVal val="#ppt_y"/>
                                          </p:val>
                                        </p:tav>
                                      </p:tavLst>
                                    </p:anim>
                                  </p:childTnLst>
                                </p:cTn>
                              </p:par>
                              <p:par>
                                <p:cTn id="51" presetID="2" presetClass="entr" presetSubtype="2" fill="hold" grpId="0" nodeType="withEffect">
                                  <p:stCondLst>
                                    <p:cond delay="0"/>
                                  </p:stCondLst>
                                  <p:childTnLst>
                                    <p:set>
                                      <p:cBhvr>
                                        <p:cTn id="52" dur="1" fill="hold">
                                          <p:stCondLst>
                                            <p:cond delay="0"/>
                                          </p:stCondLst>
                                        </p:cTn>
                                        <p:tgtEl>
                                          <p:spTgt spid="25"/>
                                        </p:tgtEl>
                                        <p:attrNameLst>
                                          <p:attrName>style.visibility</p:attrName>
                                        </p:attrNameLst>
                                      </p:cBhvr>
                                      <p:to>
                                        <p:strVal val="visible"/>
                                      </p:to>
                                    </p:set>
                                    <p:anim calcmode="lin" valueType="num">
                                      <p:cBhvr additive="base">
                                        <p:cTn id="53" dur="500" fill="hold"/>
                                        <p:tgtEl>
                                          <p:spTgt spid="25"/>
                                        </p:tgtEl>
                                        <p:attrNameLst>
                                          <p:attrName>ppt_x</p:attrName>
                                        </p:attrNameLst>
                                      </p:cBhvr>
                                      <p:tavLst>
                                        <p:tav tm="0">
                                          <p:val>
                                            <p:strVal val="1+#ppt_w/2"/>
                                          </p:val>
                                        </p:tav>
                                        <p:tav tm="100000">
                                          <p:val>
                                            <p:strVal val="#ppt_x"/>
                                          </p:val>
                                        </p:tav>
                                      </p:tavLst>
                                    </p:anim>
                                    <p:anim calcmode="lin" valueType="num">
                                      <p:cBhvr additive="base">
                                        <p:cTn id="54" dur="500" fill="hold"/>
                                        <p:tgtEl>
                                          <p:spTgt spid="25"/>
                                        </p:tgtEl>
                                        <p:attrNameLst>
                                          <p:attrName>ppt_y</p:attrName>
                                        </p:attrNameLst>
                                      </p:cBhvr>
                                      <p:tavLst>
                                        <p:tav tm="0">
                                          <p:val>
                                            <p:strVal val="#ppt_y"/>
                                          </p:val>
                                        </p:tav>
                                        <p:tav tm="100000">
                                          <p:val>
                                            <p:strVal val="#ppt_y"/>
                                          </p:val>
                                        </p:tav>
                                      </p:tavLst>
                                    </p:anim>
                                  </p:childTnLst>
                                </p:cTn>
                              </p:par>
                              <p:par>
                                <p:cTn id="55" presetID="2" presetClass="entr" presetSubtype="2" fill="hold" grpId="0" nodeType="withEffect">
                                  <p:stCondLst>
                                    <p:cond delay="0"/>
                                  </p:stCondLst>
                                  <p:childTnLst>
                                    <p:set>
                                      <p:cBhvr>
                                        <p:cTn id="56" dur="1" fill="hold">
                                          <p:stCondLst>
                                            <p:cond delay="0"/>
                                          </p:stCondLst>
                                        </p:cTn>
                                        <p:tgtEl>
                                          <p:spTgt spid="26"/>
                                        </p:tgtEl>
                                        <p:attrNameLst>
                                          <p:attrName>style.visibility</p:attrName>
                                        </p:attrNameLst>
                                      </p:cBhvr>
                                      <p:to>
                                        <p:strVal val="visible"/>
                                      </p:to>
                                    </p:set>
                                    <p:anim calcmode="lin" valueType="num">
                                      <p:cBhvr additive="base">
                                        <p:cTn id="57" dur="500" fill="hold"/>
                                        <p:tgtEl>
                                          <p:spTgt spid="26"/>
                                        </p:tgtEl>
                                        <p:attrNameLst>
                                          <p:attrName>ppt_x</p:attrName>
                                        </p:attrNameLst>
                                      </p:cBhvr>
                                      <p:tavLst>
                                        <p:tav tm="0">
                                          <p:val>
                                            <p:strVal val="1+#ppt_w/2"/>
                                          </p:val>
                                        </p:tav>
                                        <p:tav tm="100000">
                                          <p:val>
                                            <p:strVal val="#ppt_x"/>
                                          </p:val>
                                        </p:tav>
                                      </p:tavLst>
                                    </p:anim>
                                    <p:anim calcmode="lin" valueType="num">
                                      <p:cBhvr additive="base">
                                        <p:cTn id="58" dur="500" fill="hold"/>
                                        <p:tgtEl>
                                          <p:spTgt spid="26"/>
                                        </p:tgtEl>
                                        <p:attrNameLst>
                                          <p:attrName>ppt_y</p:attrName>
                                        </p:attrNameLst>
                                      </p:cBhvr>
                                      <p:tavLst>
                                        <p:tav tm="0">
                                          <p:val>
                                            <p:strVal val="#ppt_y"/>
                                          </p:val>
                                        </p:tav>
                                        <p:tav tm="100000">
                                          <p:val>
                                            <p:strVal val="#ppt_y"/>
                                          </p:val>
                                        </p:tav>
                                      </p:tavLst>
                                    </p:anim>
                                  </p:childTnLst>
                                </p:cTn>
                              </p:par>
                              <p:par>
                                <p:cTn id="59" presetID="2" presetClass="entr" presetSubtype="2" fill="hold" grpId="0" nodeType="withEffect">
                                  <p:stCondLst>
                                    <p:cond delay="0"/>
                                  </p:stCondLst>
                                  <p:childTnLst>
                                    <p:set>
                                      <p:cBhvr>
                                        <p:cTn id="60" dur="1" fill="hold">
                                          <p:stCondLst>
                                            <p:cond delay="0"/>
                                          </p:stCondLst>
                                        </p:cTn>
                                        <p:tgtEl>
                                          <p:spTgt spid="27"/>
                                        </p:tgtEl>
                                        <p:attrNameLst>
                                          <p:attrName>style.visibility</p:attrName>
                                        </p:attrNameLst>
                                      </p:cBhvr>
                                      <p:to>
                                        <p:strVal val="visible"/>
                                      </p:to>
                                    </p:set>
                                    <p:anim calcmode="lin" valueType="num">
                                      <p:cBhvr additive="base">
                                        <p:cTn id="61" dur="500" fill="hold"/>
                                        <p:tgtEl>
                                          <p:spTgt spid="27"/>
                                        </p:tgtEl>
                                        <p:attrNameLst>
                                          <p:attrName>ppt_x</p:attrName>
                                        </p:attrNameLst>
                                      </p:cBhvr>
                                      <p:tavLst>
                                        <p:tav tm="0">
                                          <p:val>
                                            <p:strVal val="1+#ppt_w/2"/>
                                          </p:val>
                                        </p:tav>
                                        <p:tav tm="100000">
                                          <p:val>
                                            <p:strVal val="#ppt_x"/>
                                          </p:val>
                                        </p:tav>
                                      </p:tavLst>
                                    </p:anim>
                                    <p:anim calcmode="lin" valueType="num">
                                      <p:cBhvr additive="base">
                                        <p:cTn id="62" dur="500" fill="hold"/>
                                        <p:tgtEl>
                                          <p:spTgt spid="27"/>
                                        </p:tgtEl>
                                        <p:attrNameLst>
                                          <p:attrName>ppt_y</p:attrName>
                                        </p:attrNameLst>
                                      </p:cBhvr>
                                      <p:tavLst>
                                        <p:tav tm="0">
                                          <p:val>
                                            <p:strVal val="#ppt_y"/>
                                          </p:val>
                                        </p:tav>
                                        <p:tav tm="100000">
                                          <p:val>
                                            <p:strVal val="#ppt_y"/>
                                          </p:val>
                                        </p:tav>
                                      </p:tavLst>
                                    </p:anim>
                                  </p:childTnLst>
                                </p:cTn>
                              </p:par>
                              <p:par>
                                <p:cTn id="63" presetID="2" presetClass="entr" presetSubtype="2" fill="hold" grpId="0" nodeType="withEffect">
                                  <p:stCondLst>
                                    <p:cond delay="0"/>
                                  </p:stCondLst>
                                  <p:childTnLst>
                                    <p:set>
                                      <p:cBhvr>
                                        <p:cTn id="64" dur="1" fill="hold">
                                          <p:stCondLst>
                                            <p:cond delay="0"/>
                                          </p:stCondLst>
                                        </p:cTn>
                                        <p:tgtEl>
                                          <p:spTgt spid="28"/>
                                        </p:tgtEl>
                                        <p:attrNameLst>
                                          <p:attrName>style.visibility</p:attrName>
                                        </p:attrNameLst>
                                      </p:cBhvr>
                                      <p:to>
                                        <p:strVal val="visible"/>
                                      </p:to>
                                    </p:set>
                                    <p:anim calcmode="lin" valueType="num">
                                      <p:cBhvr additive="base">
                                        <p:cTn id="65" dur="500" fill="hold"/>
                                        <p:tgtEl>
                                          <p:spTgt spid="28"/>
                                        </p:tgtEl>
                                        <p:attrNameLst>
                                          <p:attrName>ppt_x</p:attrName>
                                        </p:attrNameLst>
                                      </p:cBhvr>
                                      <p:tavLst>
                                        <p:tav tm="0">
                                          <p:val>
                                            <p:strVal val="1+#ppt_w/2"/>
                                          </p:val>
                                        </p:tav>
                                        <p:tav tm="100000">
                                          <p:val>
                                            <p:strVal val="#ppt_x"/>
                                          </p:val>
                                        </p:tav>
                                      </p:tavLst>
                                    </p:anim>
                                    <p:anim calcmode="lin" valueType="num">
                                      <p:cBhvr additive="base">
                                        <p:cTn id="66" dur="500" fill="hold"/>
                                        <p:tgtEl>
                                          <p:spTgt spid="28"/>
                                        </p:tgtEl>
                                        <p:attrNameLst>
                                          <p:attrName>ppt_y</p:attrName>
                                        </p:attrNameLst>
                                      </p:cBhvr>
                                      <p:tavLst>
                                        <p:tav tm="0">
                                          <p:val>
                                            <p:strVal val="#ppt_y"/>
                                          </p:val>
                                        </p:tav>
                                        <p:tav tm="100000">
                                          <p:val>
                                            <p:strVal val="#ppt_y"/>
                                          </p:val>
                                        </p:tav>
                                      </p:tavLst>
                                    </p:anim>
                                  </p:childTnLst>
                                </p:cTn>
                              </p:par>
                              <p:par>
                                <p:cTn id="67" presetID="2" presetClass="entr" presetSubtype="2" fill="hold" nodeType="withEffect">
                                  <p:stCondLst>
                                    <p:cond delay="0"/>
                                  </p:stCondLst>
                                  <p:childTnLst>
                                    <p:set>
                                      <p:cBhvr>
                                        <p:cTn id="68" dur="1" fill="hold">
                                          <p:stCondLst>
                                            <p:cond delay="0"/>
                                          </p:stCondLst>
                                        </p:cTn>
                                        <p:tgtEl>
                                          <p:spTgt spid="29"/>
                                        </p:tgtEl>
                                        <p:attrNameLst>
                                          <p:attrName>style.visibility</p:attrName>
                                        </p:attrNameLst>
                                      </p:cBhvr>
                                      <p:to>
                                        <p:strVal val="visible"/>
                                      </p:to>
                                    </p:set>
                                    <p:anim calcmode="lin" valueType="num">
                                      <p:cBhvr additive="base">
                                        <p:cTn id="69" dur="500" fill="hold"/>
                                        <p:tgtEl>
                                          <p:spTgt spid="29"/>
                                        </p:tgtEl>
                                        <p:attrNameLst>
                                          <p:attrName>ppt_x</p:attrName>
                                        </p:attrNameLst>
                                      </p:cBhvr>
                                      <p:tavLst>
                                        <p:tav tm="0">
                                          <p:val>
                                            <p:strVal val="1+#ppt_w/2"/>
                                          </p:val>
                                        </p:tav>
                                        <p:tav tm="100000">
                                          <p:val>
                                            <p:strVal val="#ppt_x"/>
                                          </p:val>
                                        </p:tav>
                                      </p:tavLst>
                                    </p:anim>
                                    <p:anim calcmode="lin" valueType="num">
                                      <p:cBhvr additive="base">
                                        <p:cTn id="70" dur="500" fill="hold"/>
                                        <p:tgtEl>
                                          <p:spTgt spid="29"/>
                                        </p:tgtEl>
                                        <p:attrNameLst>
                                          <p:attrName>ppt_y</p:attrName>
                                        </p:attrNameLst>
                                      </p:cBhvr>
                                      <p:tavLst>
                                        <p:tav tm="0">
                                          <p:val>
                                            <p:strVal val="#ppt_y"/>
                                          </p:val>
                                        </p:tav>
                                        <p:tav tm="100000">
                                          <p:val>
                                            <p:strVal val="#ppt_y"/>
                                          </p:val>
                                        </p:tav>
                                      </p:tavLst>
                                    </p:anim>
                                  </p:childTnLst>
                                </p:cTn>
                              </p:par>
                              <p:par>
                                <p:cTn id="71" presetID="2" presetClass="entr" presetSubtype="2" fill="hold" nodeType="withEffect">
                                  <p:stCondLst>
                                    <p:cond delay="0"/>
                                  </p:stCondLst>
                                  <p:childTnLst>
                                    <p:set>
                                      <p:cBhvr>
                                        <p:cTn id="72" dur="1" fill="hold">
                                          <p:stCondLst>
                                            <p:cond delay="0"/>
                                          </p:stCondLst>
                                        </p:cTn>
                                        <p:tgtEl>
                                          <p:spTgt spid="30"/>
                                        </p:tgtEl>
                                        <p:attrNameLst>
                                          <p:attrName>style.visibility</p:attrName>
                                        </p:attrNameLst>
                                      </p:cBhvr>
                                      <p:to>
                                        <p:strVal val="visible"/>
                                      </p:to>
                                    </p:set>
                                    <p:anim calcmode="lin" valueType="num">
                                      <p:cBhvr additive="base">
                                        <p:cTn id="73" dur="500" fill="hold"/>
                                        <p:tgtEl>
                                          <p:spTgt spid="30"/>
                                        </p:tgtEl>
                                        <p:attrNameLst>
                                          <p:attrName>ppt_x</p:attrName>
                                        </p:attrNameLst>
                                      </p:cBhvr>
                                      <p:tavLst>
                                        <p:tav tm="0">
                                          <p:val>
                                            <p:strVal val="1+#ppt_w/2"/>
                                          </p:val>
                                        </p:tav>
                                        <p:tav tm="100000">
                                          <p:val>
                                            <p:strVal val="#ppt_x"/>
                                          </p:val>
                                        </p:tav>
                                      </p:tavLst>
                                    </p:anim>
                                    <p:anim calcmode="lin" valueType="num">
                                      <p:cBhvr additive="base">
                                        <p:cTn id="74" dur="500" fill="hold"/>
                                        <p:tgtEl>
                                          <p:spTgt spid="30"/>
                                        </p:tgtEl>
                                        <p:attrNameLst>
                                          <p:attrName>ppt_y</p:attrName>
                                        </p:attrNameLst>
                                      </p:cBhvr>
                                      <p:tavLst>
                                        <p:tav tm="0">
                                          <p:val>
                                            <p:strVal val="#ppt_y"/>
                                          </p:val>
                                        </p:tav>
                                        <p:tav tm="100000">
                                          <p:val>
                                            <p:strVal val="#ppt_y"/>
                                          </p:val>
                                        </p:tav>
                                      </p:tavLst>
                                    </p:anim>
                                  </p:childTnLst>
                                </p:cTn>
                              </p:par>
                              <p:par>
                                <p:cTn id="75" presetID="2" presetClass="entr" presetSubtype="2" fill="hold" nodeType="withEffect">
                                  <p:stCondLst>
                                    <p:cond delay="0"/>
                                  </p:stCondLst>
                                  <p:childTnLst>
                                    <p:set>
                                      <p:cBhvr>
                                        <p:cTn id="76" dur="1" fill="hold">
                                          <p:stCondLst>
                                            <p:cond delay="0"/>
                                          </p:stCondLst>
                                        </p:cTn>
                                        <p:tgtEl>
                                          <p:spTgt spid="31"/>
                                        </p:tgtEl>
                                        <p:attrNameLst>
                                          <p:attrName>style.visibility</p:attrName>
                                        </p:attrNameLst>
                                      </p:cBhvr>
                                      <p:to>
                                        <p:strVal val="visible"/>
                                      </p:to>
                                    </p:set>
                                    <p:anim calcmode="lin" valueType="num">
                                      <p:cBhvr additive="base">
                                        <p:cTn id="77" dur="500" fill="hold"/>
                                        <p:tgtEl>
                                          <p:spTgt spid="31"/>
                                        </p:tgtEl>
                                        <p:attrNameLst>
                                          <p:attrName>ppt_x</p:attrName>
                                        </p:attrNameLst>
                                      </p:cBhvr>
                                      <p:tavLst>
                                        <p:tav tm="0">
                                          <p:val>
                                            <p:strVal val="1+#ppt_w/2"/>
                                          </p:val>
                                        </p:tav>
                                        <p:tav tm="100000">
                                          <p:val>
                                            <p:strVal val="#ppt_x"/>
                                          </p:val>
                                        </p:tav>
                                      </p:tavLst>
                                    </p:anim>
                                    <p:anim calcmode="lin" valueType="num">
                                      <p:cBhvr additive="base">
                                        <p:cTn id="78" dur="500" fill="hold"/>
                                        <p:tgtEl>
                                          <p:spTgt spid="31"/>
                                        </p:tgtEl>
                                        <p:attrNameLst>
                                          <p:attrName>ppt_y</p:attrName>
                                        </p:attrNameLst>
                                      </p:cBhvr>
                                      <p:tavLst>
                                        <p:tav tm="0">
                                          <p:val>
                                            <p:strVal val="#ppt_y"/>
                                          </p:val>
                                        </p:tav>
                                        <p:tav tm="100000">
                                          <p:val>
                                            <p:strVal val="#ppt_y"/>
                                          </p:val>
                                        </p:tav>
                                      </p:tavLst>
                                    </p:anim>
                                  </p:childTnLst>
                                </p:cTn>
                              </p:par>
                              <p:par>
                                <p:cTn id="79" presetID="2" presetClass="entr" presetSubtype="2" fill="hold" nodeType="withEffect">
                                  <p:stCondLst>
                                    <p:cond delay="0"/>
                                  </p:stCondLst>
                                  <p:childTnLst>
                                    <p:set>
                                      <p:cBhvr>
                                        <p:cTn id="80" dur="1" fill="hold">
                                          <p:stCondLst>
                                            <p:cond delay="0"/>
                                          </p:stCondLst>
                                        </p:cTn>
                                        <p:tgtEl>
                                          <p:spTgt spid="32"/>
                                        </p:tgtEl>
                                        <p:attrNameLst>
                                          <p:attrName>style.visibility</p:attrName>
                                        </p:attrNameLst>
                                      </p:cBhvr>
                                      <p:to>
                                        <p:strVal val="visible"/>
                                      </p:to>
                                    </p:set>
                                    <p:anim calcmode="lin" valueType="num">
                                      <p:cBhvr additive="base">
                                        <p:cTn id="81" dur="500" fill="hold"/>
                                        <p:tgtEl>
                                          <p:spTgt spid="32"/>
                                        </p:tgtEl>
                                        <p:attrNameLst>
                                          <p:attrName>ppt_x</p:attrName>
                                        </p:attrNameLst>
                                      </p:cBhvr>
                                      <p:tavLst>
                                        <p:tav tm="0">
                                          <p:val>
                                            <p:strVal val="1+#ppt_w/2"/>
                                          </p:val>
                                        </p:tav>
                                        <p:tav tm="100000">
                                          <p:val>
                                            <p:strVal val="#ppt_x"/>
                                          </p:val>
                                        </p:tav>
                                      </p:tavLst>
                                    </p:anim>
                                    <p:anim calcmode="lin" valueType="num">
                                      <p:cBhvr additive="base">
                                        <p:cTn id="82" dur="500" fill="hold"/>
                                        <p:tgtEl>
                                          <p:spTgt spid="32"/>
                                        </p:tgtEl>
                                        <p:attrNameLst>
                                          <p:attrName>ppt_y</p:attrName>
                                        </p:attrNameLst>
                                      </p:cBhvr>
                                      <p:tavLst>
                                        <p:tav tm="0">
                                          <p:val>
                                            <p:strVal val="#ppt_y"/>
                                          </p:val>
                                        </p:tav>
                                        <p:tav tm="100000">
                                          <p:val>
                                            <p:strVal val="#ppt_y"/>
                                          </p:val>
                                        </p:tav>
                                      </p:tavLst>
                                    </p:anim>
                                  </p:childTnLst>
                                </p:cTn>
                              </p:par>
                              <p:par>
                                <p:cTn id="83" presetID="2" presetClass="entr" presetSubtype="2" fill="hold" grpId="0" nodeType="withEffect">
                                  <p:stCondLst>
                                    <p:cond delay="0"/>
                                  </p:stCondLst>
                                  <p:childTnLst>
                                    <p:set>
                                      <p:cBhvr>
                                        <p:cTn id="84" dur="1" fill="hold">
                                          <p:stCondLst>
                                            <p:cond delay="0"/>
                                          </p:stCondLst>
                                        </p:cTn>
                                        <p:tgtEl>
                                          <p:spTgt spid="36"/>
                                        </p:tgtEl>
                                        <p:attrNameLst>
                                          <p:attrName>style.visibility</p:attrName>
                                        </p:attrNameLst>
                                      </p:cBhvr>
                                      <p:to>
                                        <p:strVal val="visible"/>
                                      </p:to>
                                    </p:set>
                                    <p:anim calcmode="lin" valueType="num">
                                      <p:cBhvr additive="base">
                                        <p:cTn id="85" dur="500" fill="hold"/>
                                        <p:tgtEl>
                                          <p:spTgt spid="36"/>
                                        </p:tgtEl>
                                        <p:attrNameLst>
                                          <p:attrName>ppt_x</p:attrName>
                                        </p:attrNameLst>
                                      </p:cBhvr>
                                      <p:tavLst>
                                        <p:tav tm="0">
                                          <p:val>
                                            <p:strVal val="1+#ppt_w/2"/>
                                          </p:val>
                                        </p:tav>
                                        <p:tav tm="100000">
                                          <p:val>
                                            <p:strVal val="#ppt_x"/>
                                          </p:val>
                                        </p:tav>
                                      </p:tavLst>
                                    </p:anim>
                                    <p:anim calcmode="lin" valueType="num">
                                      <p:cBhvr additive="base">
                                        <p:cTn id="86" dur="500" fill="hold"/>
                                        <p:tgtEl>
                                          <p:spTgt spid="36"/>
                                        </p:tgtEl>
                                        <p:attrNameLst>
                                          <p:attrName>ppt_y</p:attrName>
                                        </p:attrNameLst>
                                      </p:cBhvr>
                                      <p:tavLst>
                                        <p:tav tm="0">
                                          <p:val>
                                            <p:strVal val="#ppt_y"/>
                                          </p:val>
                                        </p:tav>
                                        <p:tav tm="100000">
                                          <p:val>
                                            <p:strVal val="#ppt_y"/>
                                          </p:val>
                                        </p:tav>
                                      </p:tavLst>
                                    </p:anim>
                                  </p:childTnLst>
                                </p:cTn>
                              </p:par>
                              <p:par>
                                <p:cTn id="87" presetID="2" presetClass="entr" presetSubtype="2" fill="hold" nodeType="withEffect">
                                  <p:stCondLst>
                                    <p:cond delay="0"/>
                                  </p:stCondLst>
                                  <p:childTnLst>
                                    <p:set>
                                      <p:cBhvr>
                                        <p:cTn id="88" dur="1" fill="hold">
                                          <p:stCondLst>
                                            <p:cond delay="0"/>
                                          </p:stCondLst>
                                        </p:cTn>
                                        <p:tgtEl>
                                          <p:spTgt spid="37"/>
                                        </p:tgtEl>
                                        <p:attrNameLst>
                                          <p:attrName>style.visibility</p:attrName>
                                        </p:attrNameLst>
                                      </p:cBhvr>
                                      <p:to>
                                        <p:strVal val="visible"/>
                                      </p:to>
                                    </p:set>
                                    <p:anim calcmode="lin" valueType="num">
                                      <p:cBhvr additive="base">
                                        <p:cTn id="89" dur="500" fill="hold"/>
                                        <p:tgtEl>
                                          <p:spTgt spid="37"/>
                                        </p:tgtEl>
                                        <p:attrNameLst>
                                          <p:attrName>ppt_x</p:attrName>
                                        </p:attrNameLst>
                                      </p:cBhvr>
                                      <p:tavLst>
                                        <p:tav tm="0">
                                          <p:val>
                                            <p:strVal val="1+#ppt_w/2"/>
                                          </p:val>
                                        </p:tav>
                                        <p:tav tm="100000">
                                          <p:val>
                                            <p:strVal val="#ppt_x"/>
                                          </p:val>
                                        </p:tav>
                                      </p:tavLst>
                                    </p:anim>
                                    <p:anim calcmode="lin" valueType="num">
                                      <p:cBhvr additive="base">
                                        <p:cTn id="90" dur="500" fill="hold"/>
                                        <p:tgtEl>
                                          <p:spTgt spid="37"/>
                                        </p:tgtEl>
                                        <p:attrNameLst>
                                          <p:attrName>ppt_y</p:attrName>
                                        </p:attrNameLst>
                                      </p:cBhvr>
                                      <p:tavLst>
                                        <p:tav tm="0">
                                          <p:val>
                                            <p:strVal val="#ppt_y"/>
                                          </p:val>
                                        </p:tav>
                                        <p:tav tm="100000">
                                          <p:val>
                                            <p:strVal val="#ppt_y"/>
                                          </p:val>
                                        </p:tav>
                                      </p:tavLst>
                                    </p:anim>
                                  </p:childTnLst>
                                </p:cTn>
                              </p:par>
                              <p:par>
                                <p:cTn id="91" presetID="2" presetClass="entr" presetSubtype="2" fill="hold" nodeType="withEffect">
                                  <p:stCondLst>
                                    <p:cond delay="0"/>
                                  </p:stCondLst>
                                  <p:childTnLst>
                                    <p:set>
                                      <p:cBhvr>
                                        <p:cTn id="92" dur="1" fill="hold">
                                          <p:stCondLst>
                                            <p:cond delay="0"/>
                                          </p:stCondLst>
                                        </p:cTn>
                                        <p:tgtEl>
                                          <p:spTgt spid="1419276"/>
                                        </p:tgtEl>
                                        <p:attrNameLst>
                                          <p:attrName>style.visibility</p:attrName>
                                        </p:attrNameLst>
                                      </p:cBhvr>
                                      <p:to>
                                        <p:strVal val="visible"/>
                                      </p:to>
                                    </p:set>
                                    <p:anim calcmode="lin" valueType="num">
                                      <p:cBhvr additive="base">
                                        <p:cTn id="93" dur="500" fill="hold"/>
                                        <p:tgtEl>
                                          <p:spTgt spid="1419276"/>
                                        </p:tgtEl>
                                        <p:attrNameLst>
                                          <p:attrName>ppt_x</p:attrName>
                                        </p:attrNameLst>
                                      </p:cBhvr>
                                      <p:tavLst>
                                        <p:tav tm="0">
                                          <p:val>
                                            <p:strVal val="1+#ppt_w/2"/>
                                          </p:val>
                                        </p:tav>
                                        <p:tav tm="100000">
                                          <p:val>
                                            <p:strVal val="#ppt_x"/>
                                          </p:val>
                                        </p:tav>
                                      </p:tavLst>
                                    </p:anim>
                                    <p:anim calcmode="lin" valueType="num">
                                      <p:cBhvr additive="base">
                                        <p:cTn id="94" dur="500" fill="hold"/>
                                        <p:tgtEl>
                                          <p:spTgt spid="1419276"/>
                                        </p:tgtEl>
                                        <p:attrNameLst>
                                          <p:attrName>ppt_y</p:attrName>
                                        </p:attrNameLst>
                                      </p:cBhvr>
                                      <p:tavLst>
                                        <p:tav tm="0">
                                          <p:val>
                                            <p:strVal val="#ppt_y"/>
                                          </p:val>
                                        </p:tav>
                                        <p:tav tm="100000">
                                          <p:val>
                                            <p:strVal val="#ppt_y"/>
                                          </p:val>
                                        </p:tav>
                                      </p:tavLst>
                                    </p:anim>
                                  </p:childTnLst>
                                </p:cTn>
                              </p:par>
                              <p:par>
                                <p:cTn id="95" presetID="2" presetClass="entr" presetSubtype="2" fill="hold" nodeType="withEffect">
                                  <p:stCondLst>
                                    <p:cond delay="0"/>
                                  </p:stCondLst>
                                  <p:childTnLst>
                                    <p:set>
                                      <p:cBhvr>
                                        <p:cTn id="96" dur="1" fill="hold">
                                          <p:stCondLst>
                                            <p:cond delay="0"/>
                                          </p:stCondLst>
                                        </p:cTn>
                                        <p:tgtEl>
                                          <p:spTgt spid="1419277"/>
                                        </p:tgtEl>
                                        <p:attrNameLst>
                                          <p:attrName>style.visibility</p:attrName>
                                        </p:attrNameLst>
                                      </p:cBhvr>
                                      <p:to>
                                        <p:strVal val="visible"/>
                                      </p:to>
                                    </p:set>
                                    <p:anim calcmode="lin" valueType="num">
                                      <p:cBhvr additive="base">
                                        <p:cTn id="97" dur="500" fill="hold"/>
                                        <p:tgtEl>
                                          <p:spTgt spid="1419277"/>
                                        </p:tgtEl>
                                        <p:attrNameLst>
                                          <p:attrName>ppt_x</p:attrName>
                                        </p:attrNameLst>
                                      </p:cBhvr>
                                      <p:tavLst>
                                        <p:tav tm="0">
                                          <p:val>
                                            <p:strVal val="1+#ppt_w/2"/>
                                          </p:val>
                                        </p:tav>
                                        <p:tav tm="100000">
                                          <p:val>
                                            <p:strVal val="#ppt_x"/>
                                          </p:val>
                                        </p:tav>
                                      </p:tavLst>
                                    </p:anim>
                                    <p:anim calcmode="lin" valueType="num">
                                      <p:cBhvr additive="base">
                                        <p:cTn id="98" dur="500" fill="hold"/>
                                        <p:tgtEl>
                                          <p:spTgt spid="1419277"/>
                                        </p:tgtEl>
                                        <p:attrNameLst>
                                          <p:attrName>ppt_y</p:attrName>
                                        </p:attrNameLst>
                                      </p:cBhvr>
                                      <p:tavLst>
                                        <p:tav tm="0">
                                          <p:val>
                                            <p:strVal val="#ppt_y"/>
                                          </p:val>
                                        </p:tav>
                                        <p:tav tm="100000">
                                          <p:val>
                                            <p:strVal val="#ppt_y"/>
                                          </p:val>
                                        </p:tav>
                                      </p:tavLst>
                                    </p:anim>
                                  </p:childTnLst>
                                </p:cTn>
                              </p:par>
                            </p:childTnLst>
                          </p:cTn>
                        </p:par>
                      </p:childTnLst>
                    </p:cTn>
                  </p:par>
                  <p:par>
                    <p:cTn id="99" fill="hold">
                      <p:stCondLst>
                        <p:cond delay="indefinite"/>
                      </p:stCondLst>
                      <p:childTnLst>
                        <p:par>
                          <p:cTn id="100" fill="hold">
                            <p:stCondLst>
                              <p:cond delay="0"/>
                            </p:stCondLst>
                            <p:childTnLst>
                              <p:par>
                                <p:cTn id="101" presetID="4" presetClass="entr" presetSubtype="16" fill="hold" nodeType="clickEffect">
                                  <p:stCondLst>
                                    <p:cond delay="0"/>
                                  </p:stCondLst>
                                  <p:childTnLst>
                                    <p:set>
                                      <p:cBhvr>
                                        <p:cTn id="102" dur="1" fill="hold">
                                          <p:stCondLst>
                                            <p:cond delay="0"/>
                                          </p:stCondLst>
                                        </p:cTn>
                                        <p:tgtEl>
                                          <p:spTgt spid="44">
                                            <p:txEl>
                                              <p:pRg st="0" end="0"/>
                                            </p:txEl>
                                          </p:spTgt>
                                        </p:tgtEl>
                                        <p:attrNameLst>
                                          <p:attrName>style.visibility</p:attrName>
                                        </p:attrNameLst>
                                      </p:cBhvr>
                                      <p:to>
                                        <p:strVal val="visible"/>
                                      </p:to>
                                    </p:set>
                                    <p:animEffect transition="in" filter="box(in)">
                                      <p:cBhvr>
                                        <p:cTn id="103" dur="500"/>
                                        <p:tgtEl>
                                          <p:spTgt spid="44">
                                            <p:txEl>
                                              <p:pRg st="0" end="0"/>
                                            </p:txEl>
                                          </p:spTgt>
                                        </p:tgtEl>
                                      </p:cBhvr>
                                    </p:animEffect>
                                  </p:childTnLst>
                                </p:cTn>
                              </p:par>
                              <p:par>
                                <p:cTn id="104" presetID="4" presetClass="entr" presetSubtype="16" fill="hold" nodeType="withEffect">
                                  <p:stCondLst>
                                    <p:cond delay="0"/>
                                  </p:stCondLst>
                                  <p:childTnLst>
                                    <p:set>
                                      <p:cBhvr>
                                        <p:cTn id="105" dur="1" fill="hold">
                                          <p:stCondLst>
                                            <p:cond delay="0"/>
                                          </p:stCondLst>
                                        </p:cTn>
                                        <p:tgtEl>
                                          <p:spTgt spid="44">
                                            <p:txEl>
                                              <p:pRg st="1" end="1"/>
                                            </p:txEl>
                                          </p:spTgt>
                                        </p:tgtEl>
                                        <p:attrNameLst>
                                          <p:attrName>style.visibility</p:attrName>
                                        </p:attrNameLst>
                                      </p:cBhvr>
                                      <p:to>
                                        <p:strVal val="visible"/>
                                      </p:to>
                                    </p:set>
                                    <p:animEffect transition="in" filter="box(in)">
                                      <p:cBhvr>
                                        <p:cTn id="106" dur="500"/>
                                        <p:tgtEl>
                                          <p:spTgt spid="4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animBg="1"/>
      <p:bldP spid="13" grpId="0" animBg="1"/>
      <p:bldP spid="19" grpId="0" animBg="1"/>
      <p:bldP spid="25" grpId="0" animBg="1"/>
      <p:bldP spid="26" grpId="0" animBg="1"/>
      <p:bldP spid="27" grpId="0" animBg="1"/>
      <p:bldP spid="28" grpId="0" animBg="1"/>
      <p:bldP spid="36"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1"/>
          <p:cNvPicPr>
            <a:picLocks noChangeAspect="1" noChangeArrowheads="1"/>
          </p:cNvPicPr>
          <p:nvPr/>
        </p:nvPicPr>
        <p:blipFill>
          <a:blip r:embed="rId4"/>
          <a:srcRect/>
          <a:stretch>
            <a:fillRect/>
          </a:stretch>
        </p:blipFill>
        <p:spPr bwMode="auto">
          <a:xfrm>
            <a:off x="5537882" y="3609020"/>
            <a:ext cx="3606118" cy="2848014"/>
          </a:xfrm>
          <a:prstGeom prst="rect">
            <a:avLst/>
          </a:prstGeom>
          <a:noFill/>
          <a:ln w="9525">
            <a:noFill/>
            <a:miter lim="800000"/>
            <a:headEnd/>
            <a:tailEnd/>
          </a:ln>
          <a:effectLst/>
        </p:spPr>
      </p:pic>
      <p:cxnSp>
        <p:nvCxnSpPr>
          <p:cNvPr id="5" name="直接连接符 4"/>
          <p:cNvCxnSpPr/>
          <p:nvPr/>
        </p:nvCxnSpPr>
        <p:spPr bwMode="auto">
          <a:xfrm>
            <a:off x="5294421" y="5459948"/>
            <a:ext cx="3958317" cy="2173"/>
          </a:xfrm>
          <a:prstGeom prst="line">
            <a:avLst/>
          </a:prstGeom>
          <a:solidFill>
            <a:schemeClr val="accent1"/>
          </a:solidFill>
          <a:ln w="9525" cap="flat" cmpd="sng" algn="ctr">
            <a:solidFill>
              <a:srgbClr val="FF0000"/>
            </a:solidFill>
            <a:prstDash val="solid"/>
            <a:round/>
            <a:headEnd type="none" w="med" len="med"/>
            <a:tailEnd type="none" w="med" len="med"/>
          </a:ln>
          <a:effectLst/>
        </p:spPr>
      </p:cxnSp>
      <p:graphicFrame>
        <p:nvGraphicFramePr>
          <p:cNvPr id="1489922" name="Object 2"/>
          <p:cNvGraphicFramePr>
            <a:graphicFrameLocks noChangeAspect="1"/>
          </p:cNvGraphicFramePr>
          <p:nvPr/>
        </p:nvGraphicFramePr>
        <p:xfrm>
          <a:off x="4995895" y="4589431"/>
          <a:ext cx="433249" cy="433249"/>
        </p:xfrm>
        <a:graphic>
          <a:graphicData uri="http://schemas.openxmlformats.org/presentationml/2006/ole">
            <mc:AlternateContent xmlns:mc="http://schemas.openxmlformats.org/markup-compatibility/2006">
              <mc:Choice xmlns:v="urn:schemas-microsoft-com:vml" Requires="v">
                <p:oleObj spid="_x0000_s9218" name="Equation" r:id="rId5" imgW="215900" imgH="215900" progId="Equation.DSMT4">
                  <p:embed/>
                </p:oleObj>
              </mc:Choice>
              <mc:Fallback>
                <p:oleObj name="Equation" r:id="rId5" imgW="215900" imgH="215900" progId="Equation.DSMT4">
                  <p:embed/>
                  <p:pic>
                    <p:nvPicPr>
                      <p:cNvPr id="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95895" y="4589431"/>
                        <a:ext cx="433249" cy="433249"/>
                      </a:xfrm>
                      <a:prstGeom prst="rect">
                        <a:avLst/>
                      </a:prstGeom>
                      <a:noFill/>
                      <a:ln>
                        <a:noFill/>
                      </a:ln>
                      <a:effectLst/>
                    </p:spPr>
                  </p:pic>
                </p:oleObj>
              </mc:Fallback>
            </mc:AlternateContent>
          </a:graphicData>
        </a:graphic>
      </p:graphicFrame>
      <p:graphicFrame>
        <p:nvGraphicFramePr>
          <p:cNvPr id="1489923" name="Object 3"/>
          <p:cNvGraphicFramePr>
            <a:graphicFrameLocks noChangeAspect="1"/>
          </p:cNvGraphicFramePr>
          <p:nvPr/>
        </p:nvGraphicFramePr>
        <p:xfrm>
          <a:off x="5047950" y="5792402"/>
          <a:ext cx="335960" cy="334351"/>
        </p:xfrm>
        <a:graphic>
          <a:graphicData uri="http://schemas.openxmlformats.org/presentationml/2006/ole">
            <mc:AlternateContent xmlns:mc="http://schemas.openxmlformats.org/markup-compatibility/2006">
              <mc:Choice xmlns:v="urn:schemas-microsoft-com:vml" Requires="v">
                <p:oleObj spid="_x0000_s9219" name="Equation" r:id="rId7" imgW="139700" imgH="139700" progId="Equation.DSMT4">
                  <p:embed/>
                </p:oleObj>
              </mc:Choice>
              <mc:Fallback>
                <p:oleObj name="Equation" r:id="rId7" imgW="139700" imgH="139700" progId="Equation.DSMT4">
                  <p:embed/>
                  <p:pic>
                    <p:nvPicPr>
                      <p:cNvPr id="0" name="Picture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047950" y="5792402"/>
                        <a:ext cx="335960" cy="334351"/>
                      </a:xfrm>
                      <a:prstGeom prst="rect">
                        <a:avLst/>
                      </a:prstGeom>
                      <a:noFill/>
                      <a:ln>
                        <a:noFill/>
                      </a:ln>
                      <a:effectLst/>
                    </p:spPr>
                  </p:pic>
                </p:oleObj>
              </mc:Fallback>
            </mc:AlternateContent>
          </a:graphicData>
        </a:graphic>
      </p:graphicFrame>
      <p:graphicFrame>
        <p:nvGraphicFramePr>
          <p:cNvPr id="1489925" name="Object 5"/>
          <p:cNvGraphicFramePr>
            <a:graphicFrameLocks noChangeAspect="1"/>
          </p:cNvGraphicFramePr>
          <p:nvPr/>
        </p:nvGraphicFramePr>
        <p:xfrm>
          <a:off x="25078" y="1603343"/>
          <a:ext cx="5037138" cy="473075"/>
        </p:xfrm>
        <a:graphic>
          <a:graphicData uri="http://schemas.openxmlformats.org/presentationml/2006/ole">
            <mc:AlternateContent xmlns:mc="http://schemas.openxmlformats.org/markup-compatibility/2006">
              <mc:Choice xmlns:v="urn:schemas-microsoft-com:vml" Requires="v">
                <p:oleObj spid="_x0000_s9220" name="Equation" r:id="rId9" imgW="55168800" imgH="5181600" progId="Equation.DSMT4">
                  <p:embed/>
                </p:oleObj>
              </mc:Choice>
              <mc:Fallback>
                <p:oleObj name="Equation" r:id="rId9" imgW="55168800" imgH="5181600" progId="Equation.DSMT4">
                  <p:embed/>
                  <p:pic>
                    <p:nvPicPr>
                      <p:cNvPr id="0" name="Picture 5"/>
                      <p:cNvPicPr>
                        <a:picLocks noChangeAspect="1" noChangeArrowheads="1"/>
                      </p:cNvPicPr>
                      <p:nvPr/>
                    </p:nvPicPr>
                    <p:blipFill>
                      <a:blip r:embed="rId10"/>
                      <a:srcRect/>
                      <a:stretch>
                        <a:fillRect/>
                      </a:stretch>
                    </p:blipFill>
                    <p:spPr bwMode="auto">
                      <a:xfrm>
                        <a:off x="25078" y="1603343"/>
                        <a:ext cx="5037138" cy="473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489926" name="Object 6"/>
          <p:cNvGraphicFramePr>
            <a:graphicFrameLocks noChangeAspect="1"/>
          </p:cNvGraphicFramePr>
          <p:nvPr/>
        </p:nvGraphicFramePr>
        <p:xfrm>
          <a:off x="7875" y="2191911"/>
          <a:ext cx="5370513" cy="973137"/>
        </p:xfrm>
        <a:graphic>
          <a:graphicData uri="http://schemas.openxmlformats.org/presentationml/2006/ole">
            <mc:AlternateContent xmlns:mc="http://schemas.openxmlformats.org/markup-compatibility/2006">
              <mc:Choice xmlns:v="urn:schemas-microsoft-com:vml" Requires="v">
                <p:oleObj spid="_x0000_s9221" name="Equation" r:id="rId11" imgW="2451100" imgH="444500" progId="Equation.DSMT4">
                  <p:embed/>
                </p:oleObj>
              </mc:Choice>
              <mc:Fallback>
                <p:oleObj name="Equation" r:id="rId11" imgW="2451100" imgH="444500" progId="Equation.DSMT4">
                  <p:embed/>
                  <p:pic>
                    <p:nvPicPr>
                      <p:cNvPr id="0" name="Picture 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875" y="2191911"/>
                        <a:ext cx="5370513" cy="973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489928" name="Object 8"/>
          <p:cNvGraphicFramePr>
            <a:graphicFrameLocks noChangeAspect="1"/>
          </p:cNvGraphicFramePr>
          <p:nvPr/>
        </p:nvGraphicFramePr>
        <p:xfrm>
          <a:off x="7875" y="3234287"/>
          <a:ext cx="4886103" cy="1460520"/>
        </p:xfrm>
        <a:graphic>
          <a:graphicData uri="http://schemas.openxmlformats.org/presentationml/2006/ole">
            <mc:AlternateContent xmlns:mc="http://schemas.openxmlformats.org/markup-compatibility/2006">
              <mc:Choice xmlns:v="urn:schemas-microsoft-com:vml" Requires="v">
                <p:oleObj spid="_x0000_s9222" name="Equation" r:id="rId13" imgW="2336800" imgH="698500" progId="Equation.DSMT4">
                  <p:embed/>
                </p:oleObj>
              </mc:Choice>
              <mc:Fallback>
                <p:oleObj name="Equation" r:id="rId13" imgW="2336800" imgH="698500" progId="Equation.DSMT4">
                  <p:embed/>
                  <p:pic>
                    <p:nvPicPr>
                      <p:cNvPr id="0" name="Picture 8"/>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875" y="3234287"/>
                        <a:ext cx="4886103" cy="14605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 name="流程图: 过程 9"/>
          <p:cNvSpPr/>
          <p:nvPr/>
        </p:nvSpPr>
        <p:spPr bwMode="auto">
          <a:xfrm>
            <a:off x="3669922" y="2636912"/>
            <a:ext cx="1325974" cy="528136"/>
          </a:xfrm>
          <a:prstGeom prst="flowChartProcess">
            <a:avLst/>
          </a:prstGeom>
          <a:noFill/>
          <a:ln w="254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endParaRPr>
          </a:p>
        </p:txBody>
      </p:sp>
      <mc:AlternateContent xmlns:mc="http://schemas.openxmlformats.org/markup-compatibility/2006" xmlns:a14="http://schemas.microsoft.com/office/drawing/2010/main">
        <mc:Choice Requires="a14">
          <p:sp>
            <p:nvSpPr>
              <p:cNvPr id="4" name="文本框 3"/>
              <p:cNvSpPr txBox="1"/>
              <p:nvPr/>
            </p:nvSpPr>
            <p:spPr>
              <a:xfrm>
                <a:off x="300993" y="5150387"/>
                <a:ext cx="4784275" cy="514308"/>
              </a:xfrm>
              <a:prstGeom prst="rect">
                <a:avLst/>
              </a:prstGeom>
              <a:solidFill>
                <a:srgbClr val="92D050"/>
              </a:solidFill>
            </p:spPr>
            <p:txBody>
              <a:bodyPr wrap="square" rtlCol="0">
                <a:spAutoFit/>
              </a:bodyPr>
              <a:lstStyle/>
              <a:p>
                <a:r>
                  <a:rPr lang="zh-CN" altLang="en-US" sz="2400" dirty="0">
                    <a:solidFill>
                      <a:srgbClr val="000000"/>
                    </a:solidFill>
                  </a:rPr>
                  <a:t>证明</a:t>
                </a:r>
                <a14:m>
                  <m:oMath xmlns:m="http://schemas.openxmlformats.org/officeDocument/2006/math">
                    <m:sSub>
                      <m:sSubPr>
                        <m:ctrlPr>
                          <a:rPr lang="en-US" altLang="zh-CN" sz="2400" b="1" i="1" smtClean="0">
                            <a:solidFill>
                              <a:srgbClr val="000000"/>
                            </a:solidFill>
                            <a:latin typeface="Cambria Math" panose="02040503050406030204" pitchFamily="18" charset="0"/>
                          </a:rPr>
                        </m:ctrlPr>
                      </m:sSubPr>
                      <m:e>
                        <m:r>
                          <a:rPr lang="en-US" altLang="zh-CN" sz="2400" b="1" i="1" smtClean="0">
                            <a:solidFill>
                              <a:srgbClr val="000000"/>
                            </a:solidFill>
                            <a:latin typeface="Cambria Math" panose="02040503050406030204" pitchFamily="18" charset="0"/>
                          </a:rPr>
                          <m:t>𝑮</m:t>
                        </m:r>
                      </m:e>
                      <m:sub>
                        <m:r>
                          <a:rPr lang="en-US" altLang="zh-CN" sz="2400" b="1" i="1" smtClean="0">
                            <a:solidFill>
                              <a:srgbClr val="000000"/>
                            </a:solidFill>
                            <a:latin typeface="Cambria Math" panose="02040503050406030204" pitchFamily="18" charset="0"/>
                          </a:rPr>
                          <m:t>𝒊</m:t>
                        </m:r>
                      </m:sub>
                    </m:sSub>
                    <m:r>
                      <a:rPr lang="en-US" altLang="zh-CN" sz="2400" b="1" i="1" smtClean="0">
                        <a:solidFill>
                          <a:srgbClr val="000000"/>
                        </a:solidFill>
                        <a:latin typeface="Cambria Math" panose="02040503050406030204" pitchFamily="18" charset="0"/>
                      </a:rPr>
                      <m:t>=</m:t>
                    </m:r>
                    <m:sSub>
                      <m:sSubPr>
                        <m:ctrlPr>
                          <a:rPr lang="en-US" altLang="zh-CN" sz="2400" b="1" i="1" smtClean="0">
                            <a:solidFill>
                              <a:srgbClr val="000000"/>
                            </a:solidFill>
                            <a:latin typeface="Cambria Math" panose="02040503050406030204" pitchFamily="18" charset="0"/>
                          </a:rPr>
                        </m:ctrlPr>
                      </m:sSubPr>
                      <m:e>
                        <m:sSub>
                          <m:sSubPr>
                            <m:ctrlPr>
                              <a:rPr lang="en-US" altLang="zh-CN" sz="2400" b="1" i="1" smtClean="0">
                                <a:solidFill>
                                  <a:srgbClr val="000000"/>
                                </a:solidFill>
                                <a:latin typeface="Cambria Math" panose="02040503050406030204" pitchFamily="18" charset="0"/>
                              </a:rPr>
                            </m:ctrlPr>
                          </m:sSubPr>
                          <m:e>
                            <m:r>
                              <a:rPr lang="en-US" altLang="zh-CN" sz="2400" b="1" i="1" smtClean="0">
                                <a:solidFill>
                                  <a:srgbClr val="000000"/>
                                </a:solidFill>
                                <a:latin typeface="Cambria Math" panose="02040503050406030204" pitchFamily="18" charset="0"/>
                              </a:rPr>
                              <m:t>𝑭</m:t>
                            </m:r>
                          </m:e>
                          <m:sub>
                            <m:r>
                              <a:rPr lang="en-US" altLang="zh-CN" sz="2400" b="1" i="1" smtClean="0">
                                <a:solidFill>
                                  <a:srgbClr val="000000"/>
                                </a:solidFill>
                                <a:latin typeface="Cambria Math" panose="02040503050406030204" pitchFamily="18" charset="0"/>
                              </a:rPr>
                              <m:t>𝒓𝒌</m:t>
                            </m:r>
                          </m:sub>
                        </m:sSub>
                      </m:e>
                      <m:sub>
                        <m:r>
                          <a:rPr lang="en-US" altLang="zh-CN" sz="2400" b="1" i="0" smtClean="0">
                            <a:solidFill>
                              <a:srgbClr val="000000"/>
                            </a:solidFill>
                            <a:latin typeface="Cambria Math" panose="02040503050406030204" pitchFamily="18" charset="0"/>
                          </a:rPr>
                          <m:t>𝐢</m:t>
                        </m:r>
                      </m:sub>
                    </m:sSub>
                    <m:r>
                      <a:rPr lang="en-US" altLang="zh-CN" sz="2400" b="1" i="1" smtClean="0">
                        <a:solidFill>
                          <a:srgbClr val="000000"/>
                        </a:solidFill>
                        <a:latin typeface="Cambria Math" panose="02040503050406030204" pitchFamily="18" charset="0"/>
                      </a:rPr>
                      <m:t>∘</m:t>
                    </m:r>
                    <m:sSup>
                      <m:sSupPr>
                        <m:ctrlPr>
                          <a:rPr lang="en-US" altLang="zh-CN" sz="2400" b="1" i="1" smtClean="0">
                            <a:solidFill>
                              <a:srgbClr val="000000"/>
                            </a:solidFill>
                            <a:latin typeface="Cambria Math" panose="02040503050406030204" pitchFamily="18" charset="0"/>
                          </a:rPr>
                        </m:ctrlPr>
                      </m:sSupPr>
                      <m:e>
                        <m:r>
                          <a:rPr lang="en-US" altLang="zh-CN" sz="2400" b="1" i="1" smtClean="0">
                            <a:solidFill>
                              <a:srgbClr val="000000"/>
                            </a:solidFill>
                            <a:latin typeface="Cambria Math" panose="02040503050406030204" pitchFamily="18" charset="0"/>
                          </a:rPr>
                          <m:t>𝑷</m:t>
                        </m:r>
                      </m:e>
                      <m:sup>
                        <m:r>
                          <a:rPr lang="en-US" altLang="zh-CN" sz="2400" b="1" i="1" smtClean="0">
                            <a:solidFill>
                              <a:srgbClr val="000000"/>
                            </a:solidFill>
                            <a:latin typeface="Cambria Math" panose="02040503050406030204" pitchFamily="18" charset="0"/>
                          </a:rPr>
                          <m:t>−</m:t>
                        </m:r>
                        <m:r>
                          <a:rPr lang="en-US" altLang="zh-CN" sz="2400" b="1" i="1" smtClean="0">
                            <a:solidFill>
                              <a:srgbClr val="000000"/>
                            </a:solidFill>
                            <a:latin typeface="Cambria Math" panose="02040503050406030204" pitchFamily="18" charset="0"/>
                          </a:rPr>
                          <m:t>𝟏</m:t>
                        </m:r>
                      </m:sup>
                    </m:sSup>
                    <m:r>
                      <a:rPr lang="en-US" altLang="zh-CN" sz="2400" b="1" i="1" smtClean="0">
                        <a:solidFill>
                          <a:srgbClr val="000000"/>
                        </a:solidFill>
                        <a:latin typeface="Cambria Math" panose="02040503050406030204" pitchFamily="18" charset="0"/>
                      </a:rPr>
                      <m:t>∘</m:t>
                    </m:r>
                    <m:r>
                      <a:rPr lang="en-US" altLang="zh-CN" sz="2400" b="1" i="1" smtClean="0">
                        <a:solidFill>
                          <a:srgbClr val="000000"/>
                        </a:solidFill>
                        <a:latin typeface="Cambria Math" panose="02040503050406030204" pitchFamily="18" charset="0"/>
                      </a:rPr>
                      <m:t>𝝆</m:t>
                    </m:r>
                    <m:r>
                      <a:rPr lang="zh-CN" altLang="en-US" sz="2400" i="1">
                        <a:solidFill>
                          <a:srgbClr val="000000"/>
                        </a:solidFill>
                        <a:latin typeface="Cambria Math" panose="02040503050406030204" pitchFamily="18" charset="0"/>
                      </a:rPr>
                      <m:t>是</m:t>
                    </m:r>
                  </m:oMath>
                </a14:m>
                <a:r>
                  <a:rPr lang="zh-CN" altLang="en-US" sz="2400" b="1" dirty="0">
                    <a:solidFill>
                      <a:srgbClr val="000000"/>
                    </a:solidFill>
                  </a:rPr>
                  <a:t>对合的</a:t>
                </a:r>
                <a:endParaRPr lang="en-US" altLang="zh-CN" sz="2400" b="1" dirty="0">
                  <a:solidFill>
                    <a:srgbClr val="000000"/>
                  </a:solidFill>
                </a:endParaRPr>
              </a:p>
            </p:txBody>
          </p:sp>
        </mc:Choice>
        <mc:Fallback xmlns="">
          <p:sp>
            <p:nvSpPr>
              <p:cNvPr id="4" name="文本框 3"/>
              <p:cNvSpPr txBox="1">
                <a:spLocks noRot="1" noChangeAspect="1" noMove="1" noResize="1" noEditPoints="1" noAdjustHandles="1" noChangeArrowheads="1" noChangeShapeType="1" noTextEdit="1"/>
              </p:cNvSpPr>
              <p:nvPr/>
            </p:nvSpPr>
            <p:spPr>
              <a:xfrm>
                <a:off x="300993" y="5150387"/>
                <a:ext cx="4784275" cy="514308"/>
              </a:xfrm>
              <a:prstGeom prst="rect">
                <a:avLst/>
              </a:prstGeom>
              <a:blipFill rotWithShape="1">
                <a:blip r:embed="rId15"/>
                <a:stretch>
                  <a:fillRect t="-104" r="4" b="96"/>
                </a:stretch>
              </a:blipFill>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1489922"/>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1489923"/>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8" presetClass="entr" presetSubtype="16" fill="hold" nodeType="clickEffect">
                                  <p:stCondLst>
                                    <p:cond delay="0"/>
                                  </p:stCondLst>
                                  <p:childTnLst>
                                    <p:set>
                                      <p:cBhvr>
                                        <p:cTn id="23" dur="1" fill="hold">
                                          <p:stCondLst>
                                            <p:cond delay="0"/>
                                          </p:stCondLst>
                                        </p:cTn>
                                        <p:tgtEl>
                                          <p:spTgt spid="1489925"/>
                                        </p:tgtEl>
                                        <p:attrNameLst>
                                          <p:attrName>style.visibility</p:attrName>
                                        </p:attrNameLst>
                                      </p:cBhvr>
                                      <p:to>
                                        <p:strVal val="visible"/>
                                      </p:to>
                                    </p:set>
                                    <p:animEffect transition="in" filter="diamond(in)">
                                      <p:cBhvr>
                                        <p:cTn id="24" dur="500"/>
                                        <p:tgtEl>
                                          <p:spTgt spid="1489925"/>
                                        </p:tgtEl>
                                      </p:cBhvr>
                                    </p:animEffect>
                                  </p:childTnLst>
                                </p:cTn>
                              </p:par>
                            </p:childTnLst>
                          </p:cTn>
                        </p:par>
                      </p:childTnLst>
                    </p:cTn>
                  </p:par>
                  <p:par>
                    <p:cTn id="25" fill="hold">
                      <p:stCondLst>
                        <p:cond delay="indefinite"/>
                      </p:stCondLst>
                      <p:childTnLst>
                        <p:par>
                          <p:cTn id="26" fill="hold">
                            <p:stCondLst>
                              <p:cond delay="0"/>
                            </p:stCondLst>
                            <p:childTnLst>
                              <p:par>
                                <p:cTn id="27" presetID="4" presetClass="entr" presetSubtype="16" fill="hold" nodeType="clickEffect">
                                  <p:stCondLst>
                                    <p:cond delay="0"/>
                                  </p:stCondLst>
                                  <p:childTnLst>
                                    <p:set>
                                      <p:cBhvr>
                                        <p:cTn id="28" dur="1" fill="hold">
                                          <p:stCondLst>
                                            <p:cond delay="0"/>
                                          </p:stCondLst>
                                        </p:cTn>
                                        <p:tgtEl>
                                          <p:spTgt spid="1489926"/>
                                        </p:tgtEl>
                                        <p:attrNameLst>
                                          <p:attrName>style.visibility</p:attrName>
                                        </p:attrNameLst>
                                      </p:cBhvr>
                                      <p:to>
                                        <p:strVal val="visible"/>
                                      </p:to>
                                    </p:set>
                                    <p:animEffect transition="in" filter="box(in)">
                                      <p:cBhvr>
                                        <p:cTn id="29" dur="500"/>
                                        <p:tgtEl>
                                          <p:spTgt spid="1489926"/>
                                        </p:tgtEl>
                                      </p:cBhvr>
                                    </p:animEffect>
                                  </p:childTnLst>
                                </p:cTn>
                              </p:par>
                            </p:childTnLst>
                          </p:cTn>
                        </p:par>
                      </p:childTnLst>
                    </p:cTn>
                  </p:par>
                  <p:par>
                    <p:cTn id="30" fill="hold">
                      <p:stCondLst>
                        <p:cond delay="indefinite"/>
                      </p:stCondLst>
                      <p:childTnLst>
                        <p:par>
                          <p:cTn id="31" fill="hold">
                            <p:stCondLst>
                              <p:cond delay="0"/>
                            </p:stCondLst>
                            <p:childTnLst>
                              <p:par>
                                <p:cTn id="32" presetID="4" presetClass="entr" presetSubtype="16" fill="hold" grpId="0" nodeType="click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box(in)">
                                      <p:cBhvr>
                                        <p:cTn id="34" dur="500"/>
                                        <p:tgtEl>
                                          <p:spTgt spid="10"/>
                                        </p:tgtEl>
                                      </p:cBhvr>
                                    </p:animEffect>
                                  </p:childTnLst>
                                </p:cTn>
                              </p:par>
                            </p:childTnLst>
                          </p:cTn>
                        </p:par>
                      </p:childTnLst>
                    </p:cTn>
                  </p:par>
                  <p:par>
                    <p:cTn id="35" fill="hold">
                      <p:stCondLst>
                        <p:cond delay="indefinite"/>
                      </p:stCondLst>
                      <p:childTnLst>
                        <p:par>
                          <p:cTn id="36" fill="hold">
                            <p:stCondLst>
                              <p:cond delay="0"/>
                            </p:stCondLst>
                            <p:childTnLst>
                              <p:par>
                                <p:cTn id="37" presetID="4" presetClass="entr" presetSubtype="16" fill="hold" nodeType="clickEffect">
                                  <p:stCondLst>
                                    <p:cond delay="0"/>
                                  </p:stCondLst>
                                  <p:childTnLst>
                                    <p:set>
                                      <p:cBhvr>
                                        <p:cTn id="38" dur="1" fill="hold">
                                          <p:stCondLst>
                                            <p:cond delay="0"/>
                                          </p:stCondLst>
                                        </p:cTn>
                                        <p:tgtEl>
                                          <p:spTgt spid="1489928"/>
                                        </p:tgtEl>
                                        <p:attrNameLst>
                                          <p:attrName>style.visibility</p:attrName>
                                        </p:attrNameLst>
                                      </p:cBhvr>
                                      <p:to>
                                        <p:strVal val="visible"/>
                                      </p:to>
                                    </p:set>
                                    <p:animEffect transition="in" filter="box(in)">
                                      <p:cBhvr>
                                        <p:cTn id="39" dur="500"/>
                                        <p:tgtEl>
                                          <p:spTgt spid="14899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08" name="Rectangle 8"/>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graphicFrame>
        <p:nvGraphicFramePr>
          <p:cNvPr id="1638407" name="Object 7"/>
          <p:cNvGraphicFramePr>
            <a:graphicFrameLocks noChangeAspect="1"/>
          </p:cNvGraphicFramePr>
          <p:nvPr/>
        </p:nvGraphicFramePr>
        <p:xfrm>
          <a:off x="5192721" y="982629"/>
          <a:ext cx="3863975" cy="5546725"/>
        </p:xfrm>
        <a:graphic>
          <a:graphicData uri="http://schemas.openxmlformats.org/presentationml/2006/ole">
            <mc:AlternateContent xmlns:mc="http://schemas.openxmlformats.org/markup-compatibility/2006">
              <mc:Choice xmlns:v="urn:schemas-microsoft-com:vml" Requires="v">
                <p:oleObj spid="_x0000_s10242" name="Visio" r:id="rId3" imgW="3264535" imgH="4688205" progId="Visio.Drawing.11">
                  <p:embed/>
                </p:oleObj>
              </mc:Choice>
              <mc:Fallback>
                <p:oleObj name="Visio" r:id="rId3" imgW="3264535" imgH="4688205" progId="Visio.Drawing.11">
                  <p:embed/>
                  <p:pic>
                    <p:nvPicPr>
                      <p:cNvPr id="0" name="Picture 7"/>
                      <p:cNvPicPr>
                        <a:picLocks noChangeAspect="1" noChangeArrowheads="1"/>
                      </p:cNvPicPr>
                      <p:nvPr/>
                    </p:nvPicPr>
                    <p:blipFill>
                      <a:blip r:embed="rId4"/>
                      <a:srcRect/>
                      <a:stretch>
                        <a:fillRect/>
                      </a:stretch>
                    </p:blipFill>
                    <p:spPr bwMode="auto">
                      <a:xfrm>
                        <a:off x="5192721" y="982629"/>
                        <a:ext cx="3863975" cy="55467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 name="Object 7"/>
          <p:cNvGraphicFramePr>
            <a:graphicFrameLocks noChangeAspect="1"/>
          </p:cNvGraphicFramePr>
          <p:nvPr/>
        </p:nvGraphicFramePr>
        <p:xfrm>
          <a:off x="684213" y="4443413"/>
          <a:ext cx="4090987" cy="530225"/>
        </p:xfrm>
        <a:graphic>
          <a:graphicData uri="http://schemas.openxmlformats.org/presentationml/2006/ole">
            <mc:AlternateContent xmlns:mc="http://schemas.openxmlformats.org/markup-compatibility/2006">
              <mc:Choice xmlns:v="urn:schemas-microsoft-com:vml" Requires="v">
                <p:oleObj spid="_x0000_s10243" name="Equation" r:id="rId5" imgW="44805600" imgH="5791200" progId="Equation.DSMT4">
                  <p:embed/>
                </p:oleObj>
              </mc:Choice>
              <mc:Fallback>
                <p:oleObj name="Equation" r:id="rId5" imgW="44805600" imgH="5791200" progId="Equation.DSMT4">
                  <p:embed/>
                  <p:pic>
                    <p:nvPicPr>
                      <p:cNvPr id="0" name="Picture 9"/>
                      <p:cNvPicPr>
                        <a:picLocks noChangeAspect="1" noChangeArrowheads="1"/>
                      </p:cNvPicPr>
                      <p:nvPr/>
                    </p:nvPicPr>
                    <p:blipFill>
                      <a:blip r:embed="rId6"/>
                      <a:srcRect/>
                      <a:stretch>
                        <a:fillRect/>
                      </a:stretch>
                    </p:blipFill>
                    <p:spPr bwMode="auto">
                      <a:xfrm>
                        <a:off x="684213" y="4443413"/>
                        <a:ext cx="4090987" cy="53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 name="Object 7"/>
          <p:cNvGraphicFramePr>
            <a:graphicFrameLocks noChangeAspect="1"/>
          </p:cNvGraphicFramePr>
          <p:nvPr/>
        </p:nvGraphicFramePr>
        <p:xfrm>
          <a:off x="683567" y="3373348"/>
          <a:ext cx="4090988" cy="417513"/>
        </p:xfrm>
        <a:graphic>
          <a:graphicData uri="http://schemas.openxmlformats.org/presentationml/2006/ole">
            <mc:AlternateContent xmlns:mc="http://schemas.openxmlformats.org/markup-compatibility/2006">
              <mc:Choice xmlns:v="urn:schemas-microsoft-com:vml" Requires="v">
                <p:oleObj spid="_x0000_s10244" name="Equation" r:id="rId7" imgW="44805600" imgH="4572000" progId="Equation.DSMT4">
                  <p:embed/>
                </p:oleObj>
              </mc:Choice>
              <mc:Fallback>
                <p:oleObj name="Equation" r:id="rId7" imgW="44805600" imgH="4572000" progId="Equation.DSMT4">
                  <p:embed/>
                  <p:pic>
                    <p:nvPicPr>
                      <p:cNvPr id="0" name="Object 7"/>
                      <p:cNvPicPr>
                        <a:picLocks noChangeAspect="1" noChangeArrowheads="1"/>
                      </p:cNvPicPr>
                      <p:nvPr/>
                    </p:nvPicPr>
                    <p:blipFill>
                      <a:blip r:embed="rId8"/>
                      <a:srcRect/>
                      <a:stretch>
                        <a:fillRect/>
                      </a:stretch>
                    </p:blipFill>
                    <p:spPr bwMode="auto">
                      <a:xfrm>
                        <a:off x="683567" y="3373348"/>
                        <a:ext cx="4090988" cy="417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 name="Object 7"/>
          <p:cNvGraphicFramePr>
            <a:graphicFrameLocks noChangeAspect="1"/>
          </p:cNvGraphicFramePr>
          <p:nvPr/>
        </p:nvGraphicFramePr>
        <p:xfrm>
          <a:off x="697968" y="5085184"/>
          <a:ext cx="2671763" cy="419100"/>
        </p:xfrm>
        <a:graphic>
          <a:graphicData uri="http://schemas.openxmlformats.org/presentationml/2006/ole">
            <mc:AlternateContent xmlns:mc="http://schemas.openxmlformats.org/markup-compatibility/2006">
              <mc:Choice xmlns:v="urn:schemas-microsoft-com:vml" Requires="v">
                <p:oleObj spid="_x0000_s10245" name="Equation" r:id="rId9" imgW="29260800" imgH="4572000" progId="Equation.DSMT4">
                  <p:embed/>
                </p:oleObj>
              </mc:Choice>
              <mc:Fallback>
                <p:oleObj name="Equation" r:id="rId9" imgW="29260800" imgH="4572000" progId="Equation.DSMT4">
                  <p:embed/>
                  <p:pic>
                    <p:nvPicPr>
                      <p:cNvPr id="0" name="Object 7"/>
                      <p:cNvPicPr>
                        <a:picLocks noChangeAspect="1" noChangeArrowheads="1"/>
                      </p:cNvPicPr>
                      <p:nvPr/>
                    </p:nvPicPr>
                    <p:blipFill>
                      <a:blip r:embed="rId10"/>
                      <a:srcRect/>
                      <a:stretch>
                        <a:fillRect/>
                      </a:stretch>
                    </p:blipFill>
                    <p:spPr bwMode="auto">
                      <a:xfrm>
                        <a:off x="697968" y="5085184"/>
                        <a:ext cx="2671763" cy="41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1" name="流程图: 过程 10"/>
          <p:cNvSpPr/>
          <p:nvPr/>
        </p:nvSpPr>
        <p:spPr bwMode="auto">
          <a:xfrm flipV="1">
            <a:off x="5246915" y="5107448"/>
            <a:ext cx="362018" cy="374571"/>
          </a:xfrm>
          <a:prstGeom prst="flowChartProcess">
            <a:avLst/>
          </a:prstGeom>
          <a:noFill/>
          <a:ln w="254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endParaRPr>
          </a:p>
        </p:txBody>
      </p:sp>
      <mc:AlternateContent xmlns:mc="http://schemas.openxmlformats.org/markup-compatibility/2006" xmlns:a14="http://schemas.microsoft.com/office/drawing/2010/main">
        <mc:Choice Requires="a14">
          <p:sp>
            <p:nvSpPr>
              <p:cNvPr id="2" name="矩形 1"/>
              <p:cNvSpPr/>
              <p:nvPr/>
            </p:nvSpPr>
            <p:spPr>
              <a:xfrm>
                <a:off x="755576" y="1664804"/>
                <a:ext cx="3210559" cy="58464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a:solidFill>
                                <a:srgbClr val="000000"/>
                              </a:solidFill>
                              <a:latin typeface="Cambria Math" panose="02040503050406030204" pitchFamily="18" charset="0"/>
                            </a:rPr>
                          </m:ctrlPr>
                        </m:sSubPr>
                        <m:e>
                          <m:r>
                            <a:rPr lang="en-US" altLang="zh-CN" i="1">
                              <a:solidFill>
                                <a:srgbClr val="000000"/>
                              </a:solidFill>
                              <a:latin typeface="Cambria Math" panose="02040503050406030204" pitchFamily="18" charset="0"/>
                            </a:rPr>
                            <m:t>𝑮</m:t>
                          </m:r>
                        </m:e>
                        <m:sub>
                          <m:r>
                            <a:rPr lang="en-US" altLang="zh-CN" i="1">
                              <a:solidFill>
                                <a:srgbClr val="000000"/>
                              </a:solidFill>
                              <a:latin typeface="Cambria Math" panose="02040503050406030204" pitchFamily="18" charset="0"/>
                            </a:rPr>
                            <m:t>𝒊</m:t>
                          </m:r>
                        </m:sub>
                      </m:sSub>
                      <m:r>
                        <a:rPr lang="en-US" altLang="zh-CN" i="1">
                          <a:solidFill>
                            <a:srgbClr val="000000"/>
                          </a:solidFill>
                          <a:latin typeface="Cambria Math" panose="02040503050406030204" pitchFamily="18" charset="0"/>
                        </a:rPr>
                        <m:t>=</m:t>
                      </m:r>
                      <m:sSub>
                        <m:sSubPr>
                          <m:ctrlPr>
                            <a:rPr lang="en-US" altLang="zh-CN" i="1">
                              <a:solidFill>
                                <a:srgbClr val="000000"/>
                              </a:solidFill>
                              <a:latin typeface="Cambria Math" panose="02040503050406030204" pitchFamily="18" charset="0"/>
                            </a:rPr>
                          </m:ctrlPr>
                        </m:sSubPr>
                        <m:e>
                          <m:sSub>
                            <m:sSubPr>
                              <m:ctrlPr>
                                <a:rPr lang="en-US" altLang="zh-CN" i="1">
                                  <a:solidFill>
                                    <a:srgbClr val="000000"/>
                                  </a:solidFill>
                                  <a:latin typeface="Cambria Math" panose="02040503050406030204" pitchFamily="18" charset="0"/>
                                </a:rPr>
                              </m:ctrlPr>
                            </m:sSubPr>
                            <m:e>
                              <m:r>
                                <a:rPr lang="en-US" altLang="zh-CN" i="1">
                                  <a:solidFill>
                                    <a:srgbClr val="000000"/>
                                  </a:solidFill>
                                  <a:latin typeface="Cambria Math" panose="02040503050406030204" pitchFamily="18" charset="0"/>
                                </a:rPr>
                                <m:t>𝑭</m:t>
                              </m:r>
                            </m:e>
                            <m:sub>
                              <m:r>
                                <a:rPr lang="en-US" altLang="zh-CN" i="1">
                                  <a:solidFill>
                                    <a:srgbClr val="000000"/>
                                  </a:solidFill>
                                  <a:latin typeface="Cambria Math" panose="02040503050406030204" pitchFamily="18" charset="0"/>
                                </a:rPr>
                                <m:t>𝒓𝒌</m:t>
                              </m:r>
                            </m:sub>
                          </m:sSub>
                        </m:e>
                        <m:sub>
                          <m:r>
                            <a:rPr lang="en-US" altLang="zh-CN">
                              <a:solidFill>
                                <a:srgbClr val="000000"/>
                              </a:solidFill>
                              <a:latin typeface="Cambria Math" panose="02040503050406030204" pitchFamily="18" charset="0"/>
                            </a:rPr>
                            <m:t>𝐢</m:t>
                          </m:r>
                        </m:sub>
                      </m:sSub>
                      <m:r>
                        <a:rPr lang="en-US" altLang="zh-CN" i="1">
                          <a:solidFill>
                            <a:srgbClr val="000000"/>
                          </a:solidFill>
                          <a:latin typeface="Cambria Math" panose="02040503050406030204" pitchFamily="18" charset="0"/>
                        </a:rPr>
                        <m:t>∘</m:t>
                      </m:r>
                      <m:sSup>
                        <m:sSupPr>
                          <m:ctrlPr>
                            <a:rPr lang="en-US" altLang="zh-CN" i="1">
                              <a:solidFill>
                                <a:srgbClr val="000000"/>
                              </a:solidFill>
                              <a:latin typeface="Cambria Math" panose="02040503050406030204" pitchFamily="18" charset="0"/>
                            </a:rPr>
                          </m:ctrlPr>
                        </m:sSupPr>
                        <m:e>
                          <m:r>
                            <a:rPr lang="en-US" altLang="zh-CN" i="1">
                              <a:solidFill>
                                <a:srgbClr val="000000"/>
                              </a:solidFill>
                              <a:latin typeface="Cambria Math" panose="02040503050406030204" pitchFamily="18" charset="0"/>
                            </a:rPr>
                            <m:t>𝑷</m:t>
                          </m:r>
                        </m:e>
                        <m:sup>
                          <m:r>
                            <a:rPr lang="en-US" altLang="zh-CN" i="1">
                              <a:solidFill>
                                <a:srgbClr val="000000"/>
                              </a:solidFill>
                              <a:latin typeface="Cambria Math" panose="02040503050406030204" pitchFamily="18" charset="0"/>
                            </a:rPr>
                            <m:t>−</m:t>
                          </m:r>
                          <m:r>
                            <a:rPr lang="en-US" altLang="zh-CN" i="1">
                              <a:solidFill>
                                <a:srgbClr val="000000"/>
                              </a:solidFill>
                              <a:latin typeface="Cambria Math" panose="02040503050406030204" pitchFamily="18" charset="0"/>
                            </a:rPr>
                            <m:t>𝟏</m:t>
                          </m:r>
                        </m:sup>
                      </m:sSup>
                      <m:r>
                        <a:rPr lang="en-US" altLang="zh-CN" i="1">
                          <a:solidFill>
                            <a:srgbClr val="000000"/>
                          </a:solidFill>
                          <a:latin typeface="Cambria Math" panose="02040503050406030204" pitchFamily="18" charset="0"/>
                        </a:rPr>
                        <m:t>∘</m:t>
                      </m:r>
                      <m:r>
                        <a:rPr lang="en-US" altLang="zh-CN" i="1">
                          <a:solidFill>
                            <a:srgbClr val="000000"/>
                          </a:solidFill>
                          <a:latin typeface="Cambria Math" panose="02040503050406030204" pitchFamily="18" charset="0"/>
                        </a:rPr>
                        <m:t>𝝆</m:t>
                      </m:r>
                    </m:oMath>
                  </m:oMathPara>
                </a14:m>
                <a:endParaRPr lang="zh-CN" altLang="en-US" dirty="0"/>
              </a:p>
            </p:txBody>
          </p:sp>
        </mc:Choice>
        <mc:Fallback xmlns="">
          <p:sp>
            <p:nvSpPr>
              <p:cNvPr id="2" name="矩形 1"/>
              <p:cNvSpPr>
                <a:spLocks noRot="1" noChangeAspect="1" noMove="1" noResize="1" noEditPoints="1" noAdjustHandles="1" noChangeArrowheads="1" noChangeShapeType="1" noTextEdit="1"/>
              </p:cNvSpPr>
              <p:nvPr/>
            </p:nvSpPr>
            <p:spPr>
              <a:xfrm>
                <a:off x="755576" y="1664804"/>
                <a:ext cx="3210559" cy="584647"/>
              </a:xfrm>
              <a:prstGeom prst="rect">
                <a:avLst/>
              </a:prstGeom>
              <a:blipFill rotWithShape="1">
                <a:blip r:embed="rId11"/>
                <a:stretch>
                  <a:fillRect l="-17" t="-80" r="17" b="48"/>
                </a:stretch>
              </a:blipFill>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ox(in)">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638407"/>
                                        </p:tgtEl>
                                        <p:attrNameLst>
                                          <p:attrName>style.visibility</p:attrName>
                                        </p:attrNameLst>
                                      </p:cBhvr>
                                      <p:to>
                                        <p:strVal val="visible"/>
                                      </p:to>
                                    </p:set>
                                    <p:animEffect transition="in" filter="dissolve">
                                      <p:cBhvr>
                                        <p:cTn id="12" dur="500"/>
                                        <p:tgtEl>
                                          <p:spTgt spid="1638407"/>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box(in)">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box(in)">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box(in)">
                                      <p:cBhvr>
                                        <p:cTn id="2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08" name="Rectangle 8"/>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graphicFrame>
        <p:nvGraphicFramePr>
          <p:cNvPr id="1638407" name="Object 7"/>
          <p:cNvGraphicFramePr>
            <a:graphicFrameLocks noChangeAspect="1"/>
          </p:cNvGraphicFramePr>
          <p:nvPr/>
        </p:nvGraphicFramePr>
        <p:xfrm>
          <a:off x="5192721" y="982629"/>
          <a:ext cx="3863975" cy="5546725"/>
        </p:xfrm>
        <a:graphic>
          <a:graphicData uri="http://schemas.openxmlformats.org/presentationml/2006/ole">
            <mc:AlternateContent xmlns:mc="http://schemas.openxmlformats.org/markup-compatibility/2006">
              <mc:Choice xmlns:v="urn:schemas-microsoft-com:vml" Requires="v">
                <p:oleObj spid="_x0000_s11266" name="Visio" r:id="rId3" imgW="3264535" imgH="4688205" progId="Visio.Drawing.11">
                  <p:embed/>
                </p:oleObj>
              </mc:Choice>
              <mc:Fallback>
                <p:oleObj name="Visio" r:id="rId3" imgW="3264535" imgH="4688205" progId="Visio.Drawing.11">
                  <p:embed/>
                  <p:pic>
                    <p:nvPicPr>
                      <p:cNvPr id="0" name="Object 7"/>
                      <p:cNvPicPr>
                        <a:picLocks noChangeAspect="1" noChangeArrowheads="1"/>
                      </p:cNvPicPr>
                      <p:nvPr/>
                    </p:nvPicPr>
                    <p:blipFill>
                      <a:blip r:embed="rId4"/>
                      <a:srcRect/>
                      <a:stretch>
                        <a:fillRect/>
                      </a:stretch>
                    </p:blipFill>
                    <p:spPr bwMode="auto">
                      <a:xfrm>
                        <a:off x="5192721" y="982629"/>
                        <a:ext cx="3863975" cy="55467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 name="Object 7"/>
          <p:cNvGraphicFramePr>
            <a:graphicFrameLocks noChangeAspect="1"/>
          </p:cNvGraphicFramePr>
          <p:nvPr/>
        </p:nvGraphicFramePr>
        <p:xfrm>
          <a:off x="333375" y="3259138"/>
          <a:ext cx="4646613" cy="530225"/>
        </p:xfrm>
        <a:graphic>
          <a:graphicData uri="http://schemas.openxmlformats.org/presentationml/2006/ole">
            <mc:AlternateContent xmlns:mc="http://schemas.openxmlformats.org/markup-compatibility/2006">
              <mc:Choice xmlns:v="urn:schemas-microsoft-com:vml" Requires="v">
                <p:oleObj spid="_x0000_s11267" name="Equation" r:id="rId5" imgW="50901600" imgH="5791200" progId="Equation.DSMT4">
                  <p:embed/>
                </p:oleObj>
              </mc:Choice>
              <mc:Fallback>
                <p:oleObj name="Equation" r:id="rId5" imgW="50901600" imgH="5791200" progId="Equation.DSMT4">
                  <p:embed/>
                  <p:pic>
                    <p:nvPicPr>
                      <p:cNvPr id="0" name="Object 7"/>
                      <p:cNvPicPr>
                        <a:picLocks noChangeAspect="1" noChangeArrowheads="1"/>
                      </p:cNvPicPr>
                      <p:nvPr/>
                    </p:nvPicPr>
                    <p:blipFill>
                      <a:blip r:embed="rId6"/>
                      <a:srcRect/>
                      <a:stretch>
                        <a:fillRect/>
                      </a:stretch>
                    </p:blipFill>
                    <p:spPr bwMode="auto">
                      <a:xfrm>
                        <a:off x="333375" y="3259138"/>
                        <a:ext cx="4646613" cy="53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 name="Object 7"/>
          <p:cNvGraphicFramePr>
            <a:graphicFrameLocks noChangeAspect="1"/>
          </p:cNvGraphicFramePr>
          <p:nvPr/>
        </p:nvGraphicFramePr>
        <p:xfrm>
          <a:off x="329183" y="2158206"/>
          <a:ext cx="4090988" cy="417513"/>
        </p:xfrm>
        <a:graphic>
          <a:graphicData uri="http://schemas.openxmlformats.org/presentationml/2006/ole">
            <mc:AlternateContent xmlns:mc="http://schemas.openxmlformats.org/markup-compatibility/2006">
              <mc:Choice xmlns:v="urn:schemas-microsoft-com:vml" Requires="v">
                <p:oleObj spid="_x0000_s11268" name="Equation" r:id="rId7" imgW="44805600" imgH="4572000" progId="Equation.DSMT4">
                  <p:embed/>
                </p:oleObj>
              </mc:Choice>
              <mc:Fallback>
                <p:oleObj name="Equation" r:id="rId7" imgW="44805600" imgH="4572000" progId="Equation.DSMT4">
                  <p:embed/>
                  <p:pic>
                    <p:nvPicPr>
                      <p:cNvPr id="0" name="Object 7"/>
                      <p:cNvPicPr>
                        <a:picLocks noChangeAspect="1" noChangeArrowheads="1"/>
                      </p:cNvPicPr>
                      <p:nvPr/>
                    </p:nvPicPr>
                    <p:blipFill>
                      <a:blip r:embed="rId8"/>
                      <a:srcRect/>
                      <a:stretch>
                        <a:fillRect/>
                      </a:stretch>
                    </p:blipFill>
                    <p:spPr bwMode="auto">
                      <a:xfrm>
                        <a:off x="329183" y="2158206"/>
                        <a:ext cx="4090988" cy="417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 name="Object 7"/>
          <p:cNvGraphicFramePr>
            <a:graphicFrameLocks noChangeAspect="1"/>
          </p:cNvGraphicFramePr>
          <p:nvPr/>
        </p:nvGraphicFramePr>
        <p:xfrm>
          <a:off x="982439" y="5295900"/>
          <a:ext cx="3008312" cy="919163"/>
        </p:xfrm>
        <a:graphic>
          <a:graphicData uri="http://schemas.openxmlformats.org/presentationml/2006/ole">
            <mc:AlternateContent xmlns:mc="http://schemas.openxmlformats.org/markup-compatibility/2006">
              <mc:Choice xmlns:v="urn:schemas-microsoft-com:vml" Requires="v">
                <p:oleObj spid="_x0000_s11269" name="Equation" r:id="rId9" imgW="32918400" imgH="10058400" progId="Equation.DSMT4">
                  <p:embed/>
                </p:oleObj>
              </mc:Choice>
              <mc:Fallback>
                <p:oleObj name="Equation" r:id="rId9" imgW="32918400" imgH="10058400" progId="Equation.DSMT4">
                  <p:embed/>
                  <p:pic>
                    <p:nvPicPr>
                      <p:cNvPr id="0" name="Object 7"/>
                      <p:cNvPicPr>
                        <a:picLocks noChangeAspect="1" noChangeArrowheads="1"/>
                      </p:cNvPicPr>
                      <p:nvPr/>
                    </p:nvPicPr>
                    <p:blipFill>
                      <a:blip r:embed="rId10"/>
                      <a:srcRect/>
                      <a:stretch>
                        <a:fillRect/>
                      </a:stretch>
                    </p:blipFill>
                    <p:spPr bwMode="auto">
                      <a:xfrm>
                        <a:off x="982439" y="5295900"/>
                        <a:ext cx="3008312" cy="919163"/>
                      </a:xfrm>
                      <a:prstGeom prst="rect">
                        <a:avLst/>
                      </a:prstGeom>
                      <a:solidFill>
                        <a:srgbClr val="80C535"/>
                      </a:solidFill>
                      <a:ln>
                        <a:noFill/>
                      </a:ln>
                      <a:effectLst/>
                    </p:spPr>
                  </p:pic>
                </p:oleObj>
              </mc:Fallback>
            </mc:AlternateContent>
          </a:graphicData>
        </a:graphic>
      </p:graphicFrame>
      <p:graphicFrame>
        <p:nvGraphicFramePr>
          <p:cNvPr id="7" name="Object 7"/>
          <p:cNvGraphicFramePr>
            <a:graphicFrameLocks noChangeAspect="1"/>
          </p:cNvGraphicFramePr>
          <p:nvPr/>
        </p:nvGraphicFramePr>
        <p:xfrm>
          <a:off x="329183" y="3794125"/>
          <a:ext cx="4314825" cy="528638"/>
        </p:xfrm>
        <a:graphic>
          <a:graphicData uri="http://schemas.openxmlformats.org/presentationml/2006/ole">
            <mc:AlternateContent xmlns:mc="http://schemas.openxmlformats.org/markup-compatibility/2006">
              <mc:Choice xmlns:v="urn:schemas-microsoft-com:vml" Requires="v">
                <p:oleObj spid="_x0000_s11270" name="Equation" r:id="rId11" imgW="47244000" imgH="5791200" progId="Equation.DSMT4">
                  <p:embed/>
                </p:oleObj>
              </mc:Choice>
              <mc:Fallback>
                <p:oleObj name="Equation" r:id="rId11" imgW="47244000" imgH="5791200" progId="Equation.DSMT4">
                  <p:embed/>
                  <p:pic>
                    <p:nvPicPr>
                      <p:cNvPr id="0" name="Object 7"/>
                      <p:cNvPicPr>
                        <a:picLocks noChangeAspect="1" noChangeArrowheads="1"/>
                      </p:cNvPicPr>
                      <p:nvPr/>
                    </p:nvPicPr>
                    <p:blipFill>
                      <a:blip r:embed="rId12"/>
                      <a:srcRect/>
                      <a:stretch>
                        <a:fillRect/>
                      </a:stretch>
                    </p:blipFill>
                    <p:spPr bwMode="auto">
                      <a:xfrm>
                        <a:off x="329183" y="3794125"/>
                        <a:ext cx="4314825" cy="528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 name="Object 7"/>
          <p:cNvGraphicFramePr>
            <a:graphicFrameLocks noChangeAspect="1"/>
          </p:cNvGraphicFramePr>
          <p:nvPr/>
        </p:nvGraphicFramePr>
        <p:xfrm>
          <a:off x="333375" y="4365736"/>
          <a:ext cx="2616200" cy="417513"/>
        </p:xfrm>
        <a:graphic>
          <a:graphicData uri="http://schemas.openxmlformats.org/presentationml/2006/ole">
            <mc:AlternateContent xmlns:mc="http://schemas.openxmlformats.org/markup-compatibility/2006">
              <mc:Choice xmlns:v="urn:schemas-microsoft-com:vml" Requires="v">
                <p:oleObj spid="_x0000_s11271" name="Equation" r:id="rId13" imgW="28651200" imgH="4572000" progId="Equation.DSMT4">
                  <p:embed/>
                </p:oleObj>
              </mc:Choice>
              <mc:Fallback>
                <p:oleObj name="Equation" r:id="rId13" imgW="28651200" imgH="4572000" progId="Equation.DSMT4">
                  <p:embed/>
                  <p:pic>
                    <p:nvPicPr>
                      <p:cNvPr id="0" name="Object 7"/>
                      <p:cNvPicPr>
                        <a:picLocks noChangeAspect="1" noChangeArrowheads="1"/>
                      </p:cNvPicPr>
                      <p:nvPr/>
                    </p:nvPicPr>
                    <p:blipFill>
                      <a:blip r:embed="rId14"/>
                      <a:srcRect/>
                      <a:stretch>
                        <a:fillRect/>
                      </a:stretch>
                    </p:blipFill>
                    <p:spPr bwMode="auto">
                      <a:xfrm>
                        <a:off x="333375" y="4365736"/>
                        <a:ext cx="2616200" cy="417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1" name="流程图: 过程 10"/>
          <p:cNvSpPr/>
          <p:nvPr/>
        </p:nvSpPr>
        <p:spPr bwMode="auto">
          <a:xfrm flipV="1">
            <a:off x="5246915" y="5107448"/>
            <a:ext cx="362018" cy="374571"/>
          </a:xfrm>
          <a:prstGeom prst="flowChartProcess">
            <a:avLst/>
          </a:prstGeom>
          <a:noFill/>
          <a:ln w="254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ox(in)">
                                      <p:cBhvr>
                                        <p:cTn id="7" dur="500"/>
                                        <p:tgtEl>
                                          <p:spTgt spid="12"/>
                                        </p:tgtEl>
                                      </p:cBhvr>
                                    </p:animEffect>
                                  </p:childTnLst>
                                </p:cTn>
                              </p:par>
                            </p:childTnLst>
                          </p:cTn>
                        </p:par>
                        <p:par>
                          <p:cTn id="8" fill="hold">
                            <p:stCondLst>
                              <p:cond delay="500"/>
                            </p:stCondLst>
                            <p:childTnLst>
                              <p:par>
                                <p:cTn id="9" presetID="4" presetClass="entr" presetSubtype="16"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box(in)">
                                      <p:cBhvr>
                                        <p:cTn id="11" dur="5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nodeType="clickEffect">
                                  <p:stCondLst>
                                    <p:cond delay="0"/>
                                  </p:stCondLst>
                                  <p:childTnLst>
                                    <p:set>
                                      <p:cBhvr>
                                        <p:cTn id="15" dur="1" fill="hold">
                                          <p:stCondLst>
                                            <p:cond delay="0"/>
                                          </p:stCondLst>
                                        </p:cTn>
                                        <p:tgtEl>
                                          <p:spTgt spid="1638407"/>
                                        </p:tgtEl>
                                        <p:attrNameLst>
                                          <p:attrName>style.visibility</p:attrName>
                                        </p:attrNameLst>
                                      </p:cBhvr>
                                      <p:to>
                                        <p:strVal val="visible"/>
                                      </p:to>
                                    </p:set>
                                    <p:animEffect transition="in" filter="dissolve">
                                      <p:cBhvr>
                                        <p:cTn id="16" dur="500"/>
                                        <p:tgtEl>
                                          <p:spTgt spid="1638407"/>
                                        </p:tgtEl>
                                      </p:cBhvr>
                                    </p:animEffect>
                                  </p:childTnLst>
                                </p:cTn>
                              </p:par>
                            </p:childTnLst>
                          </p:cTn>
                        </p:par>
                      </p:childTnLst>
                    </p:cTn>
                  </p:par>
                  <p:par>
                    <p:cTn id="17" fill="hold">
                      <p:stCondLst>
                        <p:cond delay="indefinite"/>
                      </p:stCondLst>
                      <p:childTnLst>
                        <p:par>
                          <p:cTn id="18" fill="hold">
                            <p:stCondLst>
                              <p:cond delay="0"/>
                            </p:stCondLst>
                            <p:childTnLst>
                              <p:par>
                                <p:cTn id="19" presetID="4" presetClass="entr" presetSubtype="16"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box(in)">
                                      <p:cBhvr>
                                        <p:cTn id="21" dur="500"/>
                                        <p:tgtEl>
                                          <p:spTgt spid="11"/>
                                        </p:tgtEl>
                                      </p:cBhvr>
                                    </p:animEffect>
                                  </p:childTnLst>
                                </p:cTn>
                              </p:par>
                            </p:childTnLst>
                          </p:cTn>
                        </p:par>
                      </p:childTnLst>
                    </p:cTn>
                  </p:par>
                  <p:par>
                    <p:cTn id="22" fill="hold">
                      <p:stCondLst>
                        <p:cond delay="indefinite"/>
                      </p:stCondLst>
                      <p:childTnLst>
                        <p:par>
                          <p:cTn id="23" fill="hold">
                            <p:stCondLst>
                              <p:cond delay="0"/>
                            </p:stCondLst>
                            <p:childTnLst>
                              <p:par>
                                <p:cTn id="24" presetID="4" presetClass="entr" presetSubtype="16" fill="hold" nodeType="click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box(in)">
                                      <p:cBhvr>
                                        <p:cTn id="26" dur="500"/>
                                        <p:tgtEl>
                                          <p:spTgt spid="6"/>
                                        </p:tgtEl>
                                      </p:cBhvr>
                                    </p:animEffect>
                                  </p:childTnLst>
                                </p:cTn>
                              </p:par>
                            </p:childTnLst>
                          </p:cTn>
                        </p:par>
                      </p:childTnLst>
                    </p:cTn>
                  </p:par>
                  <p:par>
                    <p:cTn id="27" fill="hold">
                      <p:stCondLst>
                        <p:cond delay="indefinite"/>
                      </p:stCondLst>
                      <p:childTnLst>
                        <p:par>
                          <p:cTn id="28" fill="hold">
                            <p:stCondLst>
                              <p:cond delay="0"/>
                            </p:stCondLst>
                            <p:childTnLst>
                              <p:par>
                                <p:cTn id="29" presetID="4" presetClass="entr" presetSubtype="16"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box(in)">
                                      <p:cBhvr>
                                        <p:cTn id="31" dur="500"/>
                                        <p:tgtEl>
                                          <p:spTgt spid="9"/>
                                        </p:tgtEl>
                                      </p:cBhvr>
                                    </p:animEffect>
                                  </p:childTnLst>
                                </p:cTn>
                              </p:par>
                            </p:childTnLst>
                          </p:cTn>
                        </p:par>
                      </p:childTnLst>
                    </p:cTn>
                  </p:par>
                  <p:par>
                    <p:cTn id="32" fill="hold">
                      <p:stCondLst>
                        <p:cond delay="indefinite"/>
                      </p:stCondLst>
                      <p:childTnLst>
                        <p:par>
                          <p:cTn id="33" fill="hold">
                            <p:stCondLst>
                              <p:cond delay="0"/>
                            </p:stCondLst>
                            <p:childTnLst>
                              <p:par>
                                <p:cTn id="34" presetID="4" presetClass="entr" presetSubtype="16" fill="hold" nodeType="clickEffect">
                                  <p:stCondLst>
                                    <p:cond delay="0"/>
                                  </p:stCondLst>
                                  <p:childTnLst>
                                    <p:set>
                                      <p:cBhvr>
                                        <p:cTn id="35" dur="1" fill="hold">
                                          <p:stCondLst>
                                            <p:cond delay="0"/>
                                          </p:stCondLst>
                                        </p:cTn>
                                        <p:tgtEl>
                                          <p:spTgt spid="8"/>
                                        </p:tgtEl>
                                        <p:attrNameLst>
                                          <p:attrName>style.visibility</p:attrName>
                                        </p:attrNameLst>
                                      </p:cBhvr>
                                      <p:to>
                                        <p:strVal val="visible"/>
                                      </p:to>
                                    </p:set>
                                    <p:animEffect transition="in" filter="box(in)">
                                      <p:cBhvr>
                                        <p:cTn id="3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内容占位符 9"/>
          <p:cNvSpPr>
            <a:spLocks noGrp="1"/>
          </p:cNvSpPr>
          <p:nvPr>
            <p:ph idx="1"/>
          </p:nvPr>
        </p:nvSpPr>
        <p:spPr/>
        <p:txBody>
          <a:bodyPr/>
          <a:lstStyle/>
          <a:p>
            <a:pPr lvl="1"/>
            <a:r>
              <a:rPr lang="zh-CN" altLang="en-US" dirty="0"/>
              <a:t>加密和解密使用相同的算法</a:t>
            </a:r>
            <a:endParaRPr lang="en-US" altLang="zh-CN" dirty="0"/>
          </a:p>
          <a:p>
            <a:pPr lvl="2"/>
            <a:r>
              <a:rPr lang="zh-CN" altLang="en-US" dirty="0"/>
              <a:t>加密：</a:t>
            </a:r>
            <a:endParaRPr lang="en-US" altLang="zh-CN" dirty="0"/>
          </a:p>
          <a:p>
            <a:pPr lvl="2"/>
            <a:r>
              <a:rPr lang="zh-CN" altLang="en-US" dirty="0"/>
              <a:t>解密：</a:t>
            </a:r>
            <a:endParaRPr lang="en-US" altLang="zh-CN" dirty="0"/>
          </a:p>
          <a:p>
            <a:pPr lvl="1"/>
            <a:r>
              <a:rPr lang="zh-CN" altLang="en-US" dirty="0"/>
              <a:t>二者不同仅在于</a:t>
            </a:r>
            <a:endParaRPr lang="en-US" altLang="zh-CN" dirty="0"/>
          </a:p>
          <a:p>
            <a:pPr lvl="2"/>
            <a:r>
              <a:rPr lang="zh-CN" altLang="en-US" dirty="0"/>
              <a:t>输入不同</a:t>
            </a:r>
            <a:endParaRPr lang="en-US" altLang="zh-CN" dirty="0"/>
          </a:p>
          <a:p>
            <a:pPr lvl="2"/>
            <a:r>
              <a:rPr lang="zh-CN" altLang="en-US" dirty="0"/>
              <a:t>子密钥的次序相反</a:t>
            </a:r>
            <a:endParaRPr lang="en-US" altLang="zh-CN" dirty="0"/>
          </a:p>
          <a:p>
            <a:pPr lvl="3"/>
            <a:r>
              <a:rPr lang="zh-CN" altLang="en-US" sz="2800" dirty="0"/>
              <a:t>加密：</a:t>
            </a:r>
            <a:r>
              <a:rPr lang="en-US" sz="2800" i="1" dirty="0"/>
              <a:t>rk</a:t>
            </a:r>
            <a:r>
              <a:rPr lang="en-US" sz="2800" baseline="-25000" dirty="0"/>
              <a:t>0</a:t>
            </a:r>
            <a:r>
              <a:rPr lang="en-US" sz="2800" dirty="0"/>
              <a:t>, </a:t>
            </a:r>
            <a:r>
              <a:rPr lang="en-US" sz="2800" i="1" dirty="0"/>
              <a:t>rk</a:t>
            </a:r>
            <a:r>
              <a:rPr lang="en-US" sz="2800" baseline="-25000" dirty="0"/>
              <a:t>1</a:t>
            </a:r>
            <a:r>
              <a:rPr lang="en-US" sz="2800" dirty="0"/>
              <a:t>, </a:t>
            </a:r>
            <a:r>
              <a:rPr lang="en-US" sz="2800" i="1" dirty="0"/>
              <a:t>rk</a:t>
            </a:r>
            <a:r>
              <a:rPr lang="en-US" sz="2800" baseline="-25000" dirty="0"/>
              <a:t>2</a:t>
            </a:r>
            <a:r>
              <a:rPr lang="en-US" sz="2800" dirty="0"/>
              <a:t>, … , </a:t>
            </a:r>
            <a:r>
              <a:rPr lang="en-US" sz="2800" i="1" dirty="0"/>
              <a:t>rk</a:t>
            </a:r>
            <a:r>
              <a:rPr lang="en-US" sz="2800" baseline="-25000" dirty="0"/>
              <a:t>31</a:t>
            </a:r>
          </a:p>
          <a:p>
            <a:pPr lvl="3"/>
            <a:r>
              <a:rPr lang="zh-CN" altLang="en-US" sz="2800" dirty="0"/>
              <a:t>解密：</a:t>
            </a:r>
            <a:r>
              <a:rPr lang="en-US" sz="2800" i="1" dirty="0"/>
              <a:t>rk</a:t>
            </a:r>
            <a:r>
              <a:rPr lang="en-US" sz="2800" baseline="-25000" dirty="0"/>
              <a:t>31</a:t>
            </a:r>
            <a:r>
              <a:rPr lang="en-US" sz="2800" dirty="0"/>
              <a:t>, </a:t>
            </a:r>
            <a:r>
              <a:rPr lang="en-US" sz="2800" i="1" dirty="0"/>
              <a:t>rk</a:t>
            </a:r>
            <a:r>
              <a:rPr lang="en-US" sz="2800" baseline="-25000" dirty="0"/>
              <a:t>30 </a:t>
            </a:r>
            <a:r>
              <a:rPr lang="en-US" sz="2800" dirty="0"/>
              <a:t>, … , </a:t>
            </a:r>
            <a:r>
              <a:rPr lang="en-US" sz="2800" i="1" dirty="0"/>
              <a:t>rk</a:t>
            </a:r>
            <a:r>
              <a:rPr lang="en-US" sz="2800" baseline="-25000" dirty="0"/>
              <a:t>0</a:t>
            </a:r>
            <a:endParaRPr lang="zh-CN" altLang="en-US" sz="2800" dirty="0"/>
          </a:p>
          <a:p>
            <a:pPr lvl="3">
              <a:lnSpc>
                <a:spcPct val="100000"/>
              </a:lnSpc>
            </a:pPr>
            <a:endParaRPr lang="zh-CN" altLang="en-US" dirty="0"/>
          </a:p>
          <a:p>
            <a:pPr lvl="3">
              <a:lnSpc>
                <a:spcPct val="100000"/>
              </a:lnSpc>
            </a:pPr>
            <a:endParaRPr lang="en-US" altLang="zh-CN" dirty="0"/>
          </a:p>
          <a:p>
            <a:pPr lvl="3">
              <a:lnSpc>
                <a:spcPct val="100000"/>
              </a:lnSpc>
            </a:pPr>
            <a:endParaRPr lang="zh-CN" altLang="en-US" dirty="0"/>
          </a:p>
          <a:p>
            <a:endParaRPr lang="zh-CN" altLang="en-US" dirty="0"/>
          </a:p>
        </p:txBody>
      </p:sp>
      <p:sp>
        <p:nvSpPr>
          <p:cNvPr id="1638408" name="Rectangle 8"/>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1642502" name="Rectangle 6"/>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graphicFrame>
        <p:nvGraphicFramePr>
          <p:cNvPr id="5" name="Object 5"/>
          <p:cNvGraphicFramePr>
            <a:graphicFrameLocks noChangeAspect="1"/>
          </p:cNvGraphicFramePr>
          <p:nvPr/>
        </p:nvGraphicFramePr>
        <p:xfrm>
          <a:off x="2663788" y="2204864"/>
          <a:ext cx="5037138" cy="473075"/>
        </p:xfrm>
        <a:graphic>
          <a:graphicData uri="http://schemas.openxmlformats.org/presentationml/2006/ole">
            <mc:AlternateContent xmlns:mc="http://schemas.openxmlformats.org/markup-compatibility/2006">
              <mc:Choice xmlns:v="urn:schemas-microsoft-com:vml" Requires="v">
                <p:oleObj spid="_x0000_s12290" name="Equation" r:id="rId3" imgW="55168800" imgH="5181600" progId="Equation.DSMT4">
                  <p:embed/>
                </p:oleObj>
              </mc:Choice>
              <mc:Fallback>
                <p:oleObj name="Equation" r:id="rId3" imgW="55168800" imgH="5181600" progId="Equation.DSMT4">
                  <p:embed/>
                  <p:pic>
                    <p:nvPicPr>
                      <p:cNvPr id="0" name="Object 5"/>
                      <p:cNvPicPr>
                        <a:picLocks noChangeAspect="1" noChangeArrowheads="1"/>
                      </p:cNvPicPr>
                      <p:nvPr/>
                    </p:nvPicPr>
                    <p:blipFill>
                      <a:blip r:embed="rId4"/>
                      <a:srcRect/>
                      <a:stretch>
                        <a:fillRect/>
                      </a:stretch>
                    </p:blipFill>
                    <p:spPr bwMode="auto">
                      <a:xfrm>
                        <a:off x="2663788" y="2204864"/>
                        <a:ext cx="5037138" cy="473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 name="Object 5"/>
          <p:cNvGraphicFramePr>
            <a:graphicFrameLocks noChangeAspect="1"/>
          </p:cNvGraphicFramePr>
          <p:nvPr/>
        </p:nvGraphicFramePr>
        <p:xfrm>
          <a:off x="2581275" y="2754313"/>
          <a:ext cx="5064125" cy="528637"/>
        </p:xfrm>
        <a:graphic>
          <a:graphicData uri="http://schemas.openxmlformats.org/presentationml/2006/ole">
            <mc:AlternateContent xmlns:mc="http://schemas.openxmlformats.org/markup-compatibility/2006">
              <mc:Choice xmlns:v="urn:schemas-microsoft-com:vml" Requires="v">
                <p:oleObj spid="_x0000_s12291" name="Equation" r:id="rId5" imgW="55473600" imgH="5791200" progId="Equation.DSMT4">
                  <p:embed/>
                </p:oleObj>
              </mc:Choice>
              <mc:Fallback>
                <p:oleObj name="Equation" r:id="rId5" imgW="55473600" imgH="5791200" progId="Equation.DSMT4">
                  <p:embed/>
                  <p:pic>
                    <p:nvPicPr>
                      <p:cNvPr id="0" name="Object 5"/>
                      <p:cNvPicPr>
                        <a:picLocks noChangeAspect="1" noChangeArrowheads="1"/>
                      </p:cNvPicPr>
                      <p:nvPr/>
                    </p:nvPicPr>
                    <p:blipFill>
                      <a:blip r:embed="rId6"/>
                      <a:srcRect/>
                      <a:stretch>
                        <a:fillRect/>
                      </a:stretch>
                    </p:blipFill>
                    <p:spPr bwMode="auto">
                      <a:xfrm>
                        <a:off x="2581275" y="2754313"/>
                        <a:ext cx="5064125" cy="528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par>
                                <p:cTn id="11" presetID="8" presetClass="entr" presetSubtype="16"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diamond(in)">
                                      <p:cBhvr>
                                        <p:cTn id="13" dur="5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10">
                                            <p:txEl>
                                              <p:pRg st="2" end="2"/>
                                            </p:txEl>
                                          </p:spTgt>
                                        </p:tgtEl>
                                        <p:attrNameLst>
                                          <p:attrName>style.visibility</p:attrName>
                                        </p:attrNameLst>
                                      </p:cBhvr>
                                      <p:to>
                                        <p:strVal val="visible"/>
                                      </p:to>
                                    </p:set>
                                  </p:childTnLst>
                                </p:cTn>
                              </p:par>
                              <p:par>
                                <p:cTn id="18" presetID="8" presetClass="entr" presetSubtype="16" fill="hold" nodeType="with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diamond(in)">
                                      <p:cBhvr>
                                        <p:cTn id="20" dur="500"/>
                                        <p:tgtEl>
                                          <p:spTgt spid="7"/>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0">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9" name="Rectangle 3"/>
          <p:cNvSpPr>
            <a:spLocks noGrp="1" noChangeArrowheads="1"/>
          </p:cNvSpPr>
          <p:nvPr>
            <p:ph idx="1"/>
          </p:nvPr>
        </p:nvSpPr>
        <p:spPr/>
        <p:txBody>
          <a:bodyPr/>
          <a:lstStyle/>
          <a:p>
            <a:pPr lvl="1"/>
            <a:r>
              <a:rPr lang="zh-CN" altLang="en-US" dirty="0"/>
              <a:t>广义</a:t>
            </a:r>
            <a:r>
              <a:rPr lang="en-US" altLang="zh-CN" dirty="0" err="1"/>
              <a:t>Feistel</a:t>
            </a:r>
            <a:r>
              <a:rPr lang="zh-CN" altLang="en-US" dirty="0"/>
              <a:t>结构</a:t>
            </a:r>
            <a:endParaRPr lang="en-US" altLang="zh-CN" dirty="0"/>
          </a:p>
          <a:p>
            <a:pPr marL="1177290" lvl="1" indent="-457200">
              <a:buClr>
                <a:schemeClr val="bg1">
                  <a:lumMod val="60000"/>
                  <a:lumOff val="40000"/>
                </a:schemeClr>
              </a:buClr>
              <a:buFont typeface="Wingdings" panose="05000000000000000000" pitchFamily="2" charset="2"/>
              <a:buChar char="p"/>
            </a:pPr>
            <a:r>
              <a:rPr lang="en-US" altLang="zh-CN" sz="2400" dirty="0"/>
              <a:t> </a:t>
            </a:r>
            <a:r>
              <a:rPr lang="en-US" altLang="zh-CN" sz="2400" i="1" dirty="0"/>
              <a:t>f</a:t>
            </a:r>
            <a:r>
              <a:rPr lang="zh-CN" altLang="en-US" sz="2400" dirty="0"/>
              <a:t>函数选取的多样性 </a:t>
            </a:r>
            <a:endParaRPr lang="en-US" altLang="zh-CN" sz="2400" dirty="0"/>
          </a:p>
          <a:p>
            <a:pPr marL="1177290" lvl="1" indent="-457200">
              <a:buClr>
                <a:schemeClr val="bg1">
                  <a:lumMod val="60000"/>
                  <a:lumOff val="40000"/>
                </a:schemeClr>
              </a:buClr>
              <a:buFont typeface="Wingdings" panose="05000000000000000000" pitchFamily="2" charset="2"/>
              <a:buChar char="p"/>
            </a:pPr>
            <a:r>
              <a:rPr lang="zh-CN" altLang="en-US" sz="2400" dirty="0"/>
              <a:t> 加解密结构的一致性</a:t>
            </a:r>
            <a:endParaRPr lang="en-US" altLang="zh-CN" sz="2400" dirty="0"/>
          </a:p>
          <a:p>
            <a:pPr marL="1177290" lvl="1" indent="-457200">
              <a:buClr>
                <a:schemeClr val="bg1">
                  <a:lumMod val="60000"/>
                  <a:lumOff val="40000"/>
                </a:schemeClr>
              </a:buClr>
              <a:buFont typeface="Wingdings" panose="05000000000000000000" pitchFamily="2" charset="2"/>
              <a:buChar char="p"/>
            </a:pPr>
            <a:r>
              <a:rPr lang="en-US" altLang="zh-CN" sz="2400" dirty="0"/>
              <a:t> </a:t>
            </a:r>
            <a:r>
              <a:rPr lang="en-US" altLang="zh-CN" sz="2400" dirty="0" err="1"/>
              <a:t>Feistel</a:t>
            </a:r>
            <a:r>
              <a:rPr lang="zh-CN" altLang="en-US" sz="2400" dirty="0"/>
              <a:t>结构的局限性</a:t>
            </a:r>
            <a:endParaRPr lang="en-US" altLang="zh-CN" dirty="0"/>
          </a:p>
          <a:p>
            <a:pPr lvl="1"/>
            <a:r>
              <a:rPr lang="zh-CN" altLang="en-US" dirty="0"/>
              <a:t>组件结构</a:t>
            </a:r>
            <a:endParaRPr lang="en-US" altLang="zh-CN" dirty="0"/>
          </a:p>
          <a:p>
            <a:pPr lvl="1" indent="269875">
              <a:buClr>
                <a:schemeClr val="bg1">
                  <a:lumMod val="60000"/>
                  <a:lumOff val="40000"/>
                </a:schemeClr>
              </a:buClr>
              <a:buFont typeface="Wingdings" panose="05000000000000000000" pitchFamily="2" charset="2"/>
              <a:buChar char="p"/>
            </a:pPr>
            <a:r>
              <a:rPr lang="zh-CN" altLang="en-US" sz="2400" dirty="0"/>
              <a:t>非线性部件：</a:t>
            </a:r>
            <a:r>
              <a:rPr lang="en-US" altLang="zh-CN" sz="2400" dirty="0"/>
              <a:t>4</a:t>
            </a:r>
            <a:r>
              <a:rPr lang="zh-CN" altLang="en-US" sz="2400" dirty="0"/>
              <a:t>个</a:t>
            </a:r>
            <a:r>
              <a:rPr lang="en-US" altLang="zh-CN" sz="2400" dirty="0"/>
              <a:t>8</a:t>
            </a:r>
            <a:r>
              <a:rPr lang="zh-CN" altLang="en-US" sz="2400" dirty="0"/>
              <a:t>比特的</a:t>
            </a:r>
            <a:r>
              <a:rPr lang="en-US" altLang="zh-CN" sz="2400" dirty="0"/>
              <a:t>S</a:t>
            </a:r>
            <a:r>
              <a:rPr lang="zh-CN" altLang="en-US" sz="2400" dirty="0"/>
              <a:t>盒</a:t>
            </a:r>
            <a:endParaRPr lang="en-US" altLang="zh-CN" sz="2400" dirty="0"/>
          </a:p>
          <a:p>
            <a:pPr lvl="1" indent="269875">
              <a:buClr>
                <a:schemeClr val="bg1">
                  <a:lumMod val="60000"/>
                  <a:lumOff val="40000"/>
                </a:schemeClr>
              </a:buClr>
              <a:buFont typeface="Wingdings" panose="05000000000000000000" pitchFamily="2" charset="2"/>
              <a:buChar char="p"/>
            </a:pPr>
            <a:r>
              <a:rPr lang="zh-CN" altLang="en-US" sz="2400" dirty="0"/>
              <a:t>线性部件：采用异或和循环移位的方式设计</a:t>
            </a:r>
            <a:endParaRPr lang="en-US" altLang="zh-CN"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985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985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985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985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4985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49859">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4985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p:cNvGraphicFramePr>
            <a:graphicFrameLocks noGrp="1"/>
          </p:cNvGraphicFramePr>
          <p:nvPr/>
        </p:nvGraphicFramePr>
        <p:xfrm>
          <a:off x="117414" y="1196752"/>
          <a:ext cx="8953560" cy="4789818"/>
        </p:xfrm>
        <a:graphic>
          <a:graphicData uri="http://schemas.openxmlformats.org/drawingml/2006/table">
            <a:tbl>
              <a:tblPr firstRow="1" bandRow="1">
                <a:tableStyleId>{5C22544A-7EE6-4342-B048-85BDC9FD1C3A}</a:tableStyleId>
              </a:tblPr>
              <a:tblGrid>
                <a:gridCol w="1790712">
                  <a:extLst>
                    <a:ext uri="{9D8B030D-6E8A-4147-A177-3AD203B41FA5}">
                      <a16:colId xmlns:a16="http://schemas.microsoft.com/office/drawing/2014/main" xmlns="" val="20000"/>
                    </a:ext>
                  </a:extLst>
                </a:gridCol>
                <a:gridCol w="1790712">
                  <a:extLst>
                    <a:ext uri="{9D8B030D-6E8A-4147-A177-3AD203B41FA5}">
                      <a16:colId xmlns:a16="http://schemas.microsoft.com/office/drawing/2014/main" xmlns="" val="20001"/>
                    </a:ext>
                  </a:extLst>
                </a:gridCol>
                <a:gridCol w="1790712">
                  <a:extLst>
                    <a:ext uri="{9D8B030D-6E8A-4147-A177-3AD203B41FA5}">
                      <a16:colId xmlns:a16="http://schemas.microsoft.com/office/drawing/2014/main" xmlns="" val="20002"/>
                    </a:ext>
                  </a:extLst>
                </a:gridCol>
                <a:gridCol w="1790712">
                  <a:extLst>
                    <a:ext uri="{9D8B030D-6E8A-4147-A177-3AD203B41FA5}">
                      <a16:colId xmlns:a16="http://schemas.microsoft.com/office/drawing/2014/main" xmlns="" val="20003"/>
                    </a:ext>
                  </a:extLst>
                </a:gridCol>
                <a:gridCol w="1790712">
                  <a:extLst>
                    <a:ext uri="{9D8B030D-6E8A-4147-A177-3AD203B41FA5}">
                      <a16:colId xmlns:a16="http://schemas.microsoft.com/office/drawing/2014/main" xmlns="" val="20004"/>
                    </a:ext>
                  </a:extLst>
                </a:gridCol>
              </a:tblGrid>
              <a:tr h="438156">
                <a:tc>
                  <a:txBody>
                    <a:bodyPr/>
                    <a:lstStyle/>
                    <a:p>
                      <a:pPr algn="ctr"/>
                      <a:r>
                        <a:rPr lang="zh-CN" altLang="en-US" sz="2400" dirty="0">
                          <a:latin typeface="黑体" panose="02010609060101010101" pitchFamily="49" charset="-122"/>
                          <a:ea typeface="黑体" panose="02010609060101010101" pitchFamily="49" charset="-122"/>
                        </a:rPr>
                        <a:t>攻击方法</a:t>
                      </a:r>
                    </a:p>
                  </a:txBody>
                  <a:tcPr anchor="ctr" anchorCtr="1"/>
                </a:tc>
                <a:tc>
                  <a:txBody>
                    <a:bodyPr/>
                    <a:lstStyle/>
                    <a:p>
                      <a:pPr algn="ctr"/>
                      <a:r>
                        <a:rPr lang="zh-CN" altLang="en-US" sz="2400" dirty="0">
                          <a:latin typeface="黑体" panose="02010609060101010101" pitchFamily="49" charset="-122"/>
                          <a:ea typeface="黑体" panose="02010609060101010101" pitchFamily="49" charset="-122"/>
                        </a:rPr>
                        <a:t>攻击轮数</a:t>
                      </a:r>
                    </a:p>
                  </a:txBody>
                  <a:tcPr anchor="ctr" anchorCtr="1"/>
                </a:tc>
                <a:tc>
                  <a:txBody>
                    <a:bodyPr/>
                    <a:lstStyle/>
                    <a:p>
                      <a:pPr algn="ctr"/>
                      <a:r>
                        <a:rPr lang="zh-CN" altLang="en-US" sz="2400" dirty="0">
                          <a:latin typeface="黑体" panose="02010609060101010101" pitchFamily="49" charset="-122"/>
                          <a:ea typeface="黑体" panose="02010609060101010101" pitchFamily="49" charset="-122"/>
                        </a:rPr>
                        <a:t>时间复杂度</a:t>
                      </a:r>
                    </a:p>
                  </a:txBody>
                  <a:tcPr anchor="ctr" anchorCtr="1"/>
                </a:tc>
                <a:tc>
                  <a:txBody>
                    <a:bodyPr/>
                    <a:lstStyle/>
                    <a:p>
                      <a:pPr algn="ctr"/>
                      <a:r>
                        <a:rPr lang="zh-CN" altLang="en-US" sz="2400" dirty="0">
                          <a:latin typeface="黑体" panose="02010609060101010101" pitchFamily="49" charset="-122"/>
                          <a:ea typeface="黑体" panose="02010609060101010101" pitchFamily="49" charset="-122"/>
                        </a:rPr>
                        <a:t>数据复杂度</a:t>
                      </a:r>
                    </a:p>
                  </a:txBody>
                  <a:tcPr anchor="ctr" anchorCtr="1"/>
                </a:tc>
                <a:tc>
                  <a:txBody>
                    <a:bodyPr/>
                    <a:lstStyle/>
                    <a:p>
                      <a:pPr algn="ctr"/>
                      <a:r>
                        <a:rPr lang="zh-CN" altLang="en-US" sz="2400" dirty="0">
                          <a:latin typeface="黑体" panose="02010609060101010101" pitchFamily="49" charset="-122"/>
                          <a:ea typeface="黑体" panose="02010609060101010101" pitchFamily="49" charset="-122"/>
                        </a:rPr>
                        <a:t>存储复杂度</a:t>
                      </a:r>
                    </a:p>
                  </a:txBody>
                  <a:tcPr anchor="ctr" anchorCtr="1"/>
                </a:tc>
                <a:extLst>
                  <a:ext uri="{0D108BD9-81ED-4DB2-BD59-A6C34878D82A}">
                    <a16:rowId xmlns:a16="http://schemas.microsoft.com/office/drawing/2014/main" xmlns="" val="10000"/>
                  </a:ext>
                </a:extLst>
              </a:tr>
              <a:tr h="439662">
                <a:tc>
                  <a:txBody>
                    <a:bodyPr/>
                    <a:lstStyle/>
                    <a:p>
                      <a:pPr algn="ctr"/>
                      <a:r>
                        <a:rPr lang="zh-CN" altLang="en-US" sz="2400" dirty="0">
                          <a:latin typeface="黑体" panose="02010609060101010101" pitchFamily="49" charset="-122"/>
                          <a:ea typeface="黑体" panose="02010609060101010101" pitchFamily="49" charset="-122"/>
                        </a:rPr>
                        <a:t>差分攻击</a:t>
                      </a:r>
                    </a:p>
                  </a:txBody>
                  <a:tcPr anchor="ctr" anchorCtr="1"/>
                </a:tc>
                <a:tc>
                  <a:txBody>
                    <a:bodyPr/>
                    <a:lstStyle/>
                    <a:p>
                      <a:pPr algn="ctr"/>
                      <a:r>
                        <a:rPr lang="en-US" altLang="zh-CN" sz="2400" dirty="0">
                          <a:latin typeface="黑体" panose="02010609060101010101" pitchFamily="49" charset="-122"/>
                          <a:ea typeface="黑体" panose="02010609060101010101" pitchFamily="49" charset="-122"/>
                        </a:rPr>
                        <a:t>23</a:t>
                      </a:r>
                      <a:endParaRPr lang="zh-CN" altLang="en-US" sz="2400" dirty="0">
                        <a:latin typeface="黑体" panose="02010609060101010101" pitchFamily="49" charset="-122"/>
                        <a:ea typeface="黑体" panose="02010609060101010101" pitchFamily="49" charset="-122"/>
                      </a:endParaRPr>
                    </a:p>
                  </a:txBody>
                  <a:tcPr anchor="ctr" anchorCtr="1"/>
                </a:tc>
                <a:tc>
                  <a:txBody>
                    <a:bodyPr/>
                    <a:lstStyle/>
                    <a:p>
                      <a:pPr algn="ctr"/>
                      <a:r>
                        <a:rPr lang="en-US" sz="2400" kern="1200" dirty="0">
                          <a:solidFill>
                            <a:schemeClr val="dk1"/>
                          </a:solidFill>
                          <a:latin typeface="黑体" panose="02010609060101010101" pitchFamily="49" charset="-122"/>
                          <a:ea typeface="黑体" panose="02010609060101010101" pitchFamily="49" charset="-122"/>
                          <a:cs typeface="+mn-cs"/>
                        </a:rPr>
                        <a:t>2</a:t>
                      </a:r>
                      <a:r>
                        <a:rPr lang="en-US" sz="2400" kern="1200" baseline="30000" dirty="0">
                          <a:solidFill>
                            <a:schemeClr val="dk1"/>
                          </a:solidFill>
                          <a:latin typeface="黑体" panose="02010609060101010101" pitchFamily="49" charset="-122"/>
                          <a:ea typeface="黑体" panose="02010609060101010101" pitchFamily="49" charset="-122"/>
                          <a:cs typeface="+mn-cs"/>
                        </a:rPr>
                        <a:t>126.7</a:t>
                      </a:r>
                      <a:endParaRPr lang="zh-CN" altLang="en-US" sz="2400" kern="1200" dirty="0">
                        <a:solidFill>
                          <a:schemeClr val="dk1"/>
                        </a:solidFill>
                        <a:latin typeface="黑体" panose="02010609060101010101" pitchFamily="49" charset="-122"/>
                        <a:ea typeface="黑体" panose="02010609060101010101" pitchFamily="49" charset="-122"/>
                        <a:cs typeface="+mn-cs"/>
                      </a:endParaRPr>
                    </a:p>
                  </a:txBody>
                  <a:tcPr anchor="ctr" anchorCtr="1"/>
                </a:tc>
                <a:tc>
                  <a:txBody>
                    <a:bodyPr/>
                    <a:lstStyle/>
                    <a:p>
                      <a:pPr algn="ctr"/>
                      <a:r>
                        <a:rPr lang="en-US" sz="2400" kern="1200" dirty="0">
                          <a:solidFill>
                            <a:schemeClr val="dk1"/>
                          </a:solidFill>
                          <a:latin typeface="黑体" panose="02010609060101010101" pitchFamily="49" charset="-122"/>
                          <a:ea typeface="黑体" panose="02010609060101010101" pitchFamily="49" charset="-122"/>
                          <a:cs typeface="+mn-cs"/>
                        </a:rPr>
                        <a:t>2</a:t>
                      </a:r>
                      <a:r>
                        <a:rPr lang="en-US" sz="2400" kern="1200" baseline="30000" dirty="0">
                          <a:solidFill>
                            <a:schemeClr val="dk1"/>
                          </a:solidFill>
                          <a:latin typeface="黑体" panose="02010609060101010101" pitchFamily="49" charset="-122"/>
                          <a:ea typeface="黑体" panose="02010609060101010101" pitchFamily="49" charset="-122"/>
                          <a:cs typeface="+mn-cs"/>
                        </a:rPr>
                        <a:t>118</a:t>
                      </a:r>
                      <a:endParaRPr lang="zh-CN" altLang="en-US" sz="2400" kern="1200" dirty="0">
                        <a:solidFill>
                          <a:schemeClr val="dk1"/>
                        </a:solidFill>
                        <a:latin typeface="黑体" panose="02010609060101010101" pitchFamily="49" charset="-122"/>
                        <a:ea typeface="黑体" panose="02010609060101010101" pitchFamily="49" charset="-122"/>
                        <a:cs typeface="+mn-cs"/>
                      </a:endParaRPr>
                    </a:p>
                  </a:txBody>
                  <a:tcPr anchor="ctr" anchorCtr="1"/>
                </a:tc>
                <a:tc>
                  <a:txBody>
                    <a:bodyPr/>
                    <a:lstStyle/>
                    <a:p>
                      <a:pPr algn="ctr"/>
                      <a:r>
                        <a:rPr lang="en-US" sz="2400" kern="1200" dirty="0">
                          <a:solidFill>
                            <a:schemeClr val="dk1"/>
                          </a:solidFill>
                          <a:latin typeface="黑体" panose="02010609060101010101" pitchFamily="49" charset="-122"/>
                          <a:ea typeface="黑体" panose="02010609060101010101" pitchFamily="49" charset="-122"/>
                          <a:cs typeface="+mn-cs"/>
                        </a:rPr>
                        <a:t>2</a:t>
                      </a:r>
                      <a:r>
                        <a:rPr lang="en-US" sz="2400" kern="1200" baseline="30000" dirty="0">
                          <a:solidFill>
                            <a:schemeClr val="dk1"/>
                          </a:solidFill>
                          <a:latin typeface="黑体" panose="02010609060101010101" pitchFamily="49" charset="-122"/>
                          <a:ea typeface="黑体" panose="02010609060101010101" pitchFamily="49" charset="-122"/>
                          <a:cs typeface="+mn-cs"/>
                        </a:rPr>
                        <a:t>120.7</a:t>
                      </a:r>
                      <a:endParaRPr lang="zh-CN" altLang="en-US" sz="2400" kern="1200" dirty="0">
                        <a:solidFill>
                          <a:schemeClr val="dk1"/>
                        </a:solidFill>
                        <a:latin typeface="黑体" panose="02010609060101010101" pitchFamily="49" charset="-122"/>
                        <a:ea typeface="黑体" panose="02010609060101010101" pitchFamily="49" charset="-122"/>
                        <a:cs typeface="+mn-cs"/>
                      </a:endParaRPr>
                    </a:p>
                  </a:txBody>
                  <a:tcPr anchor="ctr" anchorCtr="1"/>
                </a:tc>
                <a:extLst>
                  <a:ext uri="{0D108BD9-81ED-4DB2-BD59-A6C34878D82A}">
                    <a16:rowId xmlns:a16="http://schemas.microsoft.com/office/drawing/2014/main" xmlns="" val="10001"/>
                  </a:ext>
                </a:extLst>
              </a:tr>
              <a:tr h="439662">
                <a:tc>
                  <a:txBody>
                    <a:bodyPr/>
                    <a:lstStyle/>
                    <a:p>
                      <a:pPr algn="ctr"/>
                      <a:r>
                        <a:rPr lang="zh-CN" altLang="en-US" sz="2400" dirty="0">
                          <a:latin typeface="黑体" panose="02010609060101010101" pitchFamily="49" charset="-122"/>
                          <a:ea typeface="黑体" panose="02010609060101010101" pitchFamily="49" charset="-122"/>
                        </a:rPr>
                        <a:t>线性攻击</a:t>
                      </a:r>
                    </a:p>
                  </a:txBody>
                  <a:tcPr anchor="ctr" anchorCtr="1"/>
                </a:tc>
                <a:tc>
                  <a:txBody>
                    <a:bodyPr/>
                    <a:lstStyle/>
                    <a:p>
                      <a:pPr algn="ctr"/>
                      <a:r>
                        <a:rPr lang="en-US" altLang="zh-CN" sz="2400" dirty="0">
                          <a:latin typeface="黑体" panose="02010609060101010101" pitchFamily="49" charset="-122"/>
                          <a:ea typeface="黑体" panose="02010609060101010101" pitchFamily="49" charset="-122"/>
                        </a:rPr>
                        <a:t>23</a:t>
                      </a:r>
                      <a:endParaRPr lang="zh-CN" altLang="en-US" sz="2400" dirty="0">
                        <a:latin typeface="黑体" panose="02010609060101010101" pitchFamily="49" charset="-122"/>
                        <a:ea typeface="黑体" panose="02010609060101010101" pitchFamily="49" charset="-122"/>
                      </a:endParaRPr>
                    </a:p>
                  </a:txBody>
                  <a:tcPr anchor="ctr" anchorCtr="1"/>
                </a:tc>
                <a:tc>
                  <a:txBody>
                    <a:bodyPr/>
                    <a:lstStyle/>
                    <a:p>
                      <a:pPr algn="ctr"/>
                      <a:r>
                        <a:rPr lang="en-US" sz="2400" kern="1200" dirty="0">
                          <a:solidFill>
                            <a:schemeClr val="dk1"/>
                          </a:solidFill>
                          <a:latin typeface="黑体" panose="02010609060101010101" pitchFamily="49" charset="-122"/>
                          <a:ea typeface="黑体" panose="02010609060101010101" pitchFamily="49" charset="-122"/>
                          <a:cs typeface="+mn-cs"/>
                        </a:rPr>
                        <a:t>2</a:t>
                      </a:r>
                      <a:r>
                        <a:rPr lang="en-US" sz="2400" kern="1200" baseline="30000" dirty="0">
                          <a:solidFill>
                            <a:schemeClr val="dk1"/>
                          </a:solidFill>
                          <a:latin typeface="黑体" panose="02010609060101010101" pitchFamily="49" charset="-122"/>
                          <a:ea typeface="黑体" panose="02010609060101010101" pitchFamily="49" charset="-122"/>
                          <a:cs typeface="+mn-cs"/>
                        </a:rPr>
                        <a:t>122</a:t>
                      </a:r>
                      <a:endParaRPr lang="zh-CN" altLang="en-US" sz="2400" kern="1200" dirty="0">
                        <a:solidFill>
                          <a:schemeClr val="dk1"/>
                        </a:solidFill>
                        <a:latin typeface="黑体" panose="02010609060101010101" pitchFamily="49" charset="-122"/>
                        <a:ea typeface="黑体" panose="02010609060101010101" pitchFamily="49" charset="-122"/>
                        <a:cs typeface="+mn-cs"/>
                      </a:endParaRPr>
                    </a:p>
                  </a:txBody>
                  <a:tcPr anchor="ctr" anchorCtr="1"/>
                </a:tc>
                <a:tc>
                  <a:txBody>
                    <a:bodyPr/>
                    <a:lstStyle/>
                    <a:p>
                      <a:pPr algn="ctr"/>
                      <a:r>
                        <a:rPr lang="en-US" sz="2400" kern="1200" dirty="0">
                          <a:solidFill>
                            <a:schemeClr val="dk1"/>
                          </a:solidFill>
                          <a:latin typeface="黑体" panose="02010609060101010101" pitchFamily="49" charset="-122"/>
                          <a:ea typeface="黑体" panose="02010609060101010101" pitchFamily="49" charset="-122"/>
                          <a:cs typeface="+mn-cs"/>
                        </a:rPr>
                        <a:t>2</a:t>
                      </a:r>
                      <a:r>
                        <a:rPr lang="en-US" sz="2400" kern="1200" baseline="30000" dirty="0">
                          <a:solidFill>
                            <a:schemeClr val="dk1"/>
                          </a:solidFill>
                          <a:latin typeface="黑体" panose="02010609060101010101" pitchFamily="49" charset="-122"/>
                          <a:ea typeface="黑体" panose="02010609060101010101" pitchFamily="49" charset="-122"/>
                          <a:cs typeface="+mn-cs"/>
                        </a:rPr>
                        <a:t>126.54</a:t>
                      </a:r>
                      <a:endParaRPr lang="zh-CN" altLang="en-US" sz="2400" kern="1200" dirty="0">
                        <a:solidFill>
                          <a:schemeClr val="dk1"/>
                        </a:solidFill>
                        <a:latin typeface="黑体" panose="02010609060101010101" pitchFamily="49" charset="-122"/>
                        <a:ea typeface="黑体" panose="02010609060101010101" pitchFamily="49" charset="-122"/>
                        <a:cs typeface="+mn-cs"/>
                      </a:endParaRPr>
                    </a:p>
                  </a:txBody>
                  <a:tcPr anchor="ctr" anchorCtr="1"/>
                </a:tc>
                <a:tc>
                  <a:txBody>
                    <a:bodyPr/>
                    <a:lstStyle/>
                    <a:p>
                      <a:pPr algn="ctr"/>
                      <a:r>
                        <a:rPr lang="en-US" sz="2400" kern="1200" dirty="0">
                          <a:solidFill>
                            <a:schemeClr val="dk1"/>
                          </a:solidFill>
                          <a:latin typeface="黑体" panose="02010609060101010101" pitchFamily="49" charset="-122"/>
                          <a:ea typeface="黑体" panose="02010609060101010101" pitchFamily="49" charset="-122"/>
                          <a:cs typeface="+mn-cs"/>
                        </a:rPr>
                        <a:t>2</a:t>
                      </a:r>
                      <a:r>
                        <a:rPr lang="en-US" sz="2400" kern="1200" baseline="30000" dirty="0">
                          <a:solidFill>
                            <a:schemeClr val="dk1"/>
                          </a:solidFill>
                          <a:latin typeface="黑体" panose="02010609060101010101" pitchFamily="49" charset="-122"/>
                          <a:ea typeface="黑体" panose="02010609060101010101" pitchFamily="49" charset="-122"/>
                          <a:cs typeface="+mn-cs"/>
                        </a:rPr>
                        <a:t>120.7</a:t>
                      </a:r>
                      <a:endParaRPr lang="zh-CN" altLang="en-US" sz="2400" kern="1200" dirty="0">
                        <a:solidFill>
                          <a:schemeClr val="dk1"/>
                        </a:solidFill>
                        <a:latin typeface="黑体" panose="02010609060101010101" pitchFamily="49" charset="-122"/>
                        <a:ea typeface="黑体" panose="02010609060101010101" pitchFamily="49" charset="-122"/>
                        <a:cs typeface="+mn-cs"/>
                      </a:endParaRPr>
                    </a:p>
                  </a:txBody>
                  <a:tcPr anchor="ctr" anchorCtr="1"/>
                </a:tc>
                <a:extLst>
                  <a:ext uri="{0D108BD9-81ED-4DB2-BD59-A6C34878D82A}">
                    <a16:rowId xmlns:a16="http://schemas.microsoft.com/office/drawing/2014/main" xmlns="" val="10002"/>
                  </a:ext>
                </a:extLst>
              </a:tr>
              <a:tr h="479562">
                <a:tc>
                  <a:txBody>
                    <a:bodyPr/>
                    <a:lstStyle/>
                    <a:p>
                      <a:pPr algn="ctr"/>
                      <a:r>
                        <a:rPr lang="zh-CN" altLang="en-US" sz="2400" dirty="0">
                          <a:latin typeface="黑体" panose="02010609060101010101" pitchFamily="49" charset="-122"/>
                          <a:ea typeface="黑体" panose="02010609060101010101" pitchFamily="49" charset="-122"/>
                        </a:rPr>
                        <a:t>多维线性</a:t>
                      </a:r>
                      <a:endParaRPr lang="en-US" altLang="zh-CN" sz="2400" dirty="0">
                        <a:latin typeface="黑体" panose="02010609060101010101" pitchFamily="49" charset="-122"/>
                        <a:ea typeface="黑体" panose="02010609060101010101" pitchFamily="49" charset="-122"/>
                      </a:endParaRPr>
                    </a:p>
                    <a:p>
                      <a:pPr algn="ctr"/>
                      <a:r>
                        <a:rPr lang="zh-CN" altLang="en-US" sz="2400" dirty="0">
                          <a:latin typeface="黑体" panose="02010609060101010101" pitchFamily="49" charset="-122"/>
                          <a:ea typeface="黑体" panose="02010609060101010101" pitchFamily="49" charset="-122"/>
                        </a:rPr>
                        <a:t>攻击</a:t>
                      </a:r>
                    </a:p>
                  </a:txBody>
                  <a:tcPr anchor="ctr" anchorCtr="1"/>
                </a:tc>
                <a:tc>
                  <a:txBody>
                    <a:bodyPr/>
                    <a:lstStyle/>
                    <a:p>
                      <a:pPr algn="ctr"/>
                      <a:r>
                        <a:rPr lang="en-US" altLang="zh-CN" sz="2400" dirty="0">
                          <a:latin typeface="黑体" panose="02010609060101010101" pitchFamily="49" charset="-122"/>
                          <a:ea typeface="黑体" panose="02010609060101010101" pitchFamily="49" charset="-122"/>
                        </a:rPr>
                        <a:t>23</a:t>
                      </a:r>
                      <a:endParaRPr lang="zh-CN" altLang="en-US" sz="2400" dirty="0">
                        <a:latin typeface="黑体" panose="02010609060101010101" pitchFamily="49" charset="-122"/>
                        <a:ea typeface="黑体" panose="02010609060101010101" pitchFamily="49" charset="-122"/>
                      </a:endParaRPr>
                    </a:p>
                  </a:txBody>
                  <a:tcPr anchor="ctr" anchorCtr="1"/>
                </a:tc>
                <a:tc>
                  <a:txBody>
                    <a:bodyPr/>
                    <a:lstStyle/>
                    <a:p>
                      <a:pPr algn="ctr"/>
                      <a:r>
                        <a:rPr lang="en-US" sz="2400" kern="1200" dirty="0">
                          <a:solidFill>
                            <a:schemeClr val="dk1"/>
                          </a:solidFill>
                          <a:latin typeface="黑体" panose="02010609060101010101" pitchFamily="49" charset="-122"/>
                          <a:ea typeface="黑体" panose="02010609060101010101" pitchFamily="49" charset="-122"/>
                          <a:cs typeface="+mn-cs"/>
                        </a:rPr>
                        <a:t>2</a:t>
                      </a:r>
                      <a:r>
                        <a:rPr lang="en-US" sz="2400" kern="1200" baseline="30000" dirty="0">
                          <a:solidFill>
                            <a:schemeClr val="dk1"/>
                          </a:solidFill>
                          <a:latin typeface="黑体" panose="02010609060101010101" pitchFamily="49" charset="-122"/>
                          <a:ea typeface="黑体" panose="02010609060101010101" pitchFamily="49" charset="-122"/>
                          <a:cs typeface="+mn-cs"/>
                        </a:rPr>
                        <a:t>122.7</a:t>
                      </a:r>
                      <a:endParaRPr lang="zh-CN" altLang="en-US" sz="2400" kern="1200" dirty="0">
                        <a:solidFill>
                          <a:schemeClr val="dk1"/>
                        </a:solidFill>
                        <a:latin typeface="黑体" panose="02010609060101010101" pitchFamily="49" charset="-122"/>
                        <a:ea typeface="黑体" panose="02010609060101010101" pitchFamily="49" charset="-122"/>
                        <a:cs typeface="+mn-cs"/>
                      </a:endParaRPr>
                    </a:p>
                  </a:txBody>
                  <a:tcPr anchor="ctr" anchorCtr="1"/>
                </a:tc>
                <a:tc>
                  <a:txBody>
                    <a:bodyPr/>
                    <a:lstStyle/>
                    <a:p>
                      <a:pPr algn="ctr"/>
                      <a:r>
                        <a:rPr lang="en-US" sz="2400" kern="1200" dirty="0">
                          <a:solidFill>
                            <a:schemeClr val="dk1"/>
                          </a:solidFill>
                          <a:latin typeface="黑体" panose="02010609060101010101" pitchFamily="49" charset="-122"/>
                          <a:ea typeface="黑体" panose="02010609060101010101" pitchFamily="49" charset="-122"/>
                          <a:cs typeface="+mn-cs"/>
                        </a:rPr>
                        <a:t>2</a:t>
                      </a:r>
                      <a:r>
                        <a:rPr lang="en-US" sz="2400" kern="1200" baseline="30000" dirty="0">
                          <a:solidFill>
                            <a:schemeClr val="dk1"/>
                          </a:solidFill>
                          <a:latin typeface="黑体" panose="02010609060101010101" pitchFamily="49" charset="-122"/>
                          <a:ea typeface="黑体" panose="02010609060101010101" pitchFamily="49" charset="-122"/>
                          <a:cs typeface="+mn-cs"/>
                        </a:rPr>
                        <a:t>122.6</a:t>
                      </a:r>
                      <a:endParaRPr lang="zh-CN" altLang="en-US" sz="2400" kern="1200" dirty="0">
                        <a:solidFill>
                          <a:schemeClr val="dk1"/>
                        </a:solidFill>
                        <a:latin typeface="黑体" panose="02010609060101010101" pitchFamily="49" charset="-122"/>
                        <a:ea typeface="黑体" panose="02010609060101010101" pitchFamily="49" charset="-122"/>
                        <a:cs typeface="+mn-cs"/>
                      </a:endParaRPr>
                    </a:p>
                  </a:txBody>
                  <a:tcPr anchor="ctr" anchorCtr="1"/>
                </a:tc>
                <a:tc>
                  <a:txBody>
                    <a:bodyPr/>
                    <a:lstStyle/>
                    <a:p>
                      <a:pPr algn="ctr"/>
                      <a:r>
                        <a:rPr lang="en-US" sz="2400" kern="1200" dirty="0">
                          <a:solidFill>
                            <a:schemeClr val="dk1"/>
                          </a:solidFill>
                          <a:latin typeface="黑体" panose="02010609060101010101" pitchFamily="49" charset="-122"/>
                          <a:ea typeface="黑体" panose="02010609060101010101" pitchFamily="49" charset="-122"/>
                          <a:cs typeface="+mn-cs"/>
                        </a:rPr>
                        <a:t>2</a:t>
                      </a:r>
                      <a:r>
                        <a:rPr lang="en-US" sz="2400" kern="1200" baseline="30000" dirty="0">
                          <a:solidFill>
                            <a:schemeClr val="dk1"/>
                          </a:solidFill>
                          <a:latin typeface="黑体" panose="02010609060101010101" pitchFamily="49" charset="-122"/>
                          <a:ea typeface="黑体" panose="02010609060101010101" pitchFamily="49" charset="-122"/>
                          <a:cs typeface="+mn-cs"/>
                        </a:rPr>
                        <a:t>120.6</a:t>
                      </a:r>
                      <a:endParaRPr lang="zh-CN" altLang="en-US" sz="2400" kern="1200" dirty="0">
                        <a:solidFill>
                          <a:schemeClr val="dk1"/>
                        </a:solidFill>
                        <a:latin typeface="黑体" panose="02010609060101010101" pitchFamily="49" charset="-122"/>
                        <a:ea typeface="黑体" panose="02010609060101010101" pitchFamily="49" charset="-122"/>
                        <a:cs typeface="+mn-cs"/>
                      </a:endParaRPr>
                    </a:p>
                  </a:txBody>
                  <a:tcPr anchor="ctr" anchorCtr="1"/>
                </a:tc>
                <a:extLst>
                  <a:ext uri="{0D108BD9-81ED-4DB2-BD59-A6C34878D82A}">
                    <a16:rowId xmlns:a16="http://schemas.microsoft.com/office/drawing/2014/main" xmlns="" val="10003"/>
                  </a:ext>
                </a:extLst>
              </a:tr>
              <a:tr h="474669">
                <a:tc>
                  <a:txBody>
                    <a:bodyPr/>
                    <a:lstStyle/>
                    <a:p>
                      <a:pPr algn="ctr"/>
                      <a:r>
                        <a:rPr lang="zh-CN" altLang="en-US" sz="2400" dirty="0">
                          <a:latin typeface="黑体" panose="02010609060101010101" pitchFamily="49" charset="-122"/>
                          <a:ea typeface="黑体" panose="02010609060101010101" pitchFamily="49" charset="-122"/>
                        </a:rPr>
                        <a:t>不可能差分攻击</a:t>
                      </a:r>
                    </a:p>
                  </a:txBody>
                  <a:tcPr anchor="ctr" anchorCtr="1"/>
                </a:tc>
                <a:tc>
                  <a:txBody>
                    <a:bodyPr/>
                    <a:lstStyle/>
                    <a:p>
                      <a:pPr algn="ctr"/>
                      <a:r>
                        <a:rPr lang="en-US" altLang="zh-CN" sz="2400" dirty="0">
                          <a:latin typeface="黑体" panose="02010609060101010101" pitchFamily="49" charset="-122"/>
                          <a:ea typeface="黑体" panose="02010609060101010101" pitchFamily="49" charset="-122"/>
                        </a:rPr>
                        <a:t>17</a:t>
                      </a:r>
                      <a:endParaRPr lang="zh-CN" altLang="en-US" sz="2400" dirty="0">
                        <a:latin typeface="黑体" panose="02010609060101010101" pitchFamily="49" charset="-122"/>
                        <a:ea typeface="黑体" panose="02010609060101010101" pitchFamily="49" charset="-122"/>
                      </a:endParaRPr>
                    </a:p>
                  </a:txBody>
                  <a:tcPr anchor="ctr" anchorCtr="1"/>
                </a:tc>
                <a:tc>
                  <a:txBody>
                    <a:bodyPr/>
                    <a:lstStyle/>
                    <a:p>
                      <a:pPr algn="ctr"/>
                      <a:r>
                        <a:rPr lang="en-US" sz="2400" kern="1200" dirty="0">
                          <a:solidFill>
                            <a:schemeClr val="dk1"/>
                          </a:solidFill>
                          <a:latin typeface="黑体" panose="02010609060101010101" pitchFamily="49" charset="-122"/>
                          <a:ea typeface="黑体" panose="02010609060101010101" pitchFamily="49" charset="-122"/>
                          <a:cs typeface="+mn-cs"/>
                        </a:rPr>
                        <a:t>2</a:t>
                      </a:r>
                      <a:r>
                        <a:rPr lang="en-US" sz="2400" kern="1200" baseline="30000" dirty="0">
                          <a:solidFill>
                            <a:schemeClr val="dk1"/>
                          </a:solidFill>
                          <a:latin typeface="黑体" panose="02010609060101010101" pitchFamily="49" charset="-122"/>
                          <a:ea typeface="黑体" panose="02010609060101010101" pitchFamily="49" charset="-122"/>
                          <a:cs typeface="+mn-cs"/>
                        </a:rPr>
                        <a:t>132</a:t>
                      </a:r>
                      <a:endParaRPr lang="zh-CN" altLang="en-US" sz="2400" kern="1200" dirty="0">
                        <a:solidFill>
                          <a:schemeClr val="dk1"/>
                        </a:solidFill>
                        <a:latin typeface="黑体" panose="02010609060101010101" pitchFamily="49" charset="-122"/>
                        <a:ea typeface="黑体" panose="02010609060101010101" pitchFamily="49" charset="-122"/>
                        <a:cs typeface="+mn-cs"/>
                      </a:endParaRPr>
                    </a:p>
                  </a:txBody>
                  <a:tcPr anchor="ctr" anchorCtr="1"/>
                </a:tc>
                <a:tc>
                  <a:txBody>
                    <a:bodyPr/>
                    <a:lstStyle/>
                    <a:p>
                      <a:pPr algn="ctr"/>
                      <a:r>
                        <a:rPr lang="en-US" sz="2400" kern="1200" dirty="0">
                          <a:solidFill>
                            <a:schemeClr val="dk1"/>
                          </a:solidFill>
                          <a:latin typeface="黑体" panose="02010609060101010101" pitchFamily="49" charset="-122"/>
                          <a:ea typeface="黑体" panose="02010609060101010101" pitchFamily="49" charset="-122"/>
                          <a:cs typeface="+mn-cs"/>
                        </a:rPr>
                        <a:t>2</a:t>
                      </a:r>
                      <a:r>
                        <a:rPr lang="en-US" sz="2400" kern="1200" baseline="30000" dirty="0">
                          <a:solidFill>
                            <a:schemeClr val="dk1"/>
                          </a:solidFill>
                          <a:latin typeface="黑体" panose="02010609060101010101" pitchFamily="49" charset="-122"/>
                          <a:ea typeface="黑体" panose="02010609060101010101" pitchFamily="49" charset="-122"/>
                          <a:cs typeface="+mn-cs"/>
                        </a:rPr>
                        <a:t>117</a:t>
                      </a:r>
                      <a:endParaRPr lang="zh-CN" altLang="en-US" sz="2400" kern="1200" dirty="0">
                        <a:solidFill>
                          <a:schemeClr val="dk1"/>
                        </a:solidFill>
                        <a:latin typeface="黑体" panose="02010609060101010101" pitchFamily="49" charset="-122"/>
                        <a:ea typeface="黑体" panose="02010609060101010101" pitchFamily="49" charset="-122"/>
                        <a:cs typeface="+mn-cs"/>
                      </a:endParaRPr>
                    </a:p>
                  </a:txBody>
                  <a:tcPr anchor="ctr" anchorCtr="1"/>
                </a:tc>
                <a:tc>
                  <a:txBody>
                    <a:bodyPr/>
                    <a:lstStyle/>
                    <a:p>
                      <a:pPr algn="ctr"/>
                      <a:r>
                        <a:rPr lang="en-US" altLang="zh-CN" sz="2400" kern="1200" dirty="0">
                          <a:solidFill>
                            <a:schemeClr val="dk1"/>
                          </a:solidFill>
                          <a:latin typeface="黑体" panose="02010609060101010101" pitchFamily="49" charset="-122"/>
                          <a:ea typeface="黑体" panose="02010609060101010101" pitchFamily="49" charset="-122"/>
                          <a:cs typeface="+mn-cs"/>
                        </a:rPr>
                        <a:t>-</a:t>
                      </a:r>
                      <a:endParaRPr lang="zh-CN" altLang="en-US" sz="2400" kern="1200" dirty="0">
                        <a:solidFill>
                          <a:schemeClr val="dk1"/>
                        </a:solidFill>
                        <a:latin typeface="黑体" panose="02010609060101010101" pitchFamily="49" charset="-122"/>
                        <a:ea typeface="黑体" panose="02010609060101010101" pitchFamily="49" charset="-122"/>
                        <a:cs typeface="+mn-cs"/>
                      </a:endParaRPr>
                    </a:p>
                  </a:txBody>
                  <a:tcPr anchor="ctr" anchorCtr="1"/>
                </a:tc>
                <a:extLst>
                  <a:ext uri="{0D108BD9-81ED-4DB2-BD59-A6C34878D82A}">
                    <a16:rowId xmlns:a16="http://schemas.microsoft.com/office/drawing/2014/main" xmlns="" val="10004"/>
                  </a:ext>
                </a:extLst>
              </a:tr>
              <a:tr h="474669">
                <a:tc>
                  <a:txBody>
                    <a:bodyPr/>
                    <a:lstStyle/>
                    <a:p>
                      <a:pPr algn="ctr"/>
                      <a:r>
                        <a:rPr lang="zh-CN" altLang="en-US" sz="2400" dirty="0">
                          <a:latin typeface="黑体" panose="02010609060101010101" pitchFamily="49" charset="-122"/>
                          <a:ea typeface="黑体" panose="02010609060101010101" pitchFamily="49" charset="-122"/>
                        </a:rPr>
                        <a:t>零相关线性攻击</a:t>
                      </a:r>
                    </a:p>
                  </a:txBody>
                  <a:tcPr anchor="ctr" anchorCtr="1"/>
                </a:tc>
                <a:tc>
                  <a:txBody>
                    <a:bodyPr/>
                    <a:lstStyle/>
                    <a:p>
                      <a:pPr algn="ctr"/>
                      <a:r>
                        <a:rPr lang="en-US" altLang="zh-CN" sz="2400" dirty="0">
                          <a:latin typeface="黑体" panose="02010609060101010101" pitchFamily="49" charset="-122"/>
                          <a:ea typeface="黑体" panose="02010609060101010101" pitchFamily="49" charset="-122"/>
                        </a:rPr>
                        <a:t>14</a:t>
                      </a:r>
                      <a:endParaRPr lang="zh-CN" altLang="en-US" sz="2400" dirty="0">
                        <a:latin typeface="黑体" panose="02010609060101010101" pitchFamily="49" charset="-122"/>
                        <a:ea typeface="黑体" panose="02010609060101010101" pitchFamily="49" charset="-122"/>
                      </a:endParaRPr>
                    </a:p>
                  </a:txBody>
                  <a:tcPr anchor="ctr" anchorCtr="1"/>
                </a:tc>
                <a:tc>
                  <a:txBody>
                    <a:bodyPr/>
                    <a:lstStyle/>
                    <a:p>
                      <a:pPr algn="ctr"/>
                      <a:r>
                        <a:rPr lang="en-US" sz="2400" kern="1200" dirty="0">
                          <a:solidFill>
                            <a:schemeClr val="dk1"/>
                          </a:solidFill>
                          <a:latin typeface="黑体" panose="02010609060101010101" pitchFamily="49" charset="-122"/>
                          <a:ea typeface="黑体" panose="02010609060101010101" pitchFamily="49" charset="-122"/>
                          <a:cs typeface="+mn-cs"/>
                        </a:rPr>
                        <a:t>2</a:t>
                      </a:r>
                      <a:r>
                        <a:rPr lang="en-US" sz="2400" kern="1200" baseline="30000" dirty="0">
                          <a:solidFill>
                            <a:schemeClr val="dk1"/>
                          </a:solidFill>
                          <a:latin typeface="黑体" panose="02010609060101010101" pitchFamily="49" charset="-122"/>
                          <a:ea typeface="黑体" panose="02010609060101010101" pitchFamily="49" charset="-122"/>
                          <a:cs typeface="+mn-cs"/>
                        </a:rPr>
                        <a:t>120.7</a:t>
                      </a:r>
                      <a:endParaRPr lang="zh-CN" altLang="en-US" sz="2400" kern="1200" dirty="0">
                        <a:solidFill>
                          <a:schemeClr val="dk1"/>
                        </a:solidFill>
                        <a:latin typeface="黑体" panose="02010609060101010101" pitchFamily="49" charset="-122"/>
                        <a:ea typeface="黑体" panose="02010609060101010101" pitchFamily="49" charset="-122"/>
                        <a:cs typeface="+mn-cs"/>
                      </a:endParaRPr>
                    </a:p>
                  </a:txBody>
                  <a:tcPr anchor="ctr" anchorCtr="1"/>
                </a:tc>
                <a:tc>
                  <a:txBody>
                    <a:bodyPr/>
                    <a:lstStyle/>
                    <a:p>
                      <a:pPr algn="ctr"/>
                      <a:r>
                        <a:rPr lang="en-US" sz="2400" kern="1200" dirty="0">
                          <a:solidFill>
                            <a:schemeClr val="dk1"/>
                          </a:solidFill>
                          <a:latin typeface="黑体" panose="02010609060101010101" pitchFamily="49" charset="-122"/>
                          <a:ea typeface="黑体" panose="02010609060101010101" pitchFamily="49" charset="-122"/>
                          <a:cs typeface="+mn-cs"/>
                        </a:rPr>
                        <a:t>2</a:t>
                      </a:r>
                      <a:r>
                        <a:rPr lang="en-US" sz="2400" kern="1200" baseline="30000" dirty="0">
                          <a:solidFill>
                            <a:schemeClr val="dk1"/>
                          </a:solidFill>
                          <a:latin typeface="黑体" panose="02010609060101010101" pitchFamily="49" charset="-122"/>
                          <a:ea typeface="黑体" panose="02010609060101010101" pitchFamily="49" charset="-122"/>
                          <a:cs typeface="+mn-cs"/>
                        </a:rPr>
                        <a:t>123.5</a:t>
                      </a:r>
                      <a:endParaRPr lang="zh-CN" altLang="en-US" sz="2400" kern="1200" dirty="0">
                        <a:solidFill>
                          <a:schemeClr val="dk1"/>
                        </a:solidFill>
                        <a:latin typeface="黑体" panose="02010609060101010101" pitchFamily="49" charset="-122"/>
                        <a:ea typeface="黑体" panose="02010609060101010101" pitchFamily="49" charset="-122"/>
                        <a:cs typeface="+mn-cs"/>
                      </a:endParaRPr>
                    </a:p>
                  </a:txBody>
                  <a:tcPr anchor="ctr" anchorCtr="1"/>
                </a:tc>
                <a:tc>
                  <a:txBody>
                    <a:bodyPr/>
                    <a:lstStyle/>
                    <a:p>
                      <a:pPr algn="ctr"/>
                      <a:r>
                        <a:rPr lang="en-US" sz="2400" kern="1200" dirty="0">
                          <a:solidFill>
                            <a:schemeClr val="dk1"/>
                          </a:solidFill>
                          <a:latin typeface="黑体" panose="02010609060101010101" pitchFamily="49" charset="-122"/>
                          <a:ea typeface="黑体" panose="02010609060101010101" pitchFamily="49" charset="-122"/>
                          <a:cs typeface="+mn-cs"/>
                        </a:rPr>
                        <a:t>2</a:t>
                      </a:r>
                      <a:r>
                        <a:rPr lang="en-US" sz="2400" kern="1200" baseline="30000" dirty="0">
                          <a:solidFill>
                            <a:schemeClr val="dk1"/>
                          </a:solidFill>
                          <a:latin typeface="黑体" panose="02010609060101010101" pitchFamily="49" charset="-122"/>
                          <a:ea typeface="黑体" panose="02010609060101010101" pitchFamily="49" charset="-122"/>
                          <a:cs typeface="+mn-cs"/>
                        </a:rPr>
                        <a:t>73</a:t>
                      </a:r>
                      <a:endParaRPr lang="zh-CN" altLang="en-US" sz="2400" kern="1200" dirty="0">
                        <a:solidFill>
                          <a:schemeClr val="dk1"/>
                        </a:solidFill>
                        <a:latin typeface="黑体" panose="02010609060101010101" pitchFamily="49" charset="-122"/>
                        <a:ea typeface="黑体" panose="02010609060101010101" pitchFamily="49" charset="-122"/>
                        <a:cs typeface="+mn-cs"/>
                      </a:endParaRPr>
                    </a:p>
                  </a:txBody>
                  <a:tcPr anchor="ctr" anchorCtr="1"/>
                </a:tc>
                <a:extLst>
                  <a:ext uri="{0D108BD9-81ED-4DB2-BD59-A6C34878D82A}">
                    <a16:rowId xmlns:a16="http://schemas.microsoft.com/office/drawing/2014/main" xmlns="" val="10005"/>
                  </a:ext>
                </a:extLst>
              </a:tr>
              <a:tr h="474669">
                <a:tc>
                  <a:txBody>
                    <a:bodyPr/>
                    <a:lstStyle/>
                    <a:p>
                      <a:pPr algn="ctr"/>
                      <a:r>
                        <a:rPr lang="zh-CN" altLang="en-US" sz="2400" dirty="0">
                          <a:latin typeface="黑体" panose="02010609060101010101" pitchFamily="49" charset="-122"/>
                          <a:ea typeface="黑体" panose="02010609060101010101" pitchFamily="49" charset="-122"/>
                        </a:rPr>
                        <a:t>积分攻击</a:t>
                      </a:r>
                    </a:p>
                  </a:txBody>
                  <a:tcPr anchor="ctr" anchorCtr="1"/>
                </a:tc>
                <a:tc>
                  <a:txBody>
                    <a:bodyPr/>
                    <a:lstStyle/>
                    <a:p>
                      <a:pPr algn="ctr"/>
                      <a:r>
                        <a:rPr lang="en-US" altLang="zh-CN" sz="2400" dirty="0">
                          <a:latin typeface="黑体" panose="02010609060101010101" pitchFamily="49" charset="-122"/>
                          <a:ea typeface="黑体" panose="02010609060101010101" pitchFamily="49" charset="-122"/>
                        </a:rPr>
                        <a:t>14</a:t>
                      </a:r>
                      <a:endParaRPr lang="zh-CN" altLang="en-US" sz="2400" dirty="0">
                        <a:latin typeface="黑体" panose="02010609060101010101" pitchFamily="49" charset="-122"/>
                        <a:ea typeface="黑体" panose="02010609060101010101" pitchFamily="49" charset="-122"/>
                      </a:endParaRPr>
                    </a:p>
                  </a:txBody>
                  <a:tcPr anchor="ctr" anchorCtr="1"/>
                </a:tc>
                <a:tc>
                  <a:txBody>
                    <a:bodyPr/>
                    <a:lstStyle/>
                    <a:p>
                      <a:pPr algn="ctr"/>
                      <a:r>
                        <a:rPr lang="en-US" sz="2400" kern="1200" dirty="0">
                          <a:solidFill>
                            <a:schemeClr val="dk1"/>
                          </a:solidFill>
                          <a:latin typeface="黑体" panose="02010609060101010101" pitchFamily="49" charset="-122"/>
                          <a:ea typeface="黑体" panose="02010609060101010101" pitchFamily="49" charset="-122"/>
                          <a:cs typeface="+mn-cs"/>
                        </a:rPr>
                        <a:t>2</a:t>
                      </a:r>
                      <a:r>
                        <a:rPr lang="en-US" sz="2400" kern="1200" baseline="30000" dirty="0">
                          <a:solidFill>
                            <a:schemeClr val="dk1"/>
                          </a:solidFill>
                          <a:latin typeface="黑体" panose="02010609060101010101" pitchFamily="49" charset="-122"/>
                          <a:ea typeface="黑体" panose="02010609060101010101" pitchFamily="49" charset="-122"/>
                          <a:cs typeface="+mn-cs"/>
                        </a:rPr>
                        <a:t>96.5</a:t>
                      </a:r>
                      <a:endParaRPr lang="zh-CN" altLang="en-US" sz="2400" kern="1200" dirty="0">
                        <a:solidFill>
                          <a:schemeClr val="dk1"/>
                        </a:solidFill>
                        <a:latin typeface="黑体" panose="02010609060101010101" pitchFamily="49" charset="-122"/>
                        <a:ea typeface="黑体" panose="02010609060101010101" pitchFamily="49" charset="-122"/>
                        <a:cs typeface="+mn-cs"/>
                      </a:endParaRPr>
                    </a:p>
                  </a:txBody>
                  <a:tcPr anchor="ctr" anchorCtr="1"/>
                </a:tc>
                <a:tc>
                  <a:txBody>
                    <a:bodyPr/>
                    <a:lstStyle/>
                    <a:p>
                      <a:pPr algn="ctr"/>
                      <a:r>
                        <a:rPr lang="en-US" sz="2400" kern="1200" dirty="0">
                          <a:solidFill>
                            <a:schemeClr val="dk1"/>
                          </a:solidFill>
                          <a:latin typeface="黑体" panose="02010609060101010101" pitchFamily="49" charset="-122"/>
                          <a:ea typeface="黑体" panose="02010609060101010101" pitchFamily="49" charset="-122"/>
                          <a:cs typeface="+mn-cs"/>
                        </a:rPr>
                        <a:t>2</a:t>
                      </a:r>
                      <a:r>
                        <a:rPr lang="en-US" sz="2400" kern="1200" baseline="30000" dirty="0">
                          <a:solidFill>
                            <a:schemeClr val="dk1"/>
                          </a:solidFill>
                          <a:latin typeface="黑体" panose="02010609060101010101" pitchFamily="49" charset="-122"/>
                          <a:ea typeface="黑体" panose="02010609060101010101" pitchFamily="49" charset="-122"/>
                          <a:cs typeface="+mn-cs"/>
                        </a:rPr>
                        <a:t>32</a:t>
                      </a:r>
                      <a:endParaRPr lang="zh-CN" altLang="en-US" sz="2400" kern="1200" dirty="0">
                        <a:solidFill>
                          <a:schemeClr val="dk1"/>
                        </a:solidFill>
                        <a:latin typeface="黑体" panose="02010609060101010101" pitchFamily="49" charset="-122"/>
                        <a:ea typeface="黑体" panose="02010609060101010101" pitchFamily="49" charset="-122"/>
                        <a:cs typeface="+mn-cs"/>
                      </a:endParaRPr>
                    </a:p>
                  </a:txBody>
                  <a:tcPr anchor="ctr" anchorCtr="1"/>
                </a:tc>
                <a:tc>
                  <a:txBody>
                    <a:bodyPr/>
                    <a:lstStyle/>
                    <a:p>
                      <a:pPr algn="ctr"/>
                      <a:r>
                        <a:rPr lang="en-US" altLang="zh-CN" sz="2400" kern="1200" dirty="0">
                          <a:solidFill>
                            <a:schemeClr val="dk1"/>
                          </a:solidFill>
                          <a:latin typeface="黑体" panose="02010609060101010101" pitchFamily="49" charset="-122"/>
                          <a:ea typeface="黑体" panose="02010609060101010101" pitchFamily="49" charset="-122"/>
                          <a:cs typeface="+mn-cs"/>
                        </a:rPr>
                        <a:t>-</a:t>
                      </a:r>
                      <a:endParaRPr lang="zh-CN" altLang="en-US" sz="2400" kern="1200" dirty="0">
                        <a:solidFill>
                          <a:schemeClr val="dk1"/>
                        </a:solidFill>
                        <a:latin typeface="黑体" panose="02010609060101010101" pitchFamily="49" charset="-122"/>
                        <a:ea typeface="黑体" panose="02010609060101010101" pitchFamily="49" charset="-122"/>
                        <a:cs typeface="+mn-cs"/>
                      </a:endParaRPr>
                    </a:p>
                  </a:txBody>
                  <a:tcPr anchor="ctr" anchorCtr="1"/>
                </a:tc>
                <a:extLst>
                  <a:ext uri="{0D108BD9-81ED-4DB2-BD59-A6C34878D82A}">
                    <a16:rowId xmlns:a16="http://schemas.microsoft.com/office/drawing/2014/main" xmlns="" val="10006"/>
                  </a:ext>
                </a:extLst>
              </a:tr>
              <a:tr h="474669">
                <a:tc>
                  <a:txBody>
                    <a:bodyPr/>
                    <a:lstStyle/>
                    <a:p>
                      <a:pPr algn="ctr"/>
                      <a:r>
                        <a:rPr lang="zh-CN" altLang="en-US" sz="2400" dirty="0">
                          <a:latin typeface="黑体" panose="02010609060101010101" pitchFamily="49" charset="-122"/>
                          <a:ea typeface="黑体" panose="02010609060101010101" pitchFamily="49" charset="-122"/>
                        </a:rPr>
                        <a:t>矩形攻击</a:t>
                      </a:r>
                    </a:p>
                  </a:txBody>
                  <a:tcPr anchor="ctr" anchorCtr="1"/>
                </a:tc>
                <a:tc>
                  <a:txBody>
                    <a:bodyPr/>
                    <a:lstStyle/>
                    <a:p>
                      <a:pPr algn="ctr"/>
                      <a:r>
                        <a:rPr lang="en-US" altLang="zh-CN" sz="2400" dirty="0">
                          <a:latin typeface="黑体" panose="02010609060101010101" pitchFamily="49" charset="-122"/>
                          <a:ea typeface="黑体" panose="02010609060101010101" pitchFamily="49" charset="-122"/>
                        </a:rPr>
                        <a:t>18</a:t>
                      </a:r>
                      <a:endParaRPr lang="zh-CN" altLang="en-US" sz="2400" dirty="0">
                        <a:latin typeface="黑体" panose="02010609060101010101" pitchFamily="49" charset="-122"/>
                        <a:ea typeface="黑体" panose="02010609060101010101" pitchFamily="49" charset="-122"/>
                      </a:endParaRPr>
                    </a:p>
                  </a:txBody>
                  <a:tcPr anchor="ctr" anchorCtr="1"/>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sz="2400" kern="1200" dirty="0">
                          <a:solidFill>
                            <a:schemeClr val="dk1"/>
                          </a:solidFill>
                          <a:latin typeface="黑体" panose="02010609060101010101" pitchFamily="49" charset="-122"/>
                          <a:ea typeface="黑体" panose="02010609060101010101" pitchFamily="49" charset="-122"/>
                          <a:cs typeface="+mn-cs"/>
                        </a:rPr>
                        <a:t>2</a:t>
                      </a:r>
                      <a:r>
                        <a:rPr lang="en-US" sz="2400" kern="1200" baseline="30000" dirty="0">
                          <a:solidFill>
                            <a:schemeClr val="dk1"/>
                          </a:solidFill>
                          <a:latin typeface="黑体" panose="02010609060101010101" pitchFamily="49" charset="-122"/>
                          <a:ea typeface="黑体" panose="02010609060101010101" pitchFamily="49" charset="-122"/>
                          <a:cs typeface="+mn-cs"/>
                        </a:rPr>
                        <a:t>96.5</a:t>
                      </a:r>
                      <a:endParaRPr lang="zh-CN" altLang="en-US" sz="2400" kern="1200" dirty="0">
                        <a:solidFill>
                          <a:schemeClr val="dk1"/>
                        </a:solidFill>
                        <a:latin typeface="黑体" panose="02010609060101010101" pitchFamily="49" charset="-122"/>
                        <a:ea typeface="黑体" panose="02010609060101010101" pitchFamily="49" charset="-122"/>
                        <a:cs typeface="+mn-cs"/>
                      </a:endParaRPr>
                    </a:p>
                  </a:txBody>
                  <a:tcPr anchor="ctr" anchorCtr="1"/>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sz="2400" kern="1200" dirty="0">
                          <a:solidFill>
                            <a:schemeClr val="dk1"/>
                          </a:solidFill>
                          <a:latin typeface="黑体" panose="02010609060101010101" pitchFamily="49" charset="-122"/>
                          <a:ea typeface="黑体" panose="02010609060101010101" pitchFamily="49" charset="-122"/>
                          <a:cs typeface="+mn-cs"/>
                        </a:rPr>
                        <a:t>2</a:t>
                      </a:r>
                      <a:r>
                        <a:rPr lang="en-US" sz="2400" kern="1200" baseline="30000" dirty="0">
                          <a:solidFill>
                            <a:schemeClr val="dk1"/>
                          </a:solidFill>
                          <a:latin typeface="黑体" panose="02010609060101010101" pitchFamily="49" charset="-122"/>
                          <a:ea typeface="黑体" panose="02010609060101010101" pitchFamily="49" charset="-122"/>
                          <a:cs typeface="+mn-cs"/>
                        </a:rPr>
                        <a:t>32</a:t>
                      </a:r>
                      <a:endParaRPr lang="zh-CN" altLang="en-US" sz="2400" kern="1200" dirty="0">
                        <a:solidFill>
                          <a:schemeClr val="dk1"/>
                        </a:solidFill>
                        <a:latin typeface="黑体" panose="02010609060101010101" pitchFamily="49" charset="-122"/>
                        <a:ea typeface="黑体" panose="02010609060101010101" pitchFamily="49" charset="-122"/>
                        <a:cs typeface="+mn-cs"/>
                      </a:endParaRPr>
                    </a:p>
                  </a:txBody>
                  <a:tcPr anchor="ctr" anchorCtr="1"/>
                </a:tc>
                <a:tc>
                  <a:txBody>
                    <a:bodyPr/>
                    <a:lstStyle/>
                    <a:p>
                      <a:pPr algn="ctr"/>
                      <a:r>
                        <a:rPr lang="en-US" altLang="zh-CN" sz="2400" kern="1200" dirty="0">
                          <a:solidFill>
                            <a:schemeClr val="dk1"/>
                          </a:solidFill>
                          <a:latin typeface="黑体" panose="02010609060101010101" pitchFamily="49" charset="-122"/>
                          <a:ea typeface="黑体" panose="02010609060101010101" pitchFamily="49" charset="-122"/>
                          <a:cs typeface="+mn-cs"/>
                        </a:rPr>
                        <a:t>-</a:t>
                      </a:r>
                      <a:endParaRPr lang="zh-CN" altLang="en-US" sz="2400" kern="1200" dirty="0">
                        <a:solidFill>
                          <a:schemeClr val="dk1"/>
                        </a:solidFill>
                        <a:latin typeface="黑体" panose="02010609060101010101" pitchFamily="49" charset="-122"/>
                        <a:ea typeface="黑体" panose="02010609060101010101" pitchFamily="49" charset="-122"/>
                        <a:cs typeface="+mn-cs"/>
                      </a:endParaRPr>
                    </a:p>
                  </a:txBody>
                  <a:tcPr anchor="ctr" anchorCtr="1"/>
                </a:tc>
                <a:extLst>
                  <a:ext uri="{0D108BD9-81ED-4DB2-BD59-A6C34878D82A}">
                    <a16:rowId xmlns:a16="http://schemas.microsoft.com/office/drawing/2014/main" xmlns="" val="10007"/>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utoShape 3"/>
          <p:cNvSpPr>
            <a:spLocks noChangeAspect="1" noChangeArrowheads="1" noTextEdit="1"/>
          </p:cNvSpPr>
          <p:nvPr/>
        </p:nvSpPr>
        <p:spPr bwMode="auto">
          <a:xfrm>
            <a:off x="477838" y="1160748"/>
            <a:ext cx="8188325" cy="5018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7" name="Rectangle 5"/>
          <p:cNvSpPr>
            <a:spLocks noChangeArrowheads="1"/>
          </p:cNvSpPr>
          <p:nvPr/>
        </p:nvSpPr>
        <p:spPr bwMode="auto">
          <a:xfrm>
            <a:off x="1542492" y="1181348"/>
            <a:ext cx="2038350" cy="879475"/>
          </a:xfrm>
          <a:prstGeom prst="rect">
            <a:avLst/>
          </a:prstGeom>
          <a:solidFill>
            <a:srgbClr val="336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9" name="Rectangle 7"/>
          <p:cNvSpPr>
            <a:spLocks noChangeArrowheads="1"/>
          </p:cNvSpPr>
          <p:nvPr/>
        </p:nvSpPr>
        <p:spPr bwMode="auto">
          <a:xfrm>
            <a:off x="5569818" y="1182936"/>
            <a:ext cx="2284413" cy="438150"/>
          </a:xfrm>
          <a:prstGeom prst="rect">
            <a:avLst/>
          </a:prstGeom>
          <a:solidFill>
            <a:srgbClr val="80C53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2" name="Rectangle 10"/>
          <p:cNvSpPr>
            <a:spLocks noChangeArrowheads="1"/>
          </p:cNvSpPr>
          <p:nvPr/>
        </p:nvSpPr>
        <p:spPr bwMode="auto">
          <a:xfrm>
            <a:off x="5569818" y="1586880"/>
            <a:ext cx="2284413" cy="439737"/>
          </a:xfrm>
          <a:prstGeom prst="rect">
            <a:avLst/>
          </a:prstGeom>
          <a:solidFill>
            <a:srgbClr val="80C53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3" name="Rectangle 11"/>
          <p:cNvSpPr>
            <a:spLocks noChangeArrowheads="1"/>
          </p:cNvSpPr>
          <p:nvPr/>
        </p:nvSpPr>
        <p:spPr bwMode="auto">
          <a:xfrm>
            <a:off x="1518010" y="2060823"/>
            <a:ext cx="2038350" cy="790575"/>
          </a:xfrm>
          <a:prstGeom prst="rect">
            <a:avLst/>
          </a:prstGeom>
          <a:solidFill>
            <a:srgbClr val="E8EA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4" name="Rectangle 12"/>
          <p:cNvSpPr>
            <a:spLocks noChangeArrowheads="1"/>
          </p:cNvSpPr>
          <p:nvPr/>
        </p:nvSpPr>
        <p:spPr bwMode="auto">
          <a:xfrm>
            <a:off x="3556360" y="2060823"/>
            <a:ext cx="2039938" cy="790575"/>
          </a:xfrm>
          <a:prstGeom prst="rect">
            <a:avLst/>
          </a:prstGeom>
          <a:solidFill>
            <a:srgbClr val="E8EA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6" name="Rectangle 14"/>
          <p:cNvSpPr>
            <a:spLocks noChangeArrowheads="1"/>
          </p:cNvSpPr>
          <p:nvPr/>
        </p:nvSpPr>
        <p:spPr bwMode="auto">
          <a:xfrm>
            <a:off x="5569818" y="2060823"/>
            <a:ext cx="2284413" cy="790575"/>
          </a:xfrm>
          <a:prstGeom prst="rect">
            <a:avLst/>
          </a:prstGeom>
          <a:solidFill>
            <a:srgbClr val="80C53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7" name="Rectangle 15"/>
          <p:cNvSpPr>
            <a:spLocks noChangeArrowheads="1"/>
          </p:cNvSpPr>
          <p:nvPr/>
        </p:nvSpPr>
        <p:spPr bwMode="auto">
          <a:xfrm>
            <a:off x="1518010" y="2851398"/>
            <a:ext cx="2038350" cy="439737"/>
          </a:xfrm>
          <a:prstGeom prst="rect">
            <a:avLst/>
          </a:prstGeom>
          <a:solidFill>
            <a:srgbClr val="CDD3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8" name="Rectangle 16"/>
          <p:cNvSpPr>
            <a:spLocks noChangeArrowheads="1"/>
          </p:cNvSpPr>
          <p:nvPr/>
        </p:nvSpPr>
        <p:spPr bwMode="auto">
          <a:xfrm>
            <a:off x="3556360" y="2851398"/>
            <a:ext cx="2039938" cy="439737"/>
          </a:xfrm>
          <a:prstGeom prst="rect">
            <a:avLst/>
          </a:prstGeom>
          <a:solidFill>
            <a:srgbClr val="CDD3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0" name="Rectangle 18"/>
          <p:cNvSpPr>
            <a:spLocks noChangeArrowheads="1"/>
          </p:cNvSpPr>
          <p:nvPr/>
        </p:nvSpPr>
        <p:spPr bwMode="auto">
          <a:xfrm>
            <a:off x="5569818" y="2851398"/>
            <a:ext cx="2284413" cy="439737"/>
          </a:xfrm>
          <a:prstGeom prst="rect">
            <a:avLst/>
          </a:prstGeom>
          <a:solidFill>
            <a:srgbClr val="80C53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1" name="Rectangle 19"/>
          <p:cNvSpPr>
            <a:spLocks noChangeArrowheads="1"/>
          </p:cNvSpPr>
          <p:nvPr/>
        </p:nvSpPr>
        <p:spPr bwMode="auto">
          <a:xfrm>
            <a:off x="1518010" y="3291136"/>
            <a:ext cx="2038350" cy="1143000"/>
          </a:xfrm>
          <a:prstGeom prst="rect">
            <a:avLst/>
          </a:prstGeom>
          <a:solidFill>
            <a:srgbClr val="E8EA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2" name="Rectangle 20"/>
          <p:cNvSpPr>
            <a:spLocks noChangeArrowheads="1"/>
          </p:cNvSpPr>
          <p:nvPr/>
        </p:nvSpPr>
        <p:spPr bwMode="auto">
          <a:xfrm>
            <a:off x="3556360" y="3291136"/>
            <a:ext cx="2039938" cy="1143000"/>
          </a:xfrm>
          <a:prstGeom prst="rect">
            <a:avLst/>
          </a:prstGeom>
          <a:solidFill>
            <a:srgbClr val="E8EA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4" name="Rectangle 22"/>
          <p:cNvSpPr>
            <a:spLocks noChangeArrowheads="1"/>
          </p:cNvSpPr>
          <p:nvPr/>
        </p:nvSpPr>
        <p:spPr bwMode="auto">
          <a:xfrm>
            <a:off x="5569818" y="3291136"/>
            <a:ext cx="2284413" cy="1143000"/>
          </a:xfrm>
          <a:prstGeom prst="rect">
            <a:avLst/>
          </a:prstGeom>
          <a:solidFill>
            <a:srgbClr val="80C53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5" name="Rectangle 23"/>
          <p:cNvSpPr>
            <a:spLocks noChangeArrowheads="1"/>
          </p:cNvSpPr>
          <p:nvPr/>
        </p:nvSpPr>
        <p:spPr bwMode="auto">
          <a:xfrm>
            <a:off x="1518010" y="4434136"/>
            <a:ext cx="2038350" cy="438150"/>
          </a:xfrm>
          <a:prstGeom prst="rect">
            <a:avLst/>
          </a:prstGeom>
          <a:solidFill>
            <a:srgbClr val="CDD3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6" name="Rectangle 24"/>
          <p:cNvSpPr>
            <a:spLocks noChangeArrowheads="1"/>
          </p:cNvSpPr>
          <p:nvPr/>
        </p:nvSpPr>
        <p:spPr bwMode="auto">
          <a:xfrm>
            <a:off x="3556360" y="4434136"/>
            <a:ext cx="2039938" cy="438150"/>
          </a:xfrm>
          <a:prstGeom prst="rect">
            <a:avLst/>
          </a:prstGeom>
          <a:solidFill>
            <a:srgbClr val="CDD3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8" name="Rectangle 26"/>
          <p:cNvSpPr>
            <a:spLocks noChangeArrowheads="1"/>
          </p:cNvSpPr>
          <p:nvPr/>
        </p:nvSpPr>
        <p:spPr bwMode="auto">
          <a:xfrm>
            <a:off x="5569818" y="4434136"/>
            <a:ext cx="2284413" cy="438150"/>
          </a:xfrm>
          <a:prstGeom prst="rect">
            <a:avLst/>
          </a:prstGeom>
          <a:solidFill>
            <a:srgbClr val="80C53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9" name="Rectangle 27"/>
          <p:cNvSpPr>
            <a:spLocks noChangeArrowheads="1"/>
          </p:cNvSpPr>
          <p:nvPr/>
        </p:nvSpPr>
        <p:spPr bwMode="auto">
          <a:xfrm>
            <a:off x="1518010" y="4872286"/>
            <a:ext cx="2038350" cy="792162"/>
          </a:xfrm>
          <a:prstGeom prst="rect">
            <a:avLst/>
          </a:prstGeom>
          <a:solidFill>
            <a:srgbClr val="E8EA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0" name="Rectangle 28"/>
          <p:cNvSpPr>
            <a:spLocks noChangeArrowheads="1"/>
          </p:cNvSpPr>
          <p:nvPr/>
        </p:nvSpPr>
        <p:spPr bwMode="auto">
          <a:xfrm>
            <a:off x="3556360" y="4872286"/>
            <a:ext cx="2039938" cy="792162"/>
          </a:xfrm>
          <a:prstGeom prst="rect">
            <a:avLst/>
          </a:prstGeom>
          <a:solidFill>
            <a:srgbClr val="E8EA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2" name="Rectangle 30"/>
          <p:cNvSpPr>
            <a:spLocks noChangeArrowheads="1"/>
          </p:cNvSpPr>
          <p:nvPr/>
        </p:nvSpPr>
        <p:spPr bwMode="auto">
          <a:xfrm>
            <a:off x="5569818" y="4872286"/>
            <a:ext cx="2284413" cy="792162"/>
          </a:xfrm>
          <a:prstGeom prst="rect">
            <a:avLst/>
          </a:prstGeom>
          <a:solidFill>
            <a:srgbClr val="80C53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3" name="Rectangle 31"/>
          <p:cNvSpPr>
            <a:spLocks noChangeArrowheads="1"/>
          </p:cNvSpPr>
          <p:nvPr/>
        </p:nvSpPr>
        <p:spPr bwMode="auto">
          <a:xfrm>
            <a:off x="1518010" y="5664448"/>
            <a:ext cx="2038350" cy="438150"/>
          </a:xfrm>
          <a:prstGeom prst="rect">
            <a:avLst/>
          </a:prstGeom>
          <a:solidFill>
            <a:srgbClr val="CDD3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4" name="Rectangle 32"/>
          <p:cNvSpPr>
            <a:spLocks noChangeArrowheads="1"/>
          </p:cNvSpPr>
          <p:nvPr/>
        </p:nvSpPr>
        <p:spPr bwMode="auto">
          <a:xfrm>
            <a:off x="3556360" y="5664448"/>
            <a:ext cx="2039938" cy="438150"/>
          </a:xfrm>
          <a:prstGeom prst="rect">
            <a:avLst/>
          </a:prstGeom>
          <a:solidFill>
            <a:srgbClr val="CDD3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6" name="Rectangle 34"/>
          <p:cNvSpPr>
            <a:spLocks noChangeArrowheads="1"/>
          </p:cNvSpPr>
          <p:nvPr/>
        </p:nvSpPr>
        <p:spPr bwMode="auto">
          <a:xfrm>
            <a:off x="5569818" y="5664448"/>
            <a:ext cx="2284413" cy="438150"/>
          </a:xfrm>
          <a:prstGeom prst="rect">
            <a:avLst/>
          </a:prstGeom>
          <a:solidFill>
            <a:srgbClr val="80C53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9" name="Line 37"/>
          <p:cNvSpPr>
            <a:spLocks noChangeShapeType="1"/>
          </p:cNvSpPr>
          <p:nvPr/>
        </p:nvSpPr>
        <p:spPr bwMode="auto">
          <a:xfrm>
            <a:off x="3556360" y="2079873"/>
            <a:ext cx="0" cy="4029075"/>
          </a:xfrm>
          <a:prstGeom prst="line">
            <a:avLst/>
          </a:prstGeom>
          <a:noFill/>
          <a:ln w="12700" cap="flat">
            <a:solidFill>
              <a:srgbClr val="FFFFFF"/>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41" name="Line 39"/>
          <p:cNvSpPr>
            <a:spLocks noChangeShapeType="1"/>
          </p:cNvSpPr>
          <p:nvPr/>
        </p:nvSpPr>
        <p:spPr bwMode="auto">
          <a:xfrm>
            <a:off x="5568230" y="1174998"/>
            <a:ext cx="0" cy="4933950"/>
          </a:xfrm>
          <a:prstGeom prst="line">
            <a:avLst/>
          </a:prstGeom>
          <a:noFill/>
          <a:ln w="12700" cap="flat">
            <a:solidFill>
              <a:srgbClr val="FFFFFF"/>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43" name="Line 41"/>
          <p:cNvSpPr>
            <a:spLocks noChangeShapeType="1"/>
          </p:cNvSpPr>
          <p:nvPr/>
        </p:nvSpPr>
        <p:spPr bwMode="auto">
          <a:xfrm>
            <a:off x="1536142" y="2060823"/>
            <a:ext cx="2063750" cy="0"/>
          </a:xfrm>
          <a:prstGeom prst="line">
            <a:avLst/>
          </a:prstGeom>
          <a:noFill/>
          <a:ln w="38100" cap="flat">
            <a:solidFill>
              <a:srgbClr val="FFFFFF"/>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44" name="Line 42"/>
          <p:cNvSpPr>
            <a:spLocks noChangeShapeType="1"/>
          </p:cNvSpPr>
          <p:nvPr/>
        </p:nvSpPr>
        <p:spPr bwMode="auto">
          <a:xfrm>
            <a:off x="2543176" y="2029829"/>
            <a:ext cx="6103938" cy="0"/>
          </a:xfrm>
          <a:prstGeom prst="line">
            <a:avLst/>
          </a:prstGeom>
          <a:noFill/>
          <a:ln w="12700" cap="flat">
            <a:solidFill>
              <a:srgbClr val="FFFFFF"/>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45" name="Line 43"/>
          <p:cNvSpPr>
            <a:spLocks noChangeShapeType="1"/>
          </p:cNvSpPr>
          <p:nvPr/>
        </p:nvSpPr>
        <p:spPr bwMode="auto">
          <a:xfrm>
            <a:off x="479426" y="2854610"/>
            <a:ext cx="8167688" cy="0"/>
          </a:xfrm>
          <a:prstGeom prst="line">
            <a:avLst/>
          </a:prstGeom>
          <a:noFill/>
          <a:ln w="12700" cap="flat">
            <a:solidFill>
              <a:srgbClr val="FFFFFF"/>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46" name="Line 44"/>
          <p:cNvSpPr>
            <a:spLocks noChangeShapeType="1"/>
          </p:cNvSpPr>
          <p:nvPr/>
        </p:nvSpPr>
        <p:spPr bwMode="auto">
          <a:xfrm>
            <a:off x="479426" y="3294348"/>
            <a:ext cx="8167688" cy="0"/>
          </a:xfrm>
          <a:prstGeom prst="line">
            <a:avLst/>
          </a:prstGeom>
          <a:noFill/>
          <a:ln w="12700" cap="flat">
            <a:solidFill>
              <a:srgbClr val="FFFFFF"/>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47" name="Line 45"/>
          <p:cNvSpPr>
            <a:spLocks noChangeShapeType="1"/>
          </p:cNvSpPr>
          <p:nvPr/>
        </p:nvSpPr>
        <p:spPr bwMode="auto">
          <a:xfrm>
            <a:off x="479426" y="4437348"/>
            <a:ext cx="8167688" cy="0"/>
          </a:xfrm>
          <a:prstGeom prst="line">
            <a:avLst/>
          </a:prstGeom>
          <a:noFill/>
          <a:ln w="12700" cap="flat">
            <a:solidFill>
              <a:srgbClr val="FFFFFF"/>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48" name="Line 46"/>
          <p:cNvSpPr>
            <a:spLocks noChangeShapeType="1"/>
          </p:cNvSpPr>
          <p:nvPr/>
        </p:nvSpPr>
        <p:spPr bwMode="auto">
          <a:xfrm>
            <a:off x="479426" y="4875498"/>
            <a:ext cx="8167688" cy="0"/>
          </a:xfrm>
          <a:prstGeom prst="line">
            <a:avLst/>
          </a:prstGeom>
          <a:noFill/>
          <a:ln w="12700" cap="flat">
            <a:solidFill>
              <a:srgbClr val="FFFFFF"/>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49" name="Line 47"/>
          <p:cNvSpPr>
            <a:spLocks noChangeShapeType="1"/>
          </p:cNvSpPr>
          <p:nvPr/>
        </p:nvSpPr>
        <p:spPr bwMode="auto">
          <a:xfrm>
            <a:off x="479426" y="5667660"/>
            <a:ext cx="8167688" cy="0"/>
          </a:xfrm>
          <a:prstGeom prst="line">
            <a:avLst/>
          </a:prstGeom>
          <a:noFill/>
          <a:ln w="12700" cap="flat">
            <a:solidFill>
              <a:srgbClr val="FFFFFF"/>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50" name="Line 48"/>
          <p:cNvSpPr>
            <a:spLocks noChangeShapeType="1"/>
          </p:cNvSpPr>
          <p:nvPr/>
        </p:nvSpPr>
        <p:spPr bwMode="auto">
          <a:xfrm>
            <a:off x="1518010" y="1174998"/>
            <a:ext cx="0" cy="4933950"/>
          </a:xfrm>
          <a:prstGeom prst="line">
            <a:avLst/>
          </a:prstGeom>
          <a:noFill/>
          <a:ln w="12700" cap="flat">
            <a:solidFill>
              <a:srgbClr val="FFFFFF"/>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51" name="Line 49"/>
          <p:cNvSpPr>
            <a:spLocks noChangeShapeType="1"/>
          </p:cNvSpPr>
          <p:nvPr/>
        </p:nvSpPr>
        <p:spPr bwMode="auto">
          <a:xfrm>
            <a:off x="7854230" y="1176586"/>
            <a:ext cx="0" cy="4932362"/>
          </a:xfrm>
          <a:prstGeom prst="line">
            <a:avLst/>
          </a:prstGeom>
          <a:noFill/>
          <a:ln w="12700" cap="flat">
            <a:solidFill>
              <a:srgbClr val="FFFFFF"/>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52" name="Line 50"/>
          <p:cNvSpPr>
            <a:spLocks noChangeShapeType="1"/>
          </p:cNvSpPr>
          <p:nvPr/>
        </p:nvSpPr>
        <p:spPr bwMode="auto">
          <a:xfrm>
            <a:off x="479426" y="1186148"/>
            <a:ext cx="8167688" cy="0"/>
          </a:xfrm>
          <a:prstGeom prst="line">
            <a:avLst/>
          </a:prstGeom>
          <a:noFill/>
          <a:ln w="12700" cap="flat">
            <a:solidFill>
              <a:srgbClr val="FFFFFF"/>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53" name="Line 51"/>
          <p:cNvSpPr>
            <a:spLocks noChangeShapeType="1"/>
          </p:cNvSpPr>
          <p:nvPr/>
        </p:nvSpPr>
        <p:spPr bwMode="auto">
          <a:xfrm>
            <a:off x="479426" y="6105810"/>
            <a:ext cx="8167688" cy="0"/>
          </a:xfrm>
          <a:prstGeom prst="line">
            <a:avLst/>
          </a:prstGeom>
          <a:noFill/>
          <a:ln w="12700" cap="flat">
            <a:solidFill>
              <a:srgbClr val="FFFFFF"/>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54" name="Rectangle 52"/>
          <p:cNvSpPr>
            <a:spLocks noChangeArrowheads="1"/>
          </p:cNvSpPr>
          <p:nvPr/>
        </p:nvSpPr>
        <p:spPr bwMode="auto">
          <a:xfrm>
            <a:off x="2052079" y="1498848"/>
            <a:ext cx="636588"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2000" b="1" i="0" u="none" strike="noStrike" cap="none" normalizeH="0" baseline="0" dirty="0">
                <a:ln>
                  <a:noFill/>
                </a:ln>
                <a:solidFill>
                  <a:srgbClr val="FFFFFF"/>
                </a:solidFill>
                <a:effectLst/>
                <a:latin typeface="黑体" panose="02010609060101010101" pitchFamily="49" charset="-122"/>
                <a:ea typeface="黑体" panose="02010609060101010101" pitchFamily="49" charset="-122"/>
              </a:rPr>
              <a:t>典型算法</a:t>
            </a: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56" name="Rectangle 54"/>
          <p:cNvSpPr>
            <a:spLocks noChangeArrowheads="1"/>
          </p:cNvSpPr>
          <p:nvPr/>
        </p:nvSpPr>
        <p:spPr bwMode="auto">
          <a:xfrm>
            <a:off x="6201643" y="1279773"/>
            <a:ext cx="636588"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2000" b="1" i="0" u="none" strike="noStrike" cap="none" normalizeH="0" baseline="0">
                <a:ln>
                  <a:noFill/>
                </a:ln>
                <a:solidFill>
                  <a:srgbClr val="FFFFFF"/>
                </a:solidFill>
                <a:effectLst/>
                <a:latin typeface="黑体" panose="02010609060101010101" pitchFamily="49" charset="-122"/>
                <a:ea typeface="黑体" panose="02010609060101010101" pitchFamily="49" charset="-122"/>
              </a:rPr>
              <a:t>中国标准</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59" name="Rectangle 57"/>
          <p:cNvSpPr>
            <a:spLocks noChangeArrowheads="1"/>
          </p:cNvSpPr>
          <p:nvPr/>
        </p:nvSpPr>
        <p:spPr bwMode="auto">
          <a:xfrm>
            <a:off x="6465168" y="1675780"/>
            <a:ext cx="596900"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2000" b="0" i="0" u="none" strike="noStrike" cap="none" normalizeH="0" baseline="0">
                <a:ln>
                  <a:noFill/>
                </a:ln>
                <a:solidFill>
                  <a:srgbClr val="FFFFFF"/>
                </a:solidFill>
                <a:effectLst/>
                <a:latin typeface="Times New Roman" panose="02020603050405020304" pitchFamily="18" charset="0"/>
              </a:rPr>
              <a:t>SM4</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60" name="Rectangle 58"/>
          <p:cNvSpPr>
            <a:spLocks noChangeArrowheads="1"/>
          </p:cNvSpPr>
          <p:nvPr/>
        </p:nvSpPr>
        <p:spPr bwMode="auto">
          <a:xfrm>
            <a:off x="2030772" y="2333873"/>
            <a:ext cx="633413"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2000" b="0" i="0" u="none" strike="noStrike" cap="none" normalizeH="0" baseline="0" dirty="0">
                <a:ln>
                  <a:noFill/>
                </a:ln>
                <a:solidFill>
                  <a:srgbClr val="000080"/>
                </a:solidFill>
                <a:effectLst/>
                <a:latin typeface="黑体" panose="02010609060101010101" pitchFamily="49" charset="-122"/>
                <a:ea typeface="黑体" panose="02010609060101010101" pitchFamily="49" charset="-122"/>
              </a:rPr>
              <a:t>算法结构</a:t>
            </a: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61" name="Rectangle 59"/>
          <p:cNvSpPr>
            <a:spLocks noChangeArrowheads="1"/>
          </p:cNvSpPr>
          <p:nvPr/>
        </p:nvSpPr>
        <p:spPr bwMode="auto">
          <a:xfrm>
            <a:off x="3984985" y="2327523"/>
            <a:ext cx="777875"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2000" b="0" i="0" u="none" strike="noStrike" cap="none" normalizeH="0" baseline="0" dirty="0">
                <a:ln>
                  <a:noFill/>
                </a:ln>
                <a:solidFill>
                  <a:srgbClr val="000080"/>
                </a:solidFill>
                <a:effectLst/>
                <a:latin typeface="Times New Roman" panose="02020603050405020304" pitchFamily="18" charset="0"/>
              </a:rPr>
              <a:t>Feistel</a:t>
            </a: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62" name="Rectangle 60"/>
          <p:cNvSpPr>
            <a:spLocks noChangeArrowheads="1"/>
          </p:cNvSpPr>
          <p:nvPr/>
        </p:nvSpPr>
        <p:spPr bwMode="auto">
          <a:xfrm>
            <a:off x="4662847" y="2333873"/>
            <a:ext cx="381000"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2000" b="0" i="0" u="none" strike="noStrike" cap="none" normalizeH="0" baseline="0">
                <a:ln>
                  <a:noFill/>
                </a:ln>
                <a:solidFill>
                  <a:srgbClr val="000080"/>
                </a:solidFill>
                <a:effectLst/>
                <a:latin typeface="黑体" panose="02010609060101010101" pitchFamily="49" charset="-122"/>
                <a:ea typeface="黑体" panose="02010609060101010101" pitchFamily="49" charset="-122"/>
              </a:rPr>
              <a:t>结构</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65" name="Rectangle 63"/>
          <p:cNvSpPr>
            <a:spLocks noChangeArrowheads="1"/>
          </p:cNvSpPr>
          <p:nvPr/>
        </p:nvSpPr>
        <p:spPr bwMode="auto">
          <a:xfrm>
            <a:off x="5736505" y="2333873"/>
            <a:ext cx="508000"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2000" b="0" i="0" u="none" strike="noStrike" cap="none" normalizeH="0" baseline="0">
                <a:ln>
                  <a:noFill/>
                </a:ln>
                <a:solidFill>
                  <a:srgbClr val="FFFFFF"/>
                </a:solidFill>
                <a:effectLst/>
                <a:latin typeface="黑体" panose="02010609060101010101" pitchFamily="49" charset="-122"/>
                <a:ea typeface="黑体" panose="02010609060101010101" pitchFamily="49" charset="-122"/>
              </a:rPr>
              <a:t>非平衡</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66" name="Rectangle 64"/>
          <p:cNvSpPr>
            <a:spLocks noChangeArrowheads="1"/>
          </p:cNvSpPr>
          <p:nvPr/>
        </p:nvSpPr>
        <p:spPr bwMode="auto">
          <a:xfrm>
            <a:off x="6503268" y="2327523"/>
            <a:ext cx="777875"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2000" b="0" i="0" u="none" strike="noStrike" cap="none" normalizeH="0" baseline="0">
                <a:ln>
                  <a:noFill/>
                </a:ln>
                <a:solidFill>
                  <a:srgbClr val="FFFFFF"/>
                </a:solidFill>
                <a:effectLst/>
                <a:latin typeface="Times New Roman" panose="02020603050405020304" pitchFamily="18" charset="0"/>
              </a:rPr>
              <a:t>Feistel</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67" name="Rectangle 65"/>
          <p:cNvSpPr>
            <a:spLocks noChangeArrowheads="1"/>
          </p:cNvSpPr>
          <p:nvPr/>
        </p:nvSpPr>
        <p:spPr bwMode="auto">
          <a:xfrm>
            <a:off x="7176368" y="2333873"/>
            <a:ext cx="381000"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2000" b="0" i="0" u="none" strike="noStrike" cap="none" normalizeH="0" baseline="0">
                <a:ln>
                  <a:noFill/>
                </a:ln>
                <a:solidFill>
                  <a:srgbClr val="FFFFFF"/>
                </a:solidFill>
                <a:effectLst/>
                <a:latin typeface="黑体" panose="02010609060101010101" pitchFamily="49" charset="-122"/>
                <a:ea typeface="黑体" panose="02010609060101010101" pitchFamily="49" charset="-122"/>
              </a:rPr>
              <a:t>结构</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68" name="Rectangle 66"/>
          <p:cNvSpPr>
            <a:spLocks noChangeArrowheads="1"/>
          </p:cNvSpPr>
          <p:nvPr/>
        </p:nvSpPr>
        <p:spPr bwMode="auto">
          <a:xfrm>
            <a:off x="2030772" y="2946648"/>
            <a:ext cx="663575"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2000" b="0" i="0" u="none" strike="noStrike" cap="none" normalizeH="0" baseline="0" dirty="0">
                <a:ln>
                  <a:noFill/>
                </a:ln>
                <a:solidFill>
                  <a:srgbClr val="000080"/>
                </a:solidFill>
                <a:effectLst/>
                <a:latin typeface="黑体" panose="02010609060101010101" pitchFamily="49" charset="-122"/>
                <a:ea typeface="黑体" panose="02010609060101010101" pitchFamily="49" charset="-122"/>
              </a:rPr>
              <a:t>分组长度</a:t>
            </a: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69" name="Rectangle 67"/>
          <p:cNvSpPr>
            <a:spLocks noChangeArrowheads="1"/>
          </p:cNvSpPr>
          <p:nvPr/>
        </p:nvSpPr>
        <p:spPr bwMode="auto">
          <a:xfrm>
            <a:off x="4196122" y="2940298"/>
            <a:ext cx="373063" cy="363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2000" b="0" i="0" u="none" strike="noStrike" cap="none" normalizeH="0" baseline="0" dirty="0">
                <a:ln>
                  <a:noFill/>
                </a:ln>
                <a:solidFill>
                  <a:srgbClr val="000080"/>
                </a:solidFill>
                <a:effectLst/>
                <a:latin typeface="Times New Roman" panose="02020603050405020304" pitchFamily="18" charset="0"/>
              </a:rPr>
              <a:t>64</a:t>
            </a: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70" name="Rectangle 68"/>
          <p:cNvSpPr>
            <a:spLocks noChangeArrowheads="1"/>
          </p:cNvSpPr>
          <p:nvPr/>
        </p:nvSpPr>
        <p:spPr bwMode="auto">
          <a:xfrm>
            <a:off x="4451710" y="2946648"/>
            <a:ext cx="400050"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2000" b="0" i="0" u="none" strike="noStrike" cap="none" normalizeH="0" baseline="0">
                <a:ln>
                  <a:noFill/>
                </a:ln>
                <a:solidFill>
                  <a:srgbClr val="000080"/>
                </a:solidFill>
                <a:effectLst/>
                <a:latin typeface="黑体" panose="02010609060101010101" pitchFamily="49" charset="-122"/>
                <a:ea typeface="黑体" panose="02010609060101010101" pitchFamily="49" charset="-122"/>
              </a:rPr>
              <a:t>比特</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73" name="Rectangle 71"/>
          <p:cNvSpPr>
            <a:spLocks noChangeArrowheads="1"/>
          </p:cNvSpPr>
          <p:nvPr/>
        </p:nvSpPr>
        <p:spPr bwMode="auto">
          <a:xfrm>
            <a:off x="6268318" y="2940298"/>
            <a:ext cx="504825" cy="363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2000" b="0" i="0" u="none" strike="noStrike" cap="none" normalizeH="0" baseline="0">
                <a:ln>
                  <a:noFill/>
                </a:ln>
                <a:solidFill>
                  <a:srgbClr val="FFFFFF"/>
                </a:solidFill>
                <a:effectLst/>
                <a:latin typeface="Times New Roman" panose="02020603050405020304" pitchFamily="18" charset="0"/>
              </a:rPr>
              <a:t>128</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74" name="Rectangle 72"/>
          <p:cNvSpPr>
            <a:spLocks noChangeArrowheads="1"/>
          </p:cNvSpPr>
          <p:nvPr/>
        </p:nvSpPr>
        <p:spPr bwMode="auto">
          <a:xfrm>
            <a:off x="6652493" y="2946648"/>
            <a:ext cx="398463"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2000" b="0" i="0" u="none" strike="noStrike" cap="none" normalizeH="0" baseline="0">
                <a:ln>
                  <a:noFill/>
                </a:ln>
                <a:solidFill>
                  <a:srgbClr val="FFFFFF"/>
                </a:solidFill>
                <a:effectLst/>
                <a:latin typeface="黑体" panose="02010609060101010101" pitchFamily="49" charset="-122"/>
                <a:ea typeface="黑体" panose="02010609060101010101" pitchFamily="49" charset="-122"/>
              </a:rPr>
              <a:t>比特</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75" name="Rectangle 73"/>
          <p:cNvSpPr>
            <a:spLocks noChangeArrowheads="1"/>
          </p:cNvSpPr>
          <p:nvPr/>
        </p:nvSpPr>
        <p:spPr bwMode="auto">
          <a:xfrm>
            <a:off x="2030772" y="3740398"/>
            <a:ext cx="633413"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2000" b="0" i="0" u="none" strike="noStrike" cap="none" normalizeH="0" baseline="0" dirty="0">
                <a:ln>
                  <a:noFill/>
                </a:ln>
                <a:solidFill>
                  <a:srgbClr val="000080"/>
                </a:solidFill>
                <a:effectLst/>
                <a:latin typeface="黑体" panose="02010609060101010101" pitchFamily="49" charset="-122"/>
                <a:ea typeface="黑体" panose="02010609060101010101" pitchFamily="49" charset="-122"/>
              </a:rPr>
              <a:t>密钥长度</a:t>
            </a: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76" name="Rectangle 74"/>
          <p:cNvSpPr>
            <a:spLocks noChangeArrowheads="1"/>
          </p:cNvSpPr>
          <p:nvPr/>
        </p:nvSpPr>
        <p:spPr bwMode="auto">
          <a:xfrm>
            <a:off x="4194535" y="3581648"/>
            <a:ext cx="355600"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2000" b="0" i="0" u="none" strike="noStrike" cap="none" normalizeH="0" baseline="0">
                <a:ln>
                  <a:noFill/>
                </a:ln>
                <a:solidFill>
                  <a:srgbClr val="000080"/>
                </a:solidFill>
                <a:effectLst/>
                <a:latin typeface="Times New Roman" panose="02020603050405020304" pitchFamily="18" charset="0"/>
              </a:rPr>
              <a:t>64</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77" name="Rectangle 75"/>
          <p:cNvSpPr>
            <a:spLocks noChangeArrowheads="1"/>
          </p:cNvSpPr>
          <p:nvPr/>
        </p:nvSpPr>
        <p:spPr bwMode="auto">
          <a:xfrm>
            <a:off x="4450122" y="3587998"/>
            <a:ext cx="381000"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2000" b="0" i="0" u="none" strike="noStrike" cap="none" normalizeH="0" baseline="0" dirty="0">
                <a:ln>
                  <a:noFill/>
                </a:ln>
                <a:solidFill>
                  <a:srgbClr val="000080"/>
                </a:solidFill>
                <a:effectLst/>
                <a:latin typeface="黑体" panose="02010609060101010101" pitchFamily="49" charset="-122"/>
                <a:ea typeface="黑体" panose="02010609060101010101" pitchFamily="49" charset="-122"/>
              </a:rPr>
              <a:t>比特</a:t>
            </a: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78" name="Rectangle 76"/>
          <p:cNvSpPr>
            <a:spLocks noChangeArrowheads="1"/>
          </p:cNvSpPr>
          <p:nvPr/>
        </p:nvSpPr>
        <p:spPr bwMode="auto">
          <a:xfrm>
            <a:off x="3684947" y="3892798"/>
            <a:ext cx="508000"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2000" b="0" i="0" u="none" strike="noStrike" cap="none" normalizeH="0" baseline="0">
                <a:ln>
                  <a:noFill/>
                </a:ln>
                <a:solidFill>
                  <a:srgbClr val="000080"/>
                </a:solidFill>
                <a:effectLst/>
                <a:latin typeface="黑体" panose="02010609060101010101" pitchFamily="49" charset="-122"/>
                <a:ea typeface="黑体" panose="02010609060101010101" pitchFamily="49" charset="-122"/>
              </a:rPr>
              <a:t>（有效</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79" name="Rectangle 77"/>
          <p:cNvSpPr>
            <a:spLocks noChangeArrowheads="1"/>
          </p:cNvSpPr>
          <p:nvPr/>
        </p:nvSpPr>
        <p:spPr bwMode="auto">
          <a:xfrm>
            <a:off x="4451710" y="3886448"/>
            <a:ext cx="355600"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2000" b="0" i="0" u="none" strike="noStrike" cap="none" normalizeH="0" baseline="0">
                <a:ln>
                  <a:noFill/>
                </a:ln>
                <a:solidFill>
                  <a:srgbClr val="000080"/>
                </a:solidFill>
                <a:effectLst/>
                <a:latin typeface="Times New Roman" panose="02020603050405020304" pitchFamily="18" charset="0"/>
              </a:rPr>
              <a:t>56</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80" name="Rectangle 78"/>
          <p:cNvSpPr>
            <a:spLocks noChangeArrowheads="1"/>
          </p:cNvSpPr>
          <p:nvPr/>
        </p:nvSpPr>
        <p:spPr bwMode="auto">
          <a:xfrm>
            <a:off x="4704122" y="3892798"/>
            <a:ext cx="508000"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2000" b="0" i="0" u="none" strike="noStrike" cap="none" normalizeH="0" baseline="0">
                <a:ln>
                  <a:noFill/>
                </a:ln>
                <a:solidFill>
                  <a:srgbClr val="000080"/>
                </a:solidFill>
                <a:effectLst/>
                <a:latin typeface="黑体" panose="02010609060101010101" pitchFamily="49" charset="-122"/>
                <a:ea typeface="黑体" panose="02010609060101010101" pitchFamily="49" charset="-122"/>
              </a:rPr>
              <a:t>比特）</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83" name="Rectangle 81"/>
          <p:cNvSpPr>
            <a:spLocks noChangeArrowheads="1"/>
          </p:cNvSpPr>
          <p:nvPr/>
        </p:nvSpPr>
        <p:spPr bwMode="auto">
          <a:xfrm>
            <a:off x="6265143" y="3734048"/>
            <a:ext cx="484188"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2000" b="0" i="0" u="none" strike="noStrike" cap="none" normalizeH="0" baseline="0">
                <a:ln>
                  <a:noFill/>
                </a:ln>
                <a:solidFill>
                  <a:srgbClr val="FFFFFF"/>
                </a:solidFill>
                <a:effectLst/>
                <a:latin typeface="Times New Roman" panose="02020603050405020304" pitchFamily="18" charset="0"/>
              </a:rPr>
              <a:t>128</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84" name="Rectangle 82"/>
          <p:cNvSpPr>
            <a:spLocks noChangeArrowheads="1"/>
          </p:cNvSpPr>
          <p:nvPr/>
        </p:nvSpPr>
        <p:spPr bwMode="auto">
          <a:xfrm>
            <a:off x="6649318" y="3740398"/>
            <a:ext cx="381000"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2000" b="0" i="0" u="none" strike="noStrike" cap="none" normalizeH="0" baseline="0">
                <a:ln>
                  <a:noFill/>
                </a:ln>
                <a:solidFill>
                  <a:srgbClr val="FFFFFF"/>
                </a:solidFill>
                <a:effectLst/>
                <a:latin typeface="黑体" panose="02010609060101010101" pitchFamily="49" charset="-122"/>
                <a:ea typeface="黑体" panose="02010609060101010101" pitchFamily="49" charset="-122"/>
              </a:rPr>
              <a:t>比特</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85" name="Rectangle 83"/>
          <p:cNvSpPr>
            <a:spLocks noChangeArrowheads="1"/>
          </p:cNvSpPr>
          <p:nvPr/>
        </p:nvSpPr>
        <p:spPr bwMode="auto">
          <a:xfrm>
            <a:off x="2030772" y="4530973"/>
            <a:ext cx="633413"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2000" b="0" i="0" u="none" strike="noStrike" cap="none" normalizeH="0" baseline="0" dirty="0">
                <a:ln>
                  <a:noFill/>
                </a:ln>
                <a:solidFill>
                  <a:srgbClr val="000080"/>
                </a:solidFill>
                <a:effectLst/>
                <a:latin typeface="黑体" panose="02010609060101010101" pitchFamily="49" charset="-122"/>
                <a:ea typeface="黑体" panose="02010609060101010101" pitchFamily="49" charset="-122"/>
              </a:rPr>
              <a:t>迭代轮数</a:t>
            </a: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86" name="Rectangle 84"/>
          <p:cNvSpPr>
            <a:spLocks noChangeArrowheads="1"/>
          </p:cNvSpPr>
          <p:nvPr/>
        </p:nvSpPr>
        <p:spPr bwMode="auto">
          <a:xfrm>
            <a:off x="4450122" y="4521448"/>
            <a:ext cx="357188"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2000" b="0" i="0" u="none" strike="noStrike" cap="none" normalizeH="0" baseline="0">
                <a:ln>
                  <a:noFill/>
                </a:ln>
                <a:solidFill>
                  <a:srgbClr val="000080"/>
                </a:solidFill>
                <a:effectLst/>
                <a:latin typeface="Times New Roman" panose="02020603050405020304" pitchFamily="18" charset="0"/>
              </a:rPr>
              <a:t>16</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88" name="Rectangle 86"/>
          <p:cNvSpPr>
            <a:spLocks noChangeArrowheads="1"/>
          </p:cNvSpPr>
          <p:nvPr/>
        </p:nvSpPr>
        <p:spPr bwMode="auto">
          <a:xfrm>
            <a:off x="6585818" y="4521448"/>
            <a:ext cx="355600"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2000" b="0" i="0" u="none" strike="noStrike" cap="none" normalizeH="0" baseline="0">
                <a:ln>
                  <a:noFill/>
                </a:ln>
                <a:solidFill>
                  <a:srgbClr val="FFFFFF"/>
                </a:solidFill>
                <a:effectLst/>
                <a:latin typeface="Times New Roman" panose="02020603050405020304" pitchFamily="18" charset="0"/>
              </a:rPr>
              <a:t>32</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89" name="Rectangle 87"/>
          <p:cNvSpPr>
            <a:spLocks noChangeArrowheads="1"/>
          </p:cNvSpPr>
          <p:nvPr/>
        </p:nvSpPr>
        <p:spPr bwMode="auto">
          <a:xfrm>
            <a:off x="2030772" y="5143748"/>
            <a:ext cx="6635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2000" b="0" i="0" u="none" strike="noStrike" cap="none" normalizeH="0" baseline="0" dirty="0">
                <a:ln>
                  <a:noFill/>
                </a:ln>
                <a:solidFill>
                  <a:srgbClr val="000080"/>
                </a:solidFill>
                <a:effectLst/>
                <a:latin typeface="黑体" panose="02010609060101010101" pitchFamily="49" charset="-122"/>
                <a:ea typeface="黑体" panose="02010609060101010101" pitchFamily="49" charset="-122"/>
              </a:rPr>
              <a:t>实现性能</a:t>
            </a: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90" name="Rectangle 88"/>
          <p:cNvSpPr>
            <a:spLocks noChangeArrowheads="1"/>
          </p:cNvSpPr>
          <p:nvPr/>
        </p:nvSpPr>
        <p:spPr bwMode="auto">
          <a:xfrm>
            <a:off x="3688122" y="5007223"/>
            <a:ext cx="1012825"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2000" b="0" i="0" u="none" strike="noStrike" cap="none" normalizeH="0" baseline="0">
                <a:ln>
                  <a:noFill/>
                </a:ln>
                <a:solidFill>
                  <a:srgbClr val="000080"/>
                </a:solidFill>
                <a:effectLst/>
                <a:latin typeface="黑体" panose="02010609060101010101" pitchFamily="49" charset="-122"/>
                <a:ea typeface="黑体" panose="02010609060101010101" pitchFamily="49" charset="-122"/>
              </a:rPr>
              <a:t>软件实现慢，硬</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91" name="Rectangle 89"/>
          <p:cNvSpPr>
            <a:spLocks noChangeArrowheads="1"/>
          </p:cNvSpPr>
          <p:nvPr/>
        </p:nvSpPr>
        <p:spPr bwMode="auto">
          <a:xfrm>
            <a:off x="3688122" y="5296148"/>
            <a:ext cx="6635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2000" b="0" i="0" u="none" strike="noStrike" cap="none" normalizeH="0" baseline="0">
                <a:ln>
                  <a:noFill/>
                </a:ln>
                <a:solidFill>
                  <a:srgbClr val="000080"/>
                </a:solidFill>
                <a:effectLst/>
                <a:latin typeface="黑体" panose="02010609060101010101" pitchFamily="49" charset="-122"/>
                <a:ea typeface="黑体" panose="02010609060101010101" pitchFamily="49" charset="-122"/>
              </a:rPr>
              <a:t>件实现快</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93" name="Rectangle 91"/>
          <p:cNvSpPr>
            <a:spLocks noChangeArrowheads="1"/>
          </p:cNvSpPr>
          <p:nvPr/>
        </p:nvSpPr>
        <p:spPr bwMode="auto">
          <a:xfrm>
            <a:off x="6077818" y="5143748"/>
            <a:ext cx="7969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2000" b="0" i="0" u="none" strike="noStrike" cap="none" normalizeH="0" baseline="0">
                <a:ln>
                  <a:noFill/>
                </a:ln>
                <a:solidFill>
                  <a:srgbClr val="FFFFFF"/>
                </a:solidFill>
                <a:effectLst/>
                <a:latin typeface="黑体" panose="02010609060101010101" pitchFamily="49" charset="-122"/>
                <a:ea typeface="黑体" panose="02010609060101010101" pitchFamily="49" charset="-122"/>
              </a:rPr>
              <a:t>软硬件均快</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94" name="Rectangle 92"/>
          <p:cNvSpPr>
            <a:spLocks noChangeArrowheads="1"/>
          </p:cNvSpPr>
          <p:nvPr/>
        </p:nvSpPr>
        <p:spPr bwMode="auto">
          <a:xfrm>
            <a:off x="2030772" y="5761286"/>
            <a:ext cx="633413"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2000" b="0" i="0" u="none" strike="noStrike" cap="none" normalizeH="0" baseline="0" dirty="0">
                <a:ln>
                  <a:noFill/>
                </a:ln>
                <a:solidFill>
                  <a:srgbClr val="000080"/>
                </a:solidFill>
                <a:effectLst/>
                <a:latin typeface="黑体" panose="02010609060101010101" pitchFamily="49" charset="-122"/>
                <a:ea typeface="黑体" panose="02010609060101010101" pitchFamily="49" charset="-122"/>
              </a:rPr>
              <a:t>安全性能</a:t>
            </a: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95" name="Rectangle 93"/>
          <p:cNvSpPr>
            <a:spLocks noChangeArrowheads="1"/>
          </p:cNvSpPr>
          <p:nvPr/>
        </p:nvSpPr>
        <p:spPr bwMode="auto">
          <a:xfrm>
            <a:off x="4323122" y="5761286"/>
            <a:ext cx="381000"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2000" b="0" i="0" u="none" strike="noStrike" cap="none" normalizeH="0" baseline="0">
                <a:ln>
                  <a:noFill/>
                </a:ln>
                <a:solidFill>
                  <a:srgbClr val="000080"/>
                </a:solidFill>
                <a:effectLst/>
                <a:latin typeface="黑体" panose="02010609060101010101" pitchFamily="49" charset="-122"/>
                <a:ea typeface="黑体" panose="02010609060101010101" pitchFamily="49" charset="-122"/>
              </a:rPr>
              <a:t>较低</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97" name="Rectangle 95"/>
          <p:cNvSpPr>
            <a:spLocks noChangeArrowheads="1"/>
          </p:cNvSpPr>
          <p:nvPr/>
        </p:nvSpPr>
        <p:spPr bwMode="auto">
          <a:xfrm>
            <a:off x="6458818" y="5761286"/>
            <a:ext cx="381000"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2000" b="0" i="0" u="none" strike="noStrike" cap="none" normalizeH="0" baseline="0">
                <a:ln>
                  <a:noFill/>
                </a:ln>
                <a:solidFill>
                  <a:srgbClr val="FFFFFF"/>
                </a:solidFill>
                <a:effectLst/>
                <a:latin typeface="黑体" panose="02010609060101010101" pitchFamily="49" charset="-122"/>
                <a:ea typeface="黑体" panose="02010609060101010101" pitchFamily="49" charset="-122"/>
              </a:rPr>
              <a:t>较高</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98" name="Rectangle 7"/>
          <p:cNvSpPr>
            <a:spLocks noChangeArrowheads="1"/>
          </p:cNvSpPr>
          <p:nvPr/>
        </p:nvSpPr>
        <p:spPr bwMode="auto">
          <a:xfrm>
            <a:off x="3554362" y="1174998"/>
            <a:ext cx="1985802" cy="438150"/>
          </a:xfrm>
          <a:prstGeom prst="rect">
            <a:avLst/>
          </a:prstGeom>
          <a:solidFill>
            <a:srgbClr val="CDD3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99" name="Rectangle 10"/>
          <p:cNvSpPr>
            <a:spLocks noChangeArrowheads="1"/>
          </p:cNvSpPr>
          <p:nvPr/>
        </p:nvSpPr>
        <p:spPr bwMode="auto">
          <a:xfrm>
            <a:off x="3554361" y="1578942"/>
            <a:ext cx="1994819" cy="439737"/>
          </a:xfrm>
          <a:prstGeom prst="rect">
            <a:avLst/>
          </a:prstGeom>
          <a:solidFill>
            <a:srgbClr val="CDD3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00" name="Rectangle 54"/>
          <p:cNvSpPr>
            <a:spLocks noChangeArrowheads="1"/>
          </p:cNvSpPr>
          <p:nvPr/>
        </p:nvSpPr>
        <p:spPr bwMode="auto">
          <a:xfrm>
            <a:off x="4186186" y="1271835"/>
            <a:ext cx="102592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lang="zh-CN" altLang="en-US" sz="2000" b="0" u="none" dirty="0">
                <a:solidFill>
                  <a:srgbClr val="000080"/>
                </a:solidFill>
                <a:latin typeface="黑体" panose="02010609060101010101" pitchFamily="49" charset="-122"/>
                <a:ea typeface="黑体" panose="02010609060101010101" pitchFamily="49" charset="-122"/>
              </a:rPr>
              <a:t>国际</a:t>
            </a:r>
            <a:r>
              <a:rPr lang="zh-CN" altLang="zh-CN" sz="2000" b="0" u="none" dirty="0">
                <a:solidFill>
                  <a:srgbClr val="000080"/>
                </a:solidFill>
                <a:latin typeface="黑体" panose="02010609060101010101" pitchFamily="49" charset="-122"/>
                <a:ea typeface="黑体" panose="02010609060101010101" pitchFamily="49" charset="-122"/>
              </a:rPr>
              <a:t>标准</a:t>
            </a:r>
          </a:p>
        </p:txBody>
      </p:sp>
      <p:sp>
        <p:nvSpPr>
          <p:cNvPr id="101" name="Rectangle 57"/>
          <p:cNvSpPr>
            <a:spLocks noChangeArrowheads="1"/>
          </p:cNvSpPr>
          <p:nvPr/>
        </p:nvSpPr>
        <p:spPr bwMode="auto">
          <a:xfrm>
            <a:off x="4449711" y="1667842"/>
            <a:ext cx="48571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lang="en-US" altLang="zh-CN" sz="2000" b="0" u="none" dirty="0">
                <a:solidFill>
                  <a:srgbClr val="000080"/>
                </a:solidFill>
                <a:latin typeface="Times New Roman" panose="02020603050405020304" pitchFamily="18" charset="0"/>
              </a:rPr>
              <a:t>DES</a:t>
            </a:r>
            <a:endParaRPr lang="zh-CN" altLang="zh-CN" sz="2000" b="0" u="none" dirty="0">
              <a:solidFill>
                <a:srgbClr val="000080"/>
              </a:solidFill>
              <a:latin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fade">
                                      <p:cBhvr>
                                        <p:cTn id="7" dur="500"/>
                                        <p:tgtEl>
                                          <p:spTgt spid="5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6"/>
                                        </p:tgtEl>
                                        <p:attrNameLst>
                                          <p:attrName>style.visibility</p:attrName>
                                        </p:attrNameLst>
                                      </p:cBhvr>
                                      <p:to>
                                        <p:strVal val="visible"/>
                                      </p:to>
                                    </p:set>
                                    <p:animEffect transition="in" filter="fade">
                                      <p:cBhvr>
                                        <p:cTn id="10" dur="500"/>
                                        <p:tgtEl>
                                          <p:spTgt spid="5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9"/>
                                        </p:tgtEl>
                                        <p:attrNameLst>
                                          <p:attrName>style.visibility</p:attrName>
                                        </p:attrNameLst>
                                      </p:cBhvr>
                                      <p:to>
                                        <p:strVal val="visible"/>
                                      </p:to>
                                    </p:set>
                                    <p:animEffect transition="in" filter="fade">
                                      <p:cBhvr>
                                        <p:cTn id="13" dur="500"/>
                                        <p:tgtEl>
                                          <p:spTgt spid="5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00"/>
                                        </p:tgtEl>
                                        <p:attrNameLst>
                                          <p:attrName>style.visibility</p:attrName>
                                        </p:attrNameLst>
                                      </p:cBhvr>
                                      <p:to>
                                        <p:strVal val="visible"/>
                                      </p:to>
                                    </p:set>
                                    <p:animEffect transition="in" filter="fade">
                                      <p:cBhvr>
                                        <p:cTn id="25" dur="500"/>
                                        <p:tgtEl>
                                          <p:spTgt spid="10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01"/>
                                        </p:tgtEl>
                                        <p:attrNameLst>
                                          <p:attrName>style.visibility</p:attrName>
                                        </p:attrNameLst>
                                      </p:cBhvr>
                                      <p:to>
                                        <p:strVal val="visible"/>
                                      </p:to>
                                    </p:set>
                                    <p:animEffect transition="in" filter="fade">
                                      <p:cBhvr>
                                        <p:cTn id="28" dur="500"/>
                                        <p:tgtEl>
                                          <p:spTgt spid="101"/>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98"/>
                                        </p:tgtEl>
                                        <p:attrNameLst>
                                          <p:attrName>style.visibility</p:attrName>
                                        </p:attrNameLst>
                                      </p:cBhvr>
                                      <p:to>
                                        <p:strVal val="visible"/>
                                      </p:to>
                                    </p:set>
                                    <p:animEffect transition="in" filter="fade">
                                      <p:cBhvr>
                                        <p:cTn id="31" dur="500"/>
                                        <p:tgtEl>
                                          <p:spTgt spid="98"/>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99"/>
                                        </p:tgtEl>
                                        <p:attrNameLst>
                                          <p:attrName>style.visibility</p:attrName>
                                        </p:attrNameLst>
                                      </p:cBhvr>
                                      <p:to>
                                        <p:strVal val="visible"/>
                                      </p:to>
                                    </p:set>
                                    <p:animEffect transition="in" filter="fade">
                                      <p:cBhvr>
                                        <p:cTn id="34" dur="500"/>
                                        <p:tgtEl>
                                          <p:spTgt spid="99"/>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43"/>
                                        </p:tgtEl>
                                        <p:attrNameLst>
                                          <p:attrName>style.visibility</p:attrName>
                                        </p:attrNameLst>
                                      </p:cBhvr>
                                      <p:to>
                                        <p:strVal val="visible"/>
                                      </p:to>
                                    </p:set>
                                    <p:animEffect transition="in" filter="fade">
                                      <p:cBhvr>
                                        <p:cTn id="39" dur="500"/>
                                        <p:tgtEl>
                                          <p:spTgt spid="43"/>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44"/>
                                        </p:tgtEl>
                                        <p:attrNameLst>
                                          <p:attrName>style.visibility</p:attrName>
                                        </p:attrNameLst>
                                      </p:cBhvr>
                                      <p:to>
                                        <p:strVal val="visible"/>
                                      </p:to>
                                    </p:set>
                                    <p:animEffect transition="in" filter="fade">
                                      <p:cBhvr>
                                        <p:cTn id="42" dur="500"/>
                                        <p:tgtEl>
                                          <p:spTgt spid="44"/>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52"/>
                                        </p:tgtEl>
                                        <p:attrNameLst>
                                          <p:attrName>style.visibility</p:attrName>
                                        </p:attrNameLst>
                                      </p:cBhvr>
                                      <p:to>
                                        <p:strVal val="visible"/>
                                      </p:to>
                                    </p:set>
                                    <p:animEffect transition="in" filter="fade">
                                      <p:cBhvr>
                                        <p:cTn id="45" dur="500"/>
                                        <p:tgtEl>
                                          <p:spTgt spid="52"/>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3"/>
                                        </p:tgtEl>
                                        <p:attrNameLst>
                                          <p:attrName>style.visibility</p:attrName>
                                        </p:attrNameLst>
                                      </p:cBhvr>
                                      <p:to>
                                        <p:strVal val="visible"/>
                                      </p:to>
                                    </p:set>
                                    <p:animEffect transition="in" filter="fade">
                                      <p:cBhvr>
                                        <p:cTn id="48" dur="500"/>
                                        <p:tgtEl>
                                          <p:spTgt spid="13"/>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60"/>
                                        </p:tgtEl>
                                        <p:attrNameLst>
                                          <p:attrName>style.visibility</p:attrName>
                                        </p:attrNameLst>
                                      </p:cBhvr>
                                      <p:to>
                                        <p:strVal val="visible"/>
                                      </p:to>
                                    </p:set>
                                    <p:animEffect transition="in" filter="fade">
                                      <p:cBhvr>
                                        <p:cTn id="51" dur="500"/>
                                        <p:tgtEl>
                                          <p:spTgt spid="60"/>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61"/>
                                        </p:tgtEl>
                                        <p:attrNameLst>
                                          <p:attrName>style.visibility</p:attrName>
                                        </p:attrNameLst>
                                      </p:cBhvr>
                                      <p:to>
                                        <p:strVal val="visible"/>
                                      </p:to>
                                    </p:set>
                                    <p:animEffect transition="in" filter="fade">
                                      <p:cBhvr>
                                        <p:cTn id="56" dur="500"/>
                                        <p:tgtEl>
                                          <p:spTgt spid="61"/>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62"/>
                                        </p:tgtEl>
                                        <p:attrNameLst>
                                          <p:attrName>style.visibility</p:attrName>
                                        </p:attrNameLst>
                                      </p:cBhvr>
                                      <p:to>
                                        <p:strVal val="visible"/>
                                      </p:to>
                                    </p:set>
                                    <p:animEffect transition="in" filter="fade">
                                      <p:cBhvr>
                                        <p:cTn id="59" dur="500"/>
                                        <p:tgtEl>
                                          <p:spTgt spid="62"/>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39"/>
                                        </p:tgtEl>
                                        <p:attrNameLst>
                                          <p:attrName>style.visibility</p:attrName>
                                        </p:attrNameLst>
                                      </p:cBhvr>
                                      <p:to>
                                        <p:strVal val="visible"/>
                                      </p:to>
                                    </p:set>
                                    <p:animEffect transition="in" filter="fade">
                                      <p:cBhvr>
                                        <p:cTn id="62" dur="500"/>
                                        <p:tgtEl>
                                          <p:spTgt spid="39"/>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14"/>
                                        </p:tgtEl>
                                        <p:attrNameLst>
                                          <p:attrName>style.visibility</p:attrName>
                                        </p:attrNameLst>
                                      </p:cBhvr>
                                      <p:to>
                                        <p:strVal val="visible"/>
                                      </p:to>
                                    </p:set>
                                    <p:animEffect transition="in" filter="fade">
                                      <p:cBhvr>
                                        <p:cTn id="65" dur="500"/>
                                        <p:tgtEl>
                                          <p:spTgt spid="14"/>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16"/>
                                        </p:tgtEl>
                                        <p:attrNameLst>
                                          <p:attrName>style.visibility</p:attrName>
                                        </p:attrNameLst>
                                      </p:cBhvr>
                                      <p:to>
                                        <p:strVal val="visible"/>
                                      </p:to>
                                    </p:set>
                                    <p:animEffect transition="in" filter="fade">
                                      <p:cBhvr>
                                        <p:cTn id="70" dur="500"/>
                                        <p:tgtEl>
                                          <p:spTgt spid="16"/>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65"/>
                                        </p:tgtEl>
                                        <p:attrNameLst>
                                          <p:attrName>style.visibility</p:attrName>
                                        </p:attrNameLst>
                                      </p:cBhvr>
                                      <p:to>
                                        <p:strVal val="visible"/>
                                      </p:to>
                                    </p:set>
                                    <p:animEffect transition="in" filter="fade">
                                      <p:cBhvr>
                                        <p:cTn id="73" dur="500"/>
                                        <p:tgtEl>
                                          <p:spTgt spid="65"/>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66"/>
                                        </p:tgtEl>
                                        <p:attrNameLst>
                                          <p:attrName>style.visibility</p:attrName>
                                        </p:attrNameLst>
                                      </p:cBhvr>
                                      <p:to>
                                        <p:strVal val="visible"/>
                                      </p:to>
                                    </p:set>
                                    <p:animEffect transition="in" filter="fade">
                                      <p:cBhvr>
                                        <p:cTn id="76" dur="500"/>
                                        <p:tgtEl>
                                          <p:spTgt spid="66"/>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67"/>
                                        </p:tgtEl>
                                        <p:attrNameLst>
                                          <p:attrName>style.visibility</p:attrName>
                                        </p:attrNameLst>
                                      </p:cBhvr>
                                      <p:to>
                                        <p:strVal val="visible"/>
                                      </p:to>
                                    </p:set>
                                    <p:animEffect transition="in" filter="fade">
                                      <p:cBhvr>
                                        <p:cTn id="79" dur="500"/>
                                        <p:tgtEl>
                                          <p:spTgt spid="67"/>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grpId="0" nodeType="clickEffect">
                                  <p:stCondLst>
                                    <p:cond delay="0"/>
                                  </p:stCondLst>
                                  <p:childTnLst>
                                    <p:set>
                                      <p:cBhvr>
                                        <p:cTn id="83" dur="1" fill="hold">
                                          <p:stCondLst>
                                            <p:cond delay="0"/>
                                          </p:stCondLst>
                                        </p:cTn>
                                        <p:tgtEl>
                                          <p:spTgt spid="17"/>
                                        </p:tgtEl>
                                        <p:attrNameLst>
                                          <p:attrName>style.visibility</p:attrName>
                                        </p:attrNameLst>
                                      </p:cBhvr>
                                      <p:to>
                                        <p:strVal val="visible"/>
                                      </p:to>
                                    </p:set>
                                    <p:animEffect transition="in" filter="fade">
                                      <p:cBhvr>
                                        <p:cTn id="84" dur="500"/>
                                        <p:tgtEl>
                                          <p:spTgt spid="17"/>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68"/>
                                        </p:tgtEl>
                                        <p:attrNameLst>
                                          <p:attrName>style.visibility</p:attrName>
                                        </p:attrNameLst>
                                      </p:cBhvr>
                                      <p:to>
                                        <p:strVal val="visible"/>
                                      </p:to>
                                    </p:set>
                                    <p:animEffect transition="in" filter="fade">
                                      <p:cBhvr>
                                        <p:cTn id="87" dur="500"/>
                                        <p:tgtEl>
                                          <p:spTgt spid="68"/>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grpId="0" nodeType="clickEffect">
                                  <p:stCondLst>
                                    <p:cond delay="0"/>
                                  </p:stCondLst>
                                  <p:childTnLst>
                                    <p:set>
                                      <p:cBhvr>
                                        <p:cTn id="91" dur="1" fill="hold">
                                          <p:stCondLst>
                                            <p:cond delay="0"/>
                                          </p:stCondLst>
                                        </p:cTn>
                                        <p:tgtEl>
                                          <p:spTgt spid="18"/>
                                        </p:tgtEl>
                                        <p:attrNameLst>
                                          <p:attrName>style.visibility</p:attrName>
                                        </p:attrNameLst>
                                      </p:cBhvr>
                                      <p:to>
                                        <p:strVal val="visible"/>
                                      </p:to>
                                    </p:set>
                                    <p:animEffect transition="in" filter="fade">
                                      <p:cBhvr>
                                        <p:cTn id="92" dur="500"/>
                                        <p:tgtEl>
                                          <p:spTgt spid="18"/>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69"/>
                                        </p:tgtEl>
                                        <p:attrNameLst>
                                          <p:attrName>style.visibility</p:attrName>
                                        </p:attrNameLst>
                                      </p:cBhvr>
                                      <p:to>
                                        <p:strVal val="visible"/>
                                      </p:to>
                                    </p:set>
                                    <p:animEffect transition="in" filter="fade">
                                      <p:cBhvr>
                                        <p:cTn id="95" dur="500"/>
                                        <p:tgtEl>
                                          <p:spTgt spid="69"/>
                                        </p:tgtEl>
                                      </p:cBhvr>
                                    </p:animEffect>
                                  </p:childTnLst>
                                </p:cTn>
                              </p:par>
                              <p:par>
                                <p:cTn id="96" presetID="10" presetClass="entr" presetSubtype="0" fill="hold" grpId="0" nodeType="withEffect">
                                  <p:stCondLst>
                                    <p:cond delay="0"/>
                                  </p:stCondLst>
                                  <p:childTnLst>
                                    <p:set>
                                      <p:cBhvr>
                                        <p:cTn id="97" dur="1" fill="hold">
                                          <p:stCondLst>
                                            <p:cond delay="0"/>
                                          </p:stCondLst>
                                        </p:cTn>
                                        <p:tgtEl>
                                          <p:spTgt spid="70"/>
                                        </p:tgtEl>
                                        <p:attrNameLst>
                                          <p:attrName>style.visibility</p:attrName>
                                        </p:attrNameLst>
                                      </p:cBhvr>
                                      <p:to>
                                        <p:strVal val="visible"/>
                                      </p:to>
                                    </p:set>
                                    <p:animEffect transition="in" filter="fade">
                                      <p:cBhvr>
                                        <p:cTn id="98" dur="500"/>
                                        <p:tgtEl>
                                          <p:spTgt spid="70"/>
                                        </p:tgtEl>
                                      </p:cBhvr>
                                    </p:animEffect>
                                  </p:childTnLst>
                                </p:cTn>
                              </p:par>
                            </p:childTnLst>
                          </p:cTn>
                        </p:par>
                      </p:childTnLst>
                    </p:cTn>
                  </p:par>
                  <p:par>
                    <p:cTn id="99" fill="hold">
                      <p:stCondLst>
                        <p:cond delay="indefinite"/>
                      </p:stCondLst>
                      <p:childTnLst>
                        <p:par>
                          <p:cTn id="100" fill="hold">
                            <p:stCondLst>
                              <p:cond delay="0"/>
                            </p:stCondLst>
                            <p:childTnLst>
                              <p:par>
                                <p:cTn id="101" presetID="10" presetClass="entr" presetSubtype="0" fill="hold" grpId="0" nodeType="clickEffect">
                                  <p:stCondLst>
                                    <p:cond delay="0"/>
                                  </p:stCondLst>
                                  <p:childTnLst>
                                    <p:set>
                                      <p:cBhvr>
                                        <p:cTn id="102" dur="1" fill="hold">
                                          <p:stCondLst>
                                            <p:cond delay="0"/>
                                          </p:stCondLst>
                                        </p:cTn>
                                        <p:tgtEl>
                                          <p:spTgt spid="20"/>
                                        </p:tgtEl>
                                        <p:attrNameLst>
                                          <p:attrName>style.visibility</p:attrName>
                                        </p:attrNameLst>
                                      </p:cBhvr>
                                      <p:to>
                                        <p:strVal val="visible"/>
                                      </p:to>
                                    </p:set>
                                    <p:animEffect transition="in" filter="fade">
                                      <p:cBhvr>
                                        <p:cTn id="103" dur="500"/>
                                        <p:tgtEl>
                                          <p:spTgt spid="20"/>
                                        </p:tgtEl>
                                      </p:cBhvr>
                                    </p:animEffect>
                                  </p:childTnLst>
                                </p:cTn>
                              </p:par>
                              <p:par>
                                <p:cTn id="104" presetID="10" presetClass="entr" presetSubtype="0" fill="hold" grpId="0" nodeType="withEffect">
                                  <p:stCondLst>
                                    <p:cond delay="0"/>
                                  </p:stCondLst>
                                  <p:childTnLst>
                                    <p:set>
                                      <p:cBhvr>
                                        <p:cTn id="105" dur="1" fill="hold">
                                          <p:stCondLst>
                                            <p:cond delay="0"/>
                                          </p:stCondLst>
                                        </p:cTn>
                                        <p:tgtEl>
                                          <p:spTgt spid="73"/>
                                        </p:tgtEl>
                                        <p:attrNameLst>
                                          <p:attrName>style.visibility</p:attrName>
                                        </p:attrNameLst>
                                      </p:cBhvr>
                                      <p:to>
                                        <p:strVal val="visible"/>
                                      </p:to>
                                    </p:set>
                                    <p:animEffect transition="in" filter="fade">
                                      <p:cBhvr>
                                        <p:cTn id="106" dur="500"/>
                                        <p:tgtEl>
                                          <p:spTgt spid="73"/>
                                        </p:tgtEl>
                                      </p:cBhvr>
                                    </p:animEffect>
                                  </p:childTnLst>
                                </p:cTn>
                              </p:par>
                              <p:par>
                                <p:cTn id="107" presetID="10" presetClass="entr" presetSubtype="0" fill="hold" grpId="0" nodeType="withEffect">
                                  <p:stCondLst>
                                    <p:cond delay="0"/>
                                  </p:stCondLst>
                                  <p:childTnLst>
                                    <p:set>
                                      <p:cBhvr>
                                        <p:cTn id="108" dur="1" fill="hold">
                                          <p:stCondLst>
                                            <p:cond delay="0"/>
                                          </p:stCondLst>
                                        </p:cTn>
                                        <p:tgtEl>
                                          <p:spTgt spid="74"/>
                                        </p:tgtEl>
                                        <p:attrNameLst>
                                          <p:attrName>style.visibility</p:attrName>
                                        </p:attrNameLst>
                                      </p:cBhvr>
                                      <p:to>
                                        <p:strVal val="visible"/>
                                      </p:to>
                                    </p:set>
                                    <p:animEffect transition="in" filter="fade">
                                      <p:cBhvr>
                                        <p:cTn id="109" dur="500"/>
                                        <p:tgtEl>
                                          <p:spTgt spid="74"/>
                                        </p:tgtEl>
                                      </p:cBhvr>
                                    </p:animEffect>
                                  </p:childTnLst>
                                </p:cTn>
                              </p:par>
                            </p:childTnLst>
                          </p:cTn>
                        </p:par>
                      </p:childTnLst>
                    </p:cTn>
                  </p:par>
                  <p:par>
                    <p:cTn id="110" fill="hold">
                      <p:stCondLst>
                        <p:cond delay="indefinite"/>
                      </p:stCondLst>
                      <p:childTnLst>
                        <p:par>
                          <p:cTn id="111" fill="hold">
                            <p:stCondLst>
                              <p:cond delay="0"/>
                            </p:stCondLst>
                            <p:childTnLst>
                              <p:par>
                                <p:cTn id="112" presetID="10" presetClass="entr" presetSubtype="0" fill="hold" grpId="0" nodeType="clickEffect">
                                  <p:stCondLst>
                                    <p:cond delay="0"/>
                                  </p:stCondLst>
                                  <p:childTnLst>
                                    <p:set>
                                      <p:cBhvr>
                                        <p:cTn id="113" dur="1" fill="hold">
                                          <p:stCondLst>
                                            <p:cond delay="0"/>
                                          </p:stCondLst>
                                        </p:cTn>
                                        <p:tgtEl>
                                          <p:spTgt spid="21"/>
                                        </p:tgtEl>
                                        <p:attrNameLst>
                                          <p:attrName>style.visibility</p:attrName>
                                        </p:attrNameLst>
                                      </p:cBhvr>
                                      <p:to>
                                        <p:strVal val="visible"/>
                                      </p:to>
                                    </p:set>
                                    <p:animEffect transition="in" filter="fade">
                                      <p:cBhvr>
                                        <p:cTn id="114" dur="500"/>
                                        <p:tgtEl>
                                          <p:spTgt spid="21"/>
                                        </p:tgtEl>
                                      </p:cBhvr>
                                    </p:animEffect>
                                  </p:childTnLst>
                                </p:cTn>
                              </p:par>
                              <p:par>
                                <p:cTn id="115" presetID="10" presetClass="entr" presetSubtype="0" fill="hold" grpId="0" nodeType="withEffect">
                                  <p:stCondLst>
                                    <p:cond delay="0"/>
                                  </p:stCondLst>
                                  <p:childTnLst>
                                    <p:set>
                                      <p:cBhvr>
                                        <p:cTn id="116" dur="1" fill="hold">
                                          <p:stCondLst>
                                            <p:cond delay="0"/>
                                          </p:stCondLst>
                                        </p:cTn>
                                        <p:tgtEl>
                                          <p:spTgt spid="75"/>
                                        </p:tgtEl>
                                        <p:attrNameLst>
                                          <p:attrName>style.visibility</p:attrName>
                                        </p:attrNameLst>
                                      </p:cBhvr>
                                      <p:to>
                                        <p:strVal val="visible"/>
                                      </p:to>
                                    </p:set>
                                    <p:animEffect transition="in" filter="fade">
                                      <p:cBhvr>
                                        <p:cTn id="117" dur="500"/>
                                        <p:tgtEl>
                                          <p:spTgt spid="75"/>
                                        </p:tgtEl>
                                      </p:cBhvr>
                                    </p:animEffect>
                                  </p:childTnLst>
                                </p:cTn>
                              </p:par>
                            </p:childTnLst>
                          </p:cTn>
                        </p:par>
                      </p:childTnLst>
                    </p:cTn>
                  </p:par>
                  <p:par>
                    <p:cTn id="118" fill="hold">
                      <p:stCondLst>
                        <p:cond delay="indefinite"/>
                      </p:stCondLst>
                      <p:childTnLst>
                        <p:par>
                          <p:cTn id="119" fill="hold">
                            <p:stCondLst>
                              <p:cond delay="0"/>
                            </p:stCondLst>
                            <p:childTnLst>
                              <p:par>
                                <p:cTn id="120" presetID="10" presetClass="entr" presetSubtype="0" fill="hold" grpId="0" nodeType="clickEffect">
                                  <p:stCondLst>
                                    <p:cond delay="0"/>
                                  </p:stCondLst>
                                  <p:childTnLst>
                                    <p:set>
                                      <p:cBhvr>
                                        <p:cTn id="121" dur="1" fill="hold">
                                          <p:stCondLst>
                                            <p:cond delay="0"/>
                                          </p:stCondLst>
                                        </p:cTn>
                                        <p:tgtEl>
                                          <p:spTgt spid="22"/>
                                        </p:tgtEl>
                                        <p:attrNameLst>
                                          <p:attrName>style.visibility</p:attrName>
                                        </p:attrNameLst>
                                      </p:cBhvr>
                                      <p:to>
                                        <p:strVal val="visible"/>
                                      </p:to>
                                    </p:set>
                                    <p:animEffect transition="in" filter="fade">
                                      <p:cBhvr>
                                        <p:cTn id="122" dur="500"/>
                                        <p:tgtEl>
                                          <p:spTgt spid="22"/>
                                        </p:tgtEl>
                                      </p:cBhvr>
                                    </p:animEffect>
                                  </p:childTnLst>
                                </p:cTn>
                              </p:par>
                              <p:par>
                                <p:cTn id="123" presetID="10" presetClass="entr" presetSubtype="0" fill="hold" grpId="0" nodeType="withEffect">
                                  <p:stCondLst>
                                    <p:cond delay="0"/>
                                  </p:stCondLst>
                                  <p:childTnLst>
                                    <p:set>
                                      <p:cBhvr>
                                        <p:cTn id="124" dur="1" fill="hold">
                                          <p:stCondLst>
                                            <p:cond delay="0"/>
                                          </p:stCondLst>
                                        </p:cTn>
                                        <p:tgtEl>
                                          <p:spTgt spid="76"/>
                                        </p:tgtEl>
                                        <p:attrNameLst>
                                          <p:attrName>style.visibility</p:attrName>
                                        </p:attrNameLst>
                                      </p:cBhvr>
                                      <p:to>
                                        <p:strVal val="visible"/>
                                      </p:to>
                                    </p:set>
                                    <p:animEffect transition="in" filter="fade">
                                      <p:cBhvr>
                                        <p:cTn id="125" dur="500"/>
                                        <p:tgtEl>
                                          <p:spTgt spid="76"/>
                                        </p:tgtEl>
                                      </p:cBhvr>
                                    </p:animEffect>
                                  </p:childTnLst>
                                </p:cTn>
                              </p:par>
                              <p:par>
                                <p:cTn id="126" presetID="10" presetClass="entr" presetSubtype="0" fill="hold" grpId="0" nodeType="withEffect">
                                  <p:stCondLst>
                                    <p:cond delay="0"/>
                                  </p:stCondLst>
                                  <p:childTnLst>
                                    <p:set>
                                      <p:cBhvr>
                                        <p:cTn id="127" dur="1" fill="hold">
                                          <p:stCondLst>
                                            <p:cond delay="0"/>
                                          </p:stCondLst>
                                        </p:cTn>
                                        <p:tgtEl>
                                          <p:spTgt spid="77"/>
                                        </p:tgtEl>
                                        <p:attrNameLst>
                                          <p:attrName>style.visibility</p:attrName>
                                        </p:attrNameLst>
                                      </p:cBhvr>
                                      <p:to>
                                        <p:strVal val="visible"/>
                                      </p:to>
                                    </p:set>
                                    <p:animEffect transition="in" filter="fade">
                                      <p:cBhvr>
                                        <p:cTn id="128" dur="500"/>
                                        <p:tgtEl>
                                          <p:spTgt spid="77"/>
                                        </p:tgtEl>
                                      </p:cBhvr>
                                    </p:animEffect>
                                  </p:childTnLst>
                                </p:cTn>
                              </p:par>
                              <p:par>
                                <p:cTn id="129" presetID="10" presetClass="entr" presetSubtype="0" fill="hold" grpId="0" nodeType="withEffect">
                                  <p:stCondLst>
                                    <p:cond delay="0"/>
                                  </p:stCondLst>
                                  <p:childTnLst>
                                    <p:set>
                                      <p:cBhvr>
                                        <p:cTn id="130" dur="1" fill="hold">
                                          <p:stCondLst>
                                            <p:cond delay="0"/>
                                          </p:stCondLst>
                                        </p:cTn>
                                        <p:tgtEl>
                                          <p:spTgt spid="80"/>
                                        </p:tgtEl>
                                        <p:attrNameLst>
                                          <p:attrName>style.visibility</p:attrName>
                                        </p:attrNameLst>
                                      </p:cBhvr>
                                      <p:to>
                                        <p:strVal val="visible"/>
                                      </p:to>
                                    </p:set>
                                    <p:animEffect transition="in" filter="fade">
                                      <p:cBhvr>
                                        <p:cTn id="131" dur="500"/>
                                        <p:tgtEl>
                                          <p:spTgt spid="80"/>
                                        </p:tgtEl>
                                      </p:cBhvr>
                                    </p:animEffect>
                                  </p:childTnLst>
                                </p:cTn>
                              </p:par>
                              <p:par>
                                <p:cTn id="132" presetID="10" presetClass="entr" presetSubtype="0" fill="hold" grpId="0" nodeType="withEffect">
                                  <p:stCondLst>
                                    <p:cond delay="0"/>
                                  </p:stCondLst>
                                  <p:childTnLst>
                                    <p:set>
                                      <p:cBhvr>
                                        <p:cTn id="133" dur="1" fill="hold">
                                          <p:stCondLst>
                                            <p:cond delay="0"/>
                                          </p:stCondLst>
                                        </p:cTn>
                                        <p:tgtEl>
                                          <p:spTgt spid="78"/>
                                        </p:tgtEl>
                                        <p:attrNameLst>
                                          <p:attrName>style.visibility</p:attrName>
                                        </p:attrNameLst>
                                      </p:cBhvr>
                                      <p:to>
                                        <p:strVal val="visible"/>
                                      </p:to>
                                    </p:set>
                                    <p:animEffect transition="in" filter="fade">
                                      <p:cBhvr>
                                        <p:cTn id="134" dur="500"/>
                                        <p:tgtEl>
                                          <p:spTgt spid="78"/>
                                        </p:tgtEl>
                                      </p:cBhvr>
                                    </p:animEffect>
                                  </p:childTnLst>
                                </p:cTn>
                              </p:par>
                              <p:par>
                                <p:cTn id="135" presetID="10" presetClass="entr" presetSubtype="0" fill="hold" grpId="0" nodeType="withEffect">
                                  <p:stCondLst>
                                    <p:cond delay="0"/>
                                  </p:stCondLst>
                                  <p:childTnLst>
                                    <p:set>
                                      <p:cBhvr>
                                        <p:cTn id="136" dur="1" fill="hold">
                                          <p:stCondLst>
                                            <p:cond delay="0"/>
                                          </p:stCondLst>
                                        </p:cTn>
                                        <p:tgtEl>
                                          <p:spTgt spid="79"/>
                                        </p:tgtEl>
                                        <p:attrNameLst>
                                          <p:attrName>style.visibility</p:attrName>
                                        </p:attrNameLst>
                                      </p:cBhvr>
                                      <p:to>
                                        <p:strVal val="visible"/>
                                      </p:to>
                                    </p:set>
                                    <p:animEffect transition="in" filter="fade">
                                      <p:cBhvr>
                                        <p:cTn id="137" dur="500"/>
                                        <p:tgtEl>
                                          <p:spTgt spid="79"/>
                                        </p:tgtEl>
                                      </p:cBhvr>
                                    </p:animEffect>
                                  </p:childTnLst>
                                </p:cTn>
                              </p:par>
                            </p:childTnLst>
                          </p:cTn>
                        </p:par>
                      </p:childTnLst>
                    </p:cTn>
                  </p:par>
                  <p:par>
                    <p:cTn id="138" fill="hold">
                      <p:stCondLst>
                        <p:cond delay="indefinite"/>
                      </p:stCondLst>
                      <p:childTnLst>
                        <p:par>
                          <p:cTn id="139" fill="hold">
                            <p:stCondLst>
                              <p:cond delay="0"/>
                            </p:stCondLst>
                            <p:childTnLst>
                              <p:par>
                                <p:cTn id="140" presetID="10" presetClass="entr" presetSubtype="0" fill="hold" grpId="0" nodeType="clickEffect">
                                  <p:stCondLst>
                                    <p:cond delay="0"/>
                                  </p:stCondLst>
                                  <p:childTnLst>
                                    <p:set>
                                      <p:cBhvr>
                                        <p:cTn id="141" dur="1" fill="hold">
                                          <p:stCondLst>
                                            <p:cond delay="0"/>
                                          </p:stCondLst>
                                        </p:cTn>
                                        <p:tgtEl>
                                          <p:spTgt spid="24"/>
                                        </p:tgtEl>
                                        <p:attrNameLst>
                                          <p:attrName>style.visibility</p:attrName>
                                        </p:attrNameLst>
                                      </p:cBhvr>
                                      <p:to>
                                        <p:strVal val="visible"/>
                                      </p:to>
                                    </p:set>
                                    <p:animEffect transition="in" filter="fade">
                                      <p:cBhvr>
                                        <p:cTn id="142" dur="500"/>
                                        <p:tgtEl>
                                          <p:spTgt spid="24"/>
                                        </p:tgtEl>
                                      </p:cBhvr>
                                    </p:animEffect>
                                  </p:childTnLst>
                                </p:cTn>
                              </p:par>
                              <p:par>
                                <p:cTn id="143" presetID="10" presetClass="entr" presetSubtype="0" fill="hold" grpId="0" nodeType="withEffect">
                                  <p:stCondLst>
                                    <p:cond delay="0"/>
                                  </p:stCondLst>
                                  <p:childTnLst>
                                    <p:set>
                                      <p:cBhvr>
                                        <p:cTn id="144" dur="1" fill="hold">
                                          <p:stCondLst>
                                            <p:cond delay="0"/>
                                          </p:stCondLst>
                                        </p:cTn>
                                        <p:tgtEl>
                                          <p:spTgt spid="83"/>
                                        </p:tgtEl>
                                        <p:attrNameLst>
                                          <p:attrName>style.visibility</p:attrName>
                                        </p:attrNameLst>
                                      </p:cBhvr>
                                      <p:to>
                                        <p:strVal val="visible"/>
                                      </p:to>
                                    </p:set>
                                    <p:animEffect transition="in" filter="fade">
                                      <p:cBhvr>
                                        <p:cTn id="145" dur="500"/>
                                        <p:tgtEl>
                                          <p:spTgt spid="83"/>
                                        </p:tgtEl>
                                      </p:cBhvr>
                                    </p:animEffect>
                                  </p:childTnLst>
                                </p:cTn>
                              </p:par>
                              <p:par>
                                <p:cTn id="146" presetID="10" presetClass="entr" presetSubtype="0" fill="hold" grpId="0" nodeType="withEffect">
                                  <p:stCondLst>
                                    <p:cond delay="0"/>
                                  </p:stCondLst>
                                  <p:childTnLst>
                                    <p:set>
                                      <p:cBhvr>
                                        <p:cTn id="147" dur="1" fill="hold">
                                          <p:stCondLst>
                                            <p:cond delay="0"/>
                                          </p:stCondLst>
                                        </p:cTn>
                                        <p:tgtEl>
                                          <p:spTgt spid="84"/>
                                        </p:tgtEl>
                                        <p:attrNameLst>
                                          <p:attrName>style.visibility</p:attrName>
                                        </p:attrNameLst>
                                      </p:cBhvr>
                                      <p:to>
                                        <p:strVal val="visible"/>
                                      </p:to>
                                    </p:set>
                                    <p:animEffect transition="in" filter="fade">
                                      <p:cBhvr>
                                        <p:cTn id="148" dur="500"/>
                                        <p:tgtEl>
                                          <p:spTgt spid="84"/>
                                        </p:tgtEl>
                                      </p:cBhvr>
                                    </p:animEffect>
                                  </p:childTnLst>
                                </p:cTn>
                              </p:par>
                            </p:childTnLst>
                          </p:cTn>
                        </p:par>
                      </p:childTnLst>
                    </p:cTn>
                  </p:par>
                  <p:par>
                    <p:cTn id="149" fill="hold">
                      <p:stCondLst>
                        <p:cond delay="indefinite"/>
                      </p:stCondLst>
                      <p:childTnLst>
                        <p:par>
                          <p:cTn id="150" fill="hold">
                            <p:stCondLst>
                              <p:cond delay="0"/>
                            </p:stCondLst>
                            <p:childTnLst>
                              <p:par>
                                <p:cTn id="151" presetID="10" presetClass="entr" presetSubtype="0" fill="hold" grpId="0" nodeType="clickEffect">
                                  <p:stCondLst>
                                    <p:cond delay="0"/>
                                  </p:stCondLst>
                                  <p:childTnLst>
                                    <p:set>
                                      <p:cBhvr>
                                        <p:cTn id="152" dur="1" fill="hold">
                                          <p:stCondLst>
                                            <p:cond delay="0"/>
                                          </p:stCondLst>
                                        </p:cTn>
                                        <p:tgtEl>
                                          <p:spTgt spid="85"/>
                                        </p:tgtEl>
                                        <p:attrNameLst>
                                          <p:attrName>style.visibility</p:attrName>
                                        </p:attrNameLst>
                                      </p:cBhvr>
                                      <p:to>
                                        <p:strVal val="visible"/>
                                      </p:to>
                                    </p:set>
                                    <p:animEffect transition="in" filter="fade">
                                      <p:cBhvr>
                                        <p:cTn id="153" dur="500"/>
                                        <p:tgtEl>
                                          <p:spTgt spid="85"/>
                                        </p:tgtEl>
                                      </p:cBhvr>
                                    </p:animEffect>
                                  </p:childTnLst>
                                </p:cTn>
                              </p:par>
                              <p:par>
                                <p:cTn id="154" presetID="10" presetClass="entr" presetSubtype="0" fill="hold" grpId="0" nodeType="withEffect">
                                  <p:stCondLst>
                                    <p:cond delay="0"/>
                                  </p:stCondLst>
                                  <p:childTnLst>
                                    <p:set>
                                      <p:cBhvr>
                                        <p:cTn id="155" dur="1" fill="hold">
                                          <p:stCondLst>
                                            <p:cond delay="0"/>
                                          </p:stCondLst>
                                        </p:cTn>
                                        <p:tgtEl>
                                          <p:spTgt spid="25"/>
                                        </p:tgtEl>
                                        <p:attrNameLst>
                                          <p:attrName>style.visibility</p:attrName>
                                        </p:attrNameLst>
                                      </p:cBhvr>
                                      <p:to>
                                        <p:strVal val="visible"/>
                                      </p:to>
                                    </p:set>
                                    <p:animEffect transition="in" filter="fade">
                                      <p:cBhvr>
                                        <p:cTn id="156" dur="500"/>
                                        <p:tgtEl>
                                          <p:spTgt spid="25"/>
                                        </p:tgtEl>
                                      </p:cBhvr>
                                    </p:animEffect>
                                  </p:childTnLst>
                                </p:cTn>
                              </p:par>
                            </p:childTnLst>
                          </p:cTn>
                        </p:par>
                      </p:childTnLst>
                    </p:cTn>
                  </p:par>
                  <p:par>
                    <p:cTn id="157" fill="hold">
                      <p:stCondLst>
                        <p:cond delay="indefinite"/>
                      </p:stCondLst>
                      <p:childTnLst>
                        <p:par>
                          <p:cTn id="158" fill="hold">
                            <p:stCondLst>
                              <p:cond delay="0"/>
                            </p:stCondLst>
                            <p:childTnLst>
                              <p:par>
                                <p:cTn id="159" presetID="10" presetClass="entr" presetSubtype="0" fill="hold" grpId="0" nodeType="clickEffect">
                                  <p:stCondLst>
                                    <p:cond delay="0"/>
                                  </p:stCondLst>
                                  <p:childTnLst>
                                    <p:set>
                                      <p:cBhvr>
                                        <p:cTn id="160" dur="1" fill="hold">
                                          <p:stCondLst>
                                            <p:cond delay="0"/>
                                          </p:stCondLst>
                                        </p:cTn>
                                        <p:tgtEl>
                                          <p:spTgt spid="26"/>
                                        </p:tgtEl>
                                        <p:attrNameLst>
                                          <p:attrName>style.visibility</p:attrName>
                                        </p:attrNameLst>
                                      </p:cBhvr>
                                      <p:to>
                                        <p:strVal val="visible"/>
                                      </p:to>
                                    </p:set>
                                    <p:animEffect transition="in" filter="fade">
                                      <p:cBhvr>
                                        <p:cTn id="161" dur="500"/>
                                        <p:tgtEl>
                                          <p:spTgt spid="26"/>
                                        </p:tgtEl>
                                      </p:cBhvr>
                                    </p:animEffect>
                                  </p:childTnLst>
                                </p:cTn>
                              </p:par>
                              <p:par>
                                <p:cTn id="162" presetID="10" presetClass="entr" presetSubtype="0" fill="hold" grpId="0" nodeType="withEffect">
                                  <p:stCondLst>
                                    <p:cond delay="0"/>
                                  </p:stCondLst>
                                  <p:childTnLst>
                                    <p:set>
                                      <p:cBhvr>
                                        <p:cTn id="163" dur="1" fill="hold">
                                          <p:stCondLst>
                                            <p:cond delay="0"/>
                                          </p:stCondLst>
                                        </p:cTn>
                                        <p:tgtEl>
                                          <p:spTgt spid="86"/>
                                        </p:tgtEl>
                                        <p:attrNameLst>
                                          <p:attrName>style.visibility</p:attrName>
                                        </p:attrNameLst>
                                      </p:cBhvr>
                                      <p:to>
                                        <p:strVal val="visible"/>
                                      </p:to>
                                    </p:set>
                                    <p:animEffect transition="in" filter="fade">
                                      <p:cBhvr>
                                        <p:cTn id="164" dur="500"/>
                                        <p:tgtEl>
                                          <p:spTgt spid="86"/>
                                        </p:tgtEl>
                                      </p:cBhvr>
                                    </p:animEffect>
                                  </p:childTnLst>
                                </p:cTn>
                              </p:par>
                            </p:childTnLst>
                          </p:cTn>
                        </p:par>
                      </p:childTnLst>
                    </p:cTn>
                  </p:par>
                  <p:par>
                    <p:cTn id="165" fill="hold">
                      <p:stCondLst>
                        <p:cond delay="indefinite"/>
                      </p:stCondLst>
                      <p:childTnLst>
                        <p:par>
                          <p:cTn id="166" fill="hold">
                            <p:stCondLst>
                              <p:cond delay="0"/>
                            </p:stCondLst>
                            <p:childTnLst>
                              <p:par>
                                <p:cTn id="167" presetID="10" presetClass="entr" presetSubtype="0" fill="hold" grpId="0" nodeType="clickEffect">
                                  <p:stCondLst>
                                    <p:cond delay="0"/>
                                  </p:stCondLst>
                                  <p:childTnLst>
                                    <p:set>
                                      <p:cBhvr>
                                        <p:cTn id="168" dur="1" fill="hold">
                                          <p:stCondLst>
                                            <p:cond delay="0"/>
                                          </p:stCondLst>
                                        </p:cTn>
                                        <p:tgtEl>
                                          <p:spTgt spid="28"/>
                                        </p:tgtEl>
                                        <p:attrNameLst>
                                          <p:attrName>style.visibility</p:attrName>
                                        </p:attrNameLst>
                                      </p:cBhvr>
                                      <p:to>
                                        <p:strVal val="visible"/>
                                      </p:to>
                                    </p:set>
                                    <p:animEffect transition="in" filter="fade">
                                      <p:cBhvr>
                                        <p:cTn id="169" dur="500"/>
                                        <p:tgtEl>
                                          <p:spTgt spid="28"/>
                                        </p:tgtEl>
                                      </p:cBhvr>
                                    </p:animEffect>
                                  </p:childTnLst>
                                </p:cTn>
                              </p:par>
                              <p:par>
                                <p:cTn id="170" presetID="10" presetClass="entr" presetSubtype="0" fill="hold" grpId="0" nodeType="withEffect">
                                  <p:stCondLst>
                                    <p:cond delay="0"/>
                                  </p:stCondLst>
                                  <p:childTnLst>
                                    <p:set>
                                      <p:cBhvr>
                                        <p:cTn id="171" dur="1" fill="hold">
                                          <p:stCondLst>
                                            <p:cond delay="0"/>
                                          </p:stCondLst>
                                        </p:cTn>
                                        <p:tgtEl>
                                          <p:spTgt spid="88"/>
                                        </p:tgtEl>
                                        <p:attrNameLst>
                                          <p:attrName>style.visibility</p:attrName>
                                        </p:attrNameLst>
                                      </p:cBhvr>
                                      <p:to>
                                        <p:strVal val="visible"/>
                                      </p:to>
                                    </p:set>
                                    <p:animEffect transition="in" filter="fade">
                                      <p:cBhvr>
                                        <p:cTn id="172" dur="500"/>
                                        <p:tgtEl>
                                          <p:spTgt spid="88"/>
                                        </p:tgtEl>
                                      </p:cBhvr>
                                    </p:animEffect>
                                  </p:childTnLst>
                                </p:cTn>
                              </p:par>
                            </p:childTnLst>
                          </p:cTn>
                        </p:par>
                      </p:childTnLst>
                    </p:cTn>
                  </p:par>
                  <p:par>
                    <p:cTn id="173" fill="hold">
                      <p:stCondLst>
                        <p:cond delay="indefinite"/>
                      </p:stCondLst>
                      <p:childTnLst>
                        <p:par>
                          <p:cTn id="174" fill="hold">
                            <p:stCondLst>
                              <p:cond delay="0"/>
                            </p:stCondLst>
                            <p:childTnLst>
                              <p:par>
                                <p:cTn id="175" presetID="10" presetClass="entr" presetSubtype="0" fill="hold" grpId="0" nodeType="clickEffect">
                                  <p:stCondLst>
                                    <p:cond delay="0"/>
                                  </p:stCondLst>
                                  <p:childTnLst>
                                    <p:set>
                                      <p:cBhvr>
                                        <p:cTn id="176" dur="1" fill="hold">
                                          <p:stCondLst>
                                            <p:cond delay="0"/>
                                          </p:stCondLst>
                                        </p:cTn>
                                        <p:tgtEl>
                                          <p:spTgt spid="89"/>
                                        </p:tgtEl>
                                        <p:attrNameLst>
                                          <p:attrName>style.visibility</p:attrName>
                                        </p:attrNameLst>
                                      </p:cBhvr>
                                      <p:to>
                                        <p:strVal val="visible"/>
                                      </p:to>
                                    </p:set>
                                    <p:animEffect transition="in" filter="fade">
                                      <p:cBhvr>
                                        <p:cTn id="177" dur="500"/>
                                        <p:tgtEl>
                                          <p:spTgt spid="89"/>
                                        </p:tgtEl>
                                      </p:cBhvr>
                                    </p:animEffect>
                                  </p:childTnLst>
                                </p:cTn>
                              </p:par>
                              <p:par>
                                <p:cTn id="178" presetID="10" presetClass="entr" presetSubtype="0" fill="hold" grpId="0" nodeType="withEffect">
                                  <p:stCondLst>
                                    <p:cond delay="0"/>
                                  </p:stCondLst>
                                  <p:childTnLst>
                                    <p:set>
                                      <p:cBhvr>
                                        <p:cTn id="179" dur="1" fill="hold">
                                          <p:stCondLst>
                                            <p:cond delay="0"/>
                                          </p:stCondLst>
                                        </p:cTn>
                                        <p:tgtEl>
                                          <p:spTgt spid="29"/>
                                        </p:tgtEl>
                                        <p:attrNameLst>
                                          <p:attrName>style.visibility</p:attrName>
                                        </p:attrNameLst>
                                      </p:cBhvr>
                                      <p:to>
                                        <p:strVal val="visible"/>
                                      </p:to>
                                    </p:set>
                                    <p:animEffect transition="in" filter="fade">
                                      <p:cBhvr>
                                        <p:cTn id="180" dur="500"/>
                                        <p:tgtEl>
                                          <p:spTgt spid="29"/>
                                        </p:tgtEl>
                                      </p:cBhvr>
                                    </p:animEffect>
                                  </p:childTnLst>
                                </p:cTn>
                              </p:par>
                            </p:childTnLst>
                          </p:cTn>
                        </p:par>
                      </p:childTnLst>
                    </p:cTn>
                  </p:par>
                  <p:par>
                    <p:cTn id="181" fill="hold">
                      <p:stCondLst>
                        <p:cond delay="indefinite"/>
                      </p:stCondLst>
                      <p:childTnLst>
                        <p:par>
                          <p:cTn id="182" fill="hold">
                            <p:stCondLst>
                              <p:cond delay="0"/>
                            </p:stCondLst>
                            <p:childTnLst>
                              <p:par>
                                <p:cTn id="183" presetID="10" presetClass="entr" presetSubtype="0" fill="hold" grpId="0" nodeType="clickEffect">
                                  <p:stCondLst>
                                    <p:cond delay="0"/>
                                  </p:stCondLst>
                                  <p:childTnLst>
                                    <p:set>
                                      <p:cBhvr>
                                        <p:cTn id="184" dur="1" fill="hold">
                                          <p:stCondLst>
                                            <p:cond delay="0"/>
                                          </p:stCondLst>
                                        </p:cTn>
                                        <p:tgtEl>
                                          <p:spTgt spid="30"/>
                                        </p:tgtEl>
                                        <p:attrNameLst>
                                          <p:attrName>style.visibility</p:attrName>
                                        </p:attrNameLst>
                                      </p:cBhvr>
                                      <p:to>
                                        <p:strVal val="visible"/>
                                      </p:to>
                                    </p:set>
                                    <p:animEffect transition="in" filter="fade">
                                      <p:cBhvr>
                                        <p:cTn id="185" dur="500"/>
                                        <p:tgtEl>
                                          <p:spTgt spid="30"/>
                                        </p:tgtEl>
                                      </p:cBhvr>
                                    </p:animEffect>
                                  </p:childTnLst>
                                </p:cTn>
                              </p:par>
                              <p:par>
                                <p:cTn id="186" presetID="10" presetClass="entr" presetSubtype="0" fill="hold" grpId="0" nodeType="withEffect">
                                  <p:stCondLst>
                                    <p:cond delay="0"/>
                                  </p:stCondLst>
                                  <p:childTnLst>
                                    <p:set>
                                      <p:cBhvr>
                                        <p:cTn id="187" dur="1" fill="hold">
                                          <p:stCondLst>
                                            <p:cond delay="0"/>
                                          </p:stCondLst>
                                        </p:cTn>
                                        <p:tgtEl>
                                          <p:spTgt spid="32"/>
                                        </p:tgtEl>
                                        <p:attrNameLst>
                                          <p:attrName>style.visibility</p:attrName>
                                        </p:attrNameLst>
                                      </p:cBhvr>
                                      <p:to>
                                        <p:strVal val="visible"/>
                                      </p:to>
                                    </p:set>
                                    <p:animEffect transition="in" filter="fade">
                                      <p:cBhvr>
                                        <p:cTn id="188" dur="500"/>
                                        <p:tgtEl>
                                          <p:spTgt spid="32"/>
                                        </p:tgtEl>
                                      </p:cBhvr>
                                    </p:animEffect>
                                  </p:childTnLst>
                                </p:cTn>
                              </p:par>
                              <p:par>
                                <p:cTn id="189" presetID="10" presetClass="entr" presetSubtype="0" fill="hold" grpId="0" nodeType="withEffect">
                                  <p:stCondLst>
                                    <p:cond delay="0"/>
                                  </p:stCondLst>
                                  <p:childTnLst>
                                    <p:set>
                                      <p:cBhvr>
                                        <p:cTn id="190" dur="1" fill="hold">
                                          <p:stCondLst>
                                            <p:cond delay="0"/>
                                          </p:stCondLst>
                                        </p:cTn>
                                        <p:tgtEl>
                                          <p:spTgt spid="90"/>
                                        </p:tgtEl>
                                        <p:attrNameLst>
                                          <p:attrName>style.visibility</p:attrName>
                                        </p:attrNameLst>
                                      </p:cBhvr>
                                      <p:to>
                                        <p:strVal val="visible"/>
                                      </p:to>
                                    </p:set>
                                    <p:animEffect transition="in" filter="fade">
                                      <p:cBhvr>
                                        <p:cTn id="191" dur="500"/>
                                        <p:tgtEl>
                                          <p:spTgt spid="90"/>
                                        </p:tgtEl>
                                      </p:cBhvr>
                                    </p:animEffect>
                                  </p:childTnLst>
                                </p:cTn>
                              </p:par>
                              <p:par>
                                <p:cTn id="192" presetID="10" presetClass="entr" presetSubtype="0" fill="hold" grpId="0" nodeType="withEffect">
                                  <p:stCondLst>
                                    <p:cond delay="0"/>
                                  </p:stCondLst>
                                  <p:childTnLst>
                                    <p:set>
                                      <p:cBhvr>
                                        <p:cTn id="193" dur="1" fill="hold">
                                          <p:stCondLst>
                                            <p:cond delay="0"/>
                                          </p:stCondLst>
                                        </p:cTn>
                                        <p:tgtEl>
                                          <p:spTgt spid="91"/>
                                        </p:tgtEl>
                                        <p:attrNameLst>
                                          <p:attrName>style.visibility</p:attrName>
                                        </p:attrNameLst>
                                      </p:cBhvr>
                                      <p:to>
                                        <p:strVal val="visible"/>
                                      </p:to>
                                    </p:set>
                                    <p:animEffect transition="in" filter="fade">
                                      <p:cBhvr>
                                        <p:cTn id="194" dur="500"/>
                                        <p:tgtEl>
                                          <p:spTgt spid="91"/>
                                        </p:tgtEl>
                                      </p:cBhvr>
                                    </p:animEffect>
                                  </p:childTnLst>
                                </p:cTn>
                              </p:par>
                              <p:par>
                                <p:cTn id="195" presetID="10" presetClass="entr" presetSubtype="0" fill="hold" grpId="0" nodeType="withEffect">
                                  <p:stCondLst>
                                    <p:cond delay="0"/>
                                  </p:stCondLst>
                                  <p:childTnLst>
                                    <p:set>
                                      <p:cBhvr>
                                        <p:cTn id="196" dur="1" fill="hold">
                                          <p:stCondLst>
                                            <p:cond delay="0"/>
                                          </p:stCondLst>
                                        </p:cTn>
                                        <p:tgtEl>
                                          <p:spTgt spid="93"/>
                                        </p:tgtEl>
                                        <p:attrNameLst>
                                          <p:attrName>style.visibility</p:attrName>
                                        </p:attrNameLst>
                                      </p:cBhvr>
                                      <p:to>
                                        <p:strVal val="visible"/>
                                      </p:to>
                                    </p:set>
                                    <p:animEffect transition="in" filter="fade">
                                      <p:cBhvr>
                                        <p:cTn id="197" dur="500"/>
                                        <p:tgtEl>
                                          <p:spTgt spid="93"/>
                                        </p:tgtEl>
                                      </p:cBhvr>
                                    </p:animEffect>
                                  </p:childTnLst>
                                </p:cTn>
                              </p:par>
                            </p:childTnLst>
                          </p:cTn>
                        </p:par>
                      </p:childTnLst>
                    </p:cTn>
                  </p:par>
                  <p:par>
                    <p:cTn id="198" fill="hold">
                      <p:stCondLst>
                        <p:cond delay="indefinite"/>
                      </p:stCondLst>
                      <p:childTnLst>
                        <p:par>
                          <p:cTn id="199" fill="hold">
                            <p:stCondLst>
                              <p:cond delay="0"/>
                            </p:stCondLst>
                            <p:childTnLst>
                              <p:par>
                                <p:cTn id="200" presetID="10" presetClass="entr" presetSubtype="0" fill="hold" grpId="0" nodeType="clickEffect">
                                  <p:stCondLst>
                                    <p:cond delay="0"/>
                                  </p:stCondLst>
                                  <p:childTnLst>
                                    <p:set>
                                      <p:cBhvr>
                                        <p:cTn id="201" dur="1" fill="hold">
                                          <p:stCondLst>
                                            <p:cond delay="0"/>
                                          </p:stCondLst>
                                        </p:cTn>
                                        <p:tgtEl>
                                          <p:spTgt spid="33"/>
                                        </p:tgtEl>
                                        <p:attrNameLst>
                                          <p:attrName>style.visibility</p:attrName>
                                        </p:attrNameLst>
                                      </p:cBhvr>
                                      <p:to>
                                        <p:strVal val="visible"/>
                                      </p:to>
                                    </p:set>
                                    <p:animEffect transition="in" filter="fade">
                                      <p:cBhvr>
                                        <p:cTn id="202" dur="500"/>
                                        <p:tgtEl>
                                          <p:spTgt spid="33"/>
                                        </p:tgtEl>
                                      </p:cBhvr>
                                    </p:animEffect>
                                  </p:childTnLst>
                                </p:cTn>
                              </p:par>
                              <p:par>
                                <p:cTn id="203" presetID="10" presetClass="entr" presetSubtype="0" fill="hold" grpId="0" nodeType="withEffect">
                                  <p:stCondLst>
                                    <p:cond delay="0"/>
                                  </p:stCondLst>
                                  <p:childTnLst>
                                    <p:set>
                                      <p:cBhvr>
                                        <p:cTn id="204" dur="1" fill="hold">
                                          <p:stCondLst>
                                            <p:cond delay="0"/>
                                          </p:stCondLst>
                                        </p:cTn>
                                        <p:tgtEl>
                                          <p:spTgt spid="34"/>
                                        </p:tgtEl>
                                        <p:attrNameLst>
                                          <p:attrName>style.visibility</p:attrName>
                                        </p:attrNameLst>
                                      </p:cBhvr>
                                      <p:to>
                                        <p:strVal val="visible"/>
                                      </p:to>
                                    </p:set>
                                    <p:animEffect transition="in" filter="fade">
                                      <p:cBhvr>
                                        <p:cTn id="205" dur="500"/>
                                        <p:tgtEl>
                                          <p:spTgt spid="34"/>
                                        </p:tgtEl>
                                      </p:cBhvr>
                                    </p:animEffect>
                                  </p:childTnLst>
                                </p:cTn>
                              </p:par>
                              <p:par>
                                <p:cTn id="206" presetID="10" presetClass="entr" presetSubtype="0" fill="hold" grpId="0" nodeType="withEffect">
                                  <p:stCondLst>
                                    <p:cond delay="0"/>
                                  </p:stCondLst>
                                  <p:childTnLst>
                                    <p:set>
                                      <p:cBhvr>
                                        <p:cTn id="207" dur="1" fill="hold">
                                          <p:stCondLst>
                                            <p:cond delay="0"/>
                                          </p:stCondLst>
                                        </p:cTn>
                                        <p:tgtEl>
                                          <p:spTgt spid="36"/>
                                        </p:tgtEl>
                                        <p:attrNameLst>
                                          <p:attrName>style.visibility</p:attrName>
                                        </p:attrNameLst>
                                      </p:cBhvr>
                                      <p:to>
                                        <p:strVal val="visible"/>
                                      </p:to>
                                    </p:set>
                                    <p:animEffect transition="in" filter="fade">
                                      <p:cBhvr>
                                        <p:cTn id="208" dur="500"/>
                                        <p:tgtEl>
                                          <p:spTgt spid="36"/>
                                        </p:tgtEl>
                                      </p:cBhvr>
                                    </p:animEffect>
                                  </p:childTnLst>
                                </p:cTn>
                              </p:par>
                              <p:par>
                                <p:cTn id="209" presetID="10" presetClass="entr" presetSubtype="0" fill="hold" grpId="0" nodeType="withEffect">
                                  <p:stCondLst>
                                    <p:cond delay="0"/>
                                  </p:stCondLst>
                                  <p:childTnLst>
                                    <p:set>
                                      <p:cBhvr>
                                        <p:cTn id="210" dur="1" fill="hold">
                                          <p:stCondLst>
                                            <p:cond delay="0"/>
                                          </p:stCondLst>
                                        </p:cTn>
                                        <p:tgtEl>
                                          <p:spTgt spid="49"/>
                                        </p:tgtEl>
                                        <p:attrNameLst>
                                          <p:attrName>style.visibility</p:attrName>
                                        </p:attrNameLst>
                                      </p:cBhvr>
                                      <p:to>
                                        <p:strVal val="visible"/>
                                      </p:to>
                                    </p:set>
                                    <p:animEffect transition="in" filter="fade">
                                      <p:cBhvr>
                                        <p:cTn id="211" dur="500"/>
                                        <p:tgtEl>
                                          <p:spTgt spid="49"/>
                                        </p:tgtEl>
                                      </p:cBhvr>
                                    </p:animEffect>
                                  </p:childTnLst>
                                </p:cTn>
                              </p:par>
                              <p:par>
                                <p:cTn id="212" presetID="10" presetClass="entr" presetSubtype="0" fill="hold" grpId="0" nodeType="withEffect">
                                  <p:stCondLst>
                                    <p:cond delay="0"/>
                                  </p:stCondLst>
                                  <p:childTnLst>
                                    <p:set>
                                      <p:cBhvr>
                                        <p:cTn id="213" dur="1" fill="hold">
                                          <p:stCondLst>
                                            <p:cond delay="0"/>
                                          </p:stCondLst>
                                        </p:cTn>
                                        <p:tgtEl>
                                          <p:spTgt spid="53"/>
                                        </p:tgtEl>
                                        <p:attrNameLst>
                                          <p:attrName>style.visibility</p:attrName>
                                        </p:attrNameLst>
                                      </p:cBhvr>
                                      <p:to>
                                        <p:strVal val="visible"/>
                                      </p:to>
                                    </p:set>
                                    <p:animEffect transition="in" filter="fade">
                                      <p:cBhvr>
                                        <p:cTn id="214" dur="500"/>
                                        <p:tgtEl>
                                          <p:spTgt spid="53"/>
                                        </p:tgtEl>
                                      </p:cBhvr>
                                    </p:animEffect>
                                  </p:childTnLst>
                                </p:cTn>
                              </p:par>
                              <p:par>
                                <p:cTn id="215" presetID="10" presetClass="entr" presetSubtype="0" fill="hold" grpId="0" nodeType="withEffect">
                                  <p:stCondLst>
                                    <p:cond delay="0"/>
                                  </p:stCondLst>
                                  <p:childTnLst>
                                    <p:set>
                                      <p:cBhvr>
                                        <p:cTn id="216" dur="1" fill="hold">
                                          <p:stCondLst>
                                            <p:cond delay="0"/>
                                          </p:stCondLst>
                                        </p:cTn>
                                        <p:tgtEl>
                                          <p:spTgt spid="94"/>
                                        </p:tgtEl>
                                        <p:attrNameLst>
                                          <p:attrName>style.visibility</p:attrName>
                                        </p:attrNameLst>
                                      </p:cBhvr>
                                      <p:to>
                                        <p:strVal val="visible"/>
                                      </p:to>
                                    </p:set>
                                    <p:animEffect transition="in" filter="fade">
                                      <p:cBhvr>
                                        <p:cTn id="217" dur="500"/>
                                        <p:tgtEl>
                                          <p:spTgt spid="94"/>
                                        </p:tgtEl>
                                      </p:cBhvr>
                                    </p:animEffect>
                                  </p:childTnLst>
                                </p:cTn>
                              </p:par>
                              <p:par>
                                <p:cTn id="218" presetID="10" presetClass="entr" presetSubtype="0" fill="hold" grpId="0" nodeType="withEffect">
                                  <p:stCondLst>
                                    <p:cond delay="0"/>
                                  </p:stCondLst>
                                  <p:childTnLst>
                                    <p:set>
                                      <p:cBhvr>
                                        <p:cTn id="219" dur="1" fill="hold">
                                          <p:stCondLst>
                                            <p:cond delay="0"/>
                                          </p:stCondLst>
                                        </p:cTn>
                                        <p:tgtEl>
                                          <p:spTgt spid="95"/>
                                        </p:tgtEl>
                                        <p:attrNameLst>
                                          <p:attrName>style.visibility</p:attrName>
                                        </p:attrNameLst>
                                      </p:cBhvr>
                                      <p:to>
                                        <p:strVal val="visible"/>
                                      </p:to>
                                    </p:set>
                                    <p:animEffect transition="in" filter="fade">
                                      <p:cBhvr>
                                        <p:cTn id="220" dur="500"/>
                                        <p:tgtEl>
                                          <p:spTgt spid="95"/>
                                        </p:tgtEl>
                                      </p:cBhvr>
                                    </p:animEffect>
                                  </p:childTnLst>
                                </p:cTn>
                              </p:par>
                              <p:par>
                                <p:cTn id="221" presetID="10" presetClass="entr" presetSubtype="0" fill="hold" grpId="0" nodeType="withEffect">
                                  <p:stCondLst>
                                    <p:cond delay="0"/>
                                  </p:stCondLst>
                                  <p:childTnLst>
                                    <p:set>
                                      <p:cBhvr>
                                        <p:cTn id="222" dur="1" fill="hold">
                                          <p:stCondLst>
                                            <p:cond delay="0"/>
                                          </p:stCondLst>
                                        </p:cTn>
                                        <p:tgtEl>
                                          <p:spTgt spid="97"/>
                                        </p:tgtEl>
                                        <p:attrNameLst>
                                          <p:attrName>style.visibility</p:attrName>
                                        </p:attrNameLst>
                                      </p:cBhvr>
                                      <p:to>
                                        <p:strVal val="visible"/>
                                      </p:to>
                                    </p:set>
                                    <p:animEffect transition="in" filter="fade">
                                      <p:cBhvr>
                                        <p:cTn id="223" dur="500"/>
                                        <p:tgtEl>
                                          <p:spTgt spid="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2" grpId="0" animBg="1"/>
      <p:bldP spid="13" grpId="0" animBg="1"/>
      <p:bldP spid="14" grpId="0" animBg="1"/>
      <p:bldP spid="16" grpId="0" animBg="1"/>
      <p:bldP spid="17" grpId="0" animBg="1"/>
      <p:bldP spid="18" grpId="0" animBg="1"/>
      <p:bldP spid="20" grpId="0" animBg="1"/>
      <p:bldP spid="21" grpId="0" animBg="1"/>
      <p:bldP spid="22" grpId="0" animBg="1"/>
      <p:bldP spid="24" grpId="0" animBg="1"/>
      <p:bldP spid="25" grpId="0" animBg="1"/>
      <p:bldP spid="26" grpId="0" animBg="1"/>
      <p:bldP spid="28" grpId="0" animBg="1"/>
      <p:bldP spid="29" grpId="0" animBg="1"/>
      <p:bldP spid="30" grpId="0" animBg="1"/>
      <p:bldP spid="32" grpId="0" animBg="1"/>
      <p:bldP spid="33" grpId="0" animBg="1"/>
      <p:bldP spid="34" grpId="0" animBg="1"/>
      <p:bldP spid="36" grpId="0" animBg="1"/>
      <p:bldP spid="39" grpId="0" animBg="1"/>
      <p:bldP spid="43" grpId="0" animBg="1"/>
      <p:bldP spid="44" grpId="0" animBg="1"/>
      <p:bldP spid="49" grpId="0" animBg="1"/>
      <p:bldP spid="52" grpId="0" animBg="1"/>
      <p:bldP spid="53" grpId="0" animBg="1"/>
      <p:bldP spid="54" grpId="0"/>
      <p:bldP spid="56" grpId="0"/>
      <p:bldP spid="59" grpId="0"/>
      <p:bldP spid="60" grpId="0"/>
      <p:bldP spid="61" grpId="0"/>
      <p:bldP spid="62" grpId="0"/>
      <p:bldP spid="65" grpId="0"/>
      <p:bldP spid="66" grpId="0"/>
      <p:bldP spid="67" grpId="0"/>
      <p:bldP spid="68" grpId="0"/>
      <p:bldP spid="69" grpId="0"/>
      <p:bldP spid="70" grpId="0"/>
      <p:bldP spid="73" grpId="0"/>
      <p:bldP spid="74" grpId="0"/>
      <p:bldP spid="75" grpId="0"/>
      <p:bldP spid="76" grpId="0"/>
      <p:bldP spid="77" grpId="0"/>
      <p:bldP spid="78" grpId="0"/>
      <p:bldP spid="79" grpId="0"/>
      <p:bldP spid="80" grpId="0"/>
      <p:bldP spid="83" grpId="0"/>
      <p:bldP spid="84" grpId="0"/>
      <p:bldP spid="85" grpId="0"/>
      <p:bldP spid="86" grpId="0"/>
      <p:bldP spid="88" grpId="0"/>
      <p:bldP spid="89" grpId="0"/>
      <p:bldP spid="90" grpId="0"/>
      <p:bldP spid="91" grpId="0"/>
      <p:bldP spid="93" grpId="0"/>
      <p:bldP spid="94" grpId="0"/>
      <p:bldP spid="95" grpId="0"/>
      <p:bldP spid="97" grpId="0"/>
      <p:bldP spid="98" grpId="0" animBg="1"/>
      <p:bldP spid="99" grpId="0" animBg="1"/>
      <p:bldP spid="100" grpId="0"/>
      <p:bldP spid="101"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3953" name="Rectangle 1"/>
          <p:cNvSpPr>
            <a:spLocks noChangeArrowheads="1"/>
          </p:cNvSpPr>
          <p:nvPr/>
        </p:nvSpPr>
        <p:spPr bwMode="auto">
          <a:xfrm>
            <a:off x="0" y="0"/>
            <a:ext cx="9144000" cy="457200"/>
          </a:xfrm>
          <a:prstGeom prst="rect">
            <a:avLst/>
          </a:prstGeom>
          <a:noFill/>
          <a:ln w="9525">
            <a:noFill/>
            <a:miter lim="800000"/>
          </a:ln>
          <a:effectLst/>
        </p:spPr>
        <p:txBody>
          <a:bodyPr vert="horz" wrap="none" lIns="91440" tIns="45720" rIns="91440" bIns="45720" numCol="1" anchor="ctr"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Char char="•"/>
            </a:pPr>
            <a:r>
              <a:rPr kumimoji="0" lang="zh-CN"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分组密码的工作模式</a:t>
            </a:r>
            <a:endParaRPr kumimoji="0" 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grpSp>
        <p:nvGrpSpPr>
          <p:cNvPr id="2" name="组合 15"/>
          <p:cNvGrpSpPr/>
          <p:nvPr/>
        </p:nvGrpSpPr>
        <p:grpSpPr>
          <a:xfrm>
            <a:off x="117414" y="2401929"/>
            <a:ext cx="4633231" cy="3144825"/>
            <a:chOff x="3294" y="551040"/>
            <a:chExt cx="1992850" cy="5415277"/>
          </a:xfrm>
        </p:grpSpPr>
        <p:sp>
          <p:nvSpPr>
            <p:cNvPr id="5" name="矩形 4"/>
            <p:cNvSpPr/>
            <p:nvPr/>
          </p:nvSpPr>
          <p:spPr>
            <a:xfrm>
              <a:off x="34704" y="684893"/>
              <a:ext cx="1961440" cy="5281424"/>
            </a:xfrm>
            <a:prstGeom prst="rect">
              <a:avLst/>
            </a:pr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6" name="矩形 5"/>
            <p:cNvSpPr/>
            <p:nvPr/>
          </p:nvSpPr>
          <p:spPr>
            <a:xfrm>
              <a:off x="3294" y="551040"/>
              <a:ext cx="1981115" cy="3352561"/>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06680" tIns="106680" rIns="142240" bIns="160020" numCol="1" spcCol="1270" anchor="t" anchorCtr="0">
              <a:noAutofit/>
            </a:bodyPr>
            <a:lstStyle/>
            <a:p>
              <a:pPr marL="0" lvl="1" defTabSz="889000">
                <a:lnSpc>
                  <a:spcPct val="120000"/>
                </a:lnSpc>
                <a:spcBef>
                  <a:spcPts val="600"/>
                </a:spcBef>
                <a:spcAft>
                  <a:spcPts val="0"/>
                </a:spcAft>
              </a:pPr>
              <a:r>
                <a:rPr lang="zh-CN" altLang="en-US" sz="2400" b="1" u="none" kern="1200" dirty="0">
                  <a:latin typeface="Times New Roman" panose="02020603050405020304" pitchFamily="18" charset="0"/>
                  <a:ea typeface="黑体" panose="02010609060101010101" pitchFamily="49" charset="-122"/>
                  <a:cs typeface="Times New Roman" panose="02020603050405020304" pitchFamily="18" charset="0"/>
                </a:rPr>
                <a:t>（一）算法概况</a:t>
              </a:r>
            </a:p>
            <a:p>
              <a:pPr marL="0" lvl="1" defTabSz="889000">
                <a:lnSpc>
                  <a:spcPct val="120000"/>
                </a:lnSpc>
                <a:spcBef>
                  <a:spcPts val="600"/>
                </a:spcBef>
                <a:spcAft>
                  <a:spcPts val="0"/>
                </a:spcAft>
              </a:pPr>
              <a:r>
                <a:rPr lang="zh-CN" altLang="en-US" sz="2400" u="none" dirty="0">
                  <a:latin typeface="Times New Roman" panose="02020603050405020304" pitchFamily="18" charset="0"/>
                  <a:ea typeface="黑体" panose="02010609060101010101" pitchFamily="49" charset="-122"/>
                  <a:cs typeface="Times New Roman" panose="02020603050405020304" pitchFamily="18" charset="0"/>
                </a:rPr>
                <a:t>（二）加密算法</a:t>
              </a:r>
            </a:p>
            <a:p>
              <a:pPr marL="0" lvl="1" defTabSz="889000">
                <a:lnSpc>
                  <a:spcPct val="120000"/>
                </a:lnSpc>
                <a:spcBef>
                  <a:spcPts val="600"/>
                </a:spcBef>
                <a:spcAft>
                  <a:spcPts val="0"/>
                </a:spcAft>
              </a:pPr>
              <a:r>
                <a:rPr lang="zh-CN" altLang="en-US" sz="2400" u="none" dirty="0">
                  <a:latin typeface="Times New Roman" panose="02020603050405020304" pitchFamily="18" charset="0"/>
                  <a:ea typeface="黑体" panose="02010609060101010101" pitchFamily="49" charset="-122"/>
                  <a:cs typeface="Times New Roman" panose="02020603050405020304" pitchFamily="18" charset="0"/>
                </a:rPr>
                <a:t>（三）密钥扩展算法</a:t>
              </a:r>
            </a:p>
            <a:p>
              <a:pPr marL="0" lvl="1" defTabSz="889000">
                <a:lnSpc>
                  <a:spcPct val="120000"/>
                </a:lnSpc>
                <a:spcBef>
                  <a:spcPts val="600"/>
                </a:spcBef>
                <a:spcAft>
                  <a:spcPts val="0"/>
                </a:spcAft>
              </a:pPr>
              <a:r>
                <a:rPr lang="zh-CN" altLang="en-US" sz="2400" u="none" dirty="0">
                  <a:latin typeface="Times New Roman" panose="02020603050405020304" pitchFamily="18" charset="0"/>
                  <a:ea typeface="黑体" panose="02010609060101010101" pitchFamily="49" charset="-122"/>
                  <a:cs typeface="Times New Roman" panose="02020603050405020304" pitchFamily="18" charset="0"/>
                </a:rPr>
                <a:t>（四）解密算法</a:t>
              </a:r>
              <a:endParaRPr lang="en-US" altLang="zh-CN" sz="2400" u="none" dirty="0">
                <a:latin typeface="Times New Roman" panose="02020603050405020304" pitchFamily="18" charset="0"/>
                <a:ea typeface="黑体" panose="02010609060101010101" pitchFamily="49" charset="-122"/>
                <a:cs typeface="Times New Roman" panose="02020603050405020304" pitchFamily="18" charset="0"/>
              </a:endParaRPr>
            </a:p>
            <a:p>
              <a:pPr marL="0" lvl="1" defTabSz="889000">
                <a:lnSpc>
                  <a:spcPct val="120000"/>
                </a:lnSpc>
                <a:spcBef>
                  <a:spcPts val="600"/>
                </a:spcBef>
                <a:spcAft>
                  <a:spcPts val="0"/>
                </a:spcAft>
              </a:pPr>
              <a:r>
                <a:rPr lang="zh-CN" altLang="en-US" sz="2400" u="none" dirty="0">
                  <a:latin typeface="Times New Roman" panose="02020603050405020304" pitchFamily="18" charset="0"/>
                  <a:ea typeface="黑体" panose="02010609060101010101" pitchFamily="49" charset="-122"/>
                  <a:cs typeface="Times New Roman" panose="02020603050405020304" pitchFamily="18" charset="0"/>
                </a:rPr>
                <a:t>（五）算法设计原理</a:t>
              </a:r>
              <a:endParaRPr lang="en-US" altLang="zh-CN" sz="2400" u="none" dirty="0">
                <a:latin typeface="Times New Roman" panose="02020603050405020304" pitchFamily="18" charset="0"/>
                <a:ea typeface="黑体" panose="02010609060101010101" pitchFamily="49" charset="-122"/>
                <a:cs typeface="Times New Roman" panose="02020603050405020304" pitchFamily="18" charset="0"/>
              </a:endParaRPr>
            </a:p>
            <a:p>
              <a:pPr marL="0" lvl="1" defTabSz="889000">
                <a:lnSpc>
                  <a:spcPct val="120000"/>
                </a:lnSpc>
                <a:spcBef>
                  <a:spcPts val="600"/>
                </a:spcBef>
                <a:spcAft>
                  <a:spcPts val="0"/>
                </a:spcAft>
              </a:pPr>
              <a:r>
                <a:rPr lang="zh-CN" altLang="en-US" sz="2400" u="none" dirty="0">
                  <a:latin typeface="Times New Roman" panose="02020603050405020304" pitchFamily="18" charset="0"/>
                  <a:ea typeface="黑体" panose="02010609060101010101" pitchFamily="49" charset="-122"/>
                  <a:cs typeface="Times New Roman" panose="02020603050405020304" pitchFamily="18" charset="0"/>
                </a:rPr>
                <a:t>（六）算法安全性</a:t>
              </a:r>
            </a:p>
            <a:p>
              <a:pPr marL="0" lvl="1" defTabSz="889000">
                <a:lnSpc>
                  <a:spcPct val="120000"/>
                </a:lnSpc>
                <a:spcBef>
                  <a:spcPts val="600"/>
                </a:spcBef>
                <a:spcAft>
                  <a:spcPts val="0"/>
                </a:spcAft>
              </a:pPr>
              <a:endParaRPr lang="zh-CN" altLang="en-US" sz="2400" u="none" dirty="0">
                <a:latin typeface="Times New Roman" panose="02020603050405020304" pitchFamily="18" charset="0"/>
                <a:ea typeface="黑体" panose="02010609060101010101" pitchFamily="49" charset="-122"/>
                <a:cs typeface="Times New Roman" panose="02020603050405020304" pitchFamily="18" charset="0"/>
              </a:endParaRPr>
            </a:p>
          </p:txBody>
        </p:sp>
      </p:grpSp>
      <p:grpSp>
        <p:nvGrpSpPr>
          <p:cNvPr id="3" name="组合 25"/>
          <p:cNvGrpSpPr/>
          <p:nvPr/>
        </p:nvGrpSpPr>
        <p:grpSpPr>
          <a:xfrm>
            <a:off x="4820409" y="1525614"/>
            <a:ext cx="4248000" cy="876313"/>
            <a:chOff x="4520238" y="1681235"/>
            <a:chExt cx="1753199" cy="758627"/>
          </a:xfrm>
        </p:grpSpPr>
        <p:sp>
          <p:nvSpPr>
            <p:cNvPr id="8" name="矩形 7"/>
            <p:cNvSpPr/>
            <p:nvPr/>
          </p:nvSpPr>
          <p:spPr>
            <a:xfrm>
              <a:off x="4520238" y="1681236"/>
              <a:ext cx="1735667" cy="758626"/>
            </a:xfrm>
            <a:prstGeom prst="rect">
              <a:avLst/>
            </a:prstGeom>
            <a:solidFill>
              <a:srgbClr val="00B050"/>
            </a:solidFill>
            <a:ln>
              <a:solidFill>
                <a:srgbClr val="00B050"/>
              </a:solid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9" name="矩形 8"/>
            <p:cNvSpPr/>
            <p:nvPr/>
          </p:nvSpPr>
          <p:spPr>
            <a:xfrm>
              <a:off x="4520238" y="1681235"/>
              <a:ext cx="1753199" cy="75862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42240" tIns="81280" rIns="142240" bIns="81280" numCol="1" spcCol="1270" anchor="ctr" anchorCtr="0">
              <a:noAutofit/>
            </a:bodyPr>
            <a:lstStyle/>
            <a:p>
              <a:pPr lvl="0" defTabSz="889000">
                <a:lnSpc>
                  <a:spcPct val="90000"/>
                </a:lnSpc>
                <a:spcBef>
                  <a:spcPct val="0"/>
                </a:spcBef>
                <a:spcAft>
                  <a:spcPct val="35000"/>
                </a:spcAft>
              </a:pPr>
              <a:r>
                <a:rPr lang="zh-CN" altLang="en-US" sz="2800" b="1" u="none" kern="1200" dirty="0">
                  <a:latin typeface="Times New Roman" panose="02020603050405020304" pitchFamily="18" charset="0"/>
                  <a:ea typeface="黑体" panose="02010609060101010101" pitchFamily="49" charset="-122"/>
                  <a:cs typeface="Times New Roman" panose="02020603050405020304" pitchFamily="18" charset="0"/>
                </a:rPr>
                <a:t>二、分组密码的工作模式</a:t>
              </a:r>
            </a:p>
          </p:txBody>
        </p:sp>
      </p:grpSp>
      <p:grpSp>
        <p:nvGrpSpPr>
          <p:cNvPr id="4" name="组合 28"/>
          <p:cNvGrpSpPr/>
          <p:nvPr/>
        </p:nvGrpSpPr>
        <p:grpSpPr>
          <a:xfrm>
            <a:off x="4820410" y="2406636"/>
            <a:ext cx="4323590" cy="3140117"/>
            <a:chOff x="4454387" y="2229985"/>
            <a:chExt cx="2113207" cy="4112153"/>
          </a:xfrm>
        </p:grpSpPr>
        <p:sp>
          <p:nvSpPr>
            <p:cNvPr id="11" name="矩形 10"/>
            <p:cNvSpPr/>
            <p:nvPr/>
          </p:nvSpPr>
          <p:spPr>
            <a:xfrm>
              <a:off x="4454387" y="2344789"/>
              <a:ext cx="2056086" cy="3997349"/>
            </a:xfrm>
            <a:prstGeom prst="rect">
              <a:avLst/>
            </a:pr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12" name="矩形 11"/>
            <p:cNvSpPr/>
            <p:nvPr/>
          </p:nvSpPr>
          <p:spPr>
            <a:xfrm>
              <a:off x="4511509" y="2229985"/>
              <a:ext cx="2056085" cy="2423762"/>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06680" tIns="106680" rIns="142240" bIns="160020" numCol="1" spcCol="1270" anchor="t" anchorCtr="0">
              <a:noAutofit/>
            </a:bodyPr>
            <a:lstStyle/>
            <a:p>
              <a:pPr marL="0" lvl="1" defTabSz="889000">
                <a:lnSpc>
                  <a:spcPct val="120000"/>
                </a:lnSpc>
                <a:spcBef>
                  <a:spcPts val="600"/>
                </a:spcBef>
                <a:spcAft>
                  <a:spcPts val="0"/>
                </a:spcAft>
              </a:pPr>
              <a:r>
                <a:rPr lang="zh-CN" altLang="en-US" sz="2400" u="none" dirty="0">
                  <a:latin typeface="Times New Roman" panose="02020603050405020304" pitchFamily="18" charset="0"/>
                  <a:ea typeface="黑体" panose="02010609060101010101" pitchFamily="49" charset="-122"/>
                  <a:cs typeface="Times New Roman" panose="02020603050405020304" pitchFamily="18" charset="0"/>
                </a:rPr>
                <a:t>（一）电子密码本模式</a:t>
              </a:r>
            </a:p>
            <a:p>
              <a:pPr marL="0" lvl="1" defTabSz="889000">
                <a:lnSpc>
                  <a:spcPct val="120000"/>
                </a:lnSpc>
                <a:spcBef>
                  <a:spcPts val="600"/>
                </a:spcBef>
                <a:spcAft>
                  <a:spcPts val="0"/>
                </a:spcAft>
              </a:pPr>
              <a:r>
                <a:rPr lang="zh-CN" altLang="en-US" sz="2400" u="none" dirty="0">
                  <a:latin typeface="Times New Roman" panose="02020603050405020304" pitchFamily="18" charset="0"/>
                  <a:ea typeface="黑体" panose="02010609060101010101" pitchFamily="49" charset="-122"/>
                  <a:cs typeface="Times New Roman" panose="02020603050405020304" pitchFamily="18" charset="0"/>
                </a:rPr>
                <a:t>（二）密码分组链接模式</a:t>
              </a:r>
            </a:p>
            <a:p>
              <a:pPr marL="0" lvl="1" defTabSz="889000">
                <a:lnSpc>
                  <a:spcPct val="120000"/>
                </a:lnSpc>
                <a:spcBef>
                  <a:spcPts val="600"/>
                </a:spcBef>
                <a:spcAft>
                  <a:spcPts val="0"/>
                </a:spcAft>
              </a:pPr>
              <a:r>
                <a:rPr lang="zh-CN" altLang="en-US" sz="2400" u="none" dirty="0">
                  <a:latin typeface="Times New Roman" panose="02020603050405020304" pitchFamily="18" charset="0"/>
                  <a:ea typeface="黑体" panose="02010609060101010101" pitchFamily="49" charset="-122"/>
                  <a:cs typeface="Times New Roman" panose="02020603050405020304" pitchFamily="18" charset="0"/>
                </a:rPr>
                <a:t>（三）密码反馈模式</a:t>
              </a:r>
            </a:p>
            <a:p>
              <a:pPr marL="0" lvl="1" defTabSz="889000">
                <a:lnSpc>
                  <a:spcPct val="120000"/>
                </a:lnSpc>
                <a:spcBef>
                  <a:spcPts val="600"/>
                </a:spcBef>
                <a:spcAft>
                  <a:spcPts val="0"/>
                </a:spcAft>
              </a:pPr>
              <a:r>
                <a:rPr lang="zh-CN" altLang="en-US" sz="2400" u="none" dirty="0">
                  <a:latin typeface="Times New Roman" panose="02020603050405020304" pitchFamily="18" charset="0"/>
                  <a:ea typeface="黑体" panose="02010609060101010101" pitchFamily="49" charset="-122"/>
                  <a:cs typeface="Times New Roman" panose="02020603050405020304" pitchFamily="18" charset="0"/>
                </a:rPr>
                <a:t>（四）输出反馈模式</a:t>
              </a:r>
              <a:endParaRPr lang="en-US" altLang="zh-CN" sz="2400" u="none" dirty="0">
                <a:latin typeface="Times New Roman" panose="02020603050405020304" pitchFamily="18" charset="0"/>
                <a:ea typeface="黑体" panose="02010609060101010101" pitchFamily="49" charset="-122"/>
                <a:cs typeface="Times New Roman" panose="02020603050405020304" pitchFamily="18" charset="0"/>
              </a:endParaRPr>
            </a:p>
            <a:p>
              <a:pPr marL="0" lvl="1" defTabSz="889000">
                <a:lnSpc>
                  <a:spcPct val="120000"/>
                </a:lnSpc>
                <a:spcBef>
                  <a:spcPts val="600"/>
                </a:spcBef>
                <a:spcAft>
                  <a:spcPts val="0"/>
                </a:spcAft>
              </a:pPr>
              <a:r>
                <a:rPr lang="zh-CN" altLang="en-US" sz="2400" u="none" dirty="0">
                  <a:latin typeface="Times New Roman" panose="02020603050405020304" pitchFamily="18" charset="0"/>
                  <a:ea typeface="黑体" panose="02010609060101010101" pitchFamily="49" charset="-122"/>
                  <a:cs typeface="Times New Roman" panose="02020603050405020304" pitchFamily="18" charset="0"/>
                </a:rPr>
                <a:t>（五）计数器模式</a:t>
              </a:r>
            </a:p>
          </p:txBody>
        </p:sp>
      </p:grpSp>
      <p:sp>
        <p:nvSpPr>
          <p:cNvPr id="15" name="矩形 14"/>
          <p:cNvSpPr/>
          <p:nvPr/>
        </p:nvSpPr>
        <p:spPr>
          <a:xfrm>
            <a:off x="292797" y="1493811"/>
            <a:ext cx="4381560" cy="87631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42240" tIns="81280" rIns="142240" bIns="81280" numCol="1" spcCol="1270" anchor="ctr" anchorCtr="0">
            <a:noAutofit/>
          </a:bodyPr>
          <a:lstStyle/>
          <a:p>
            <a:pPr lvl="0" defTabSz="889000">
              <a:lnSpc>
                <a:spcPct val="90000"/>
              </a:lnSpc>
              <a:spcAft>
                <a:spcPct val="35000"/>
              </a:spcAft>
            </a:pPr>
            <a:r>
              <a:rPr lang="zh-CN" altLang="en-US" u="none" dirty="0">
                <a:latin typeface="Times New Roman" panose="02020603050405020304" pitchFamily="18" charset="0"/>
                <a:ea typeface="黑体" panose="02010609060101010101" pitchFamily="49" charset="-122"/>
                <a:cs typeface="Times New Roman" panose="02020603050405020304" pitchFamily="18" charset="0"/>
              </a:rPr>
              <a:t>二、分组密码的工作模式</a:t>
            </a:r>
          </a:p>
          <a:p>
            <a:pPr defTabSz="889000">
              <a:lnSpc>
                <a:spcPct val="90000"/>
              </a:lnSpc>
              <a:spcAft>
                <a:spcPct val="35000"/>
              </a:spcAft>
            </a:pPr>
            <a:endParaRPr lang="zh-CN" altLang="en-US" sz="2800" b="1" u="none" kern="1200" dirty="0">
              <a:latin typeface="Times New Roman" panose="02020603050405020304" pitchFamily="18" charset="0"/>
              <a:ea typeface="黑体" panose="02010609060101010101" pitchFamily="49" charset="-122"/>
              <a:cs typeface="Times New Roman" panose="02020603050405020304" pitchFamily="18" charset="0"/>
            </a:endParaRPr>
          </a:p>
        </p:txBody>
      </p:sp>
      <p:grpSp>
        <p:nvGrpSpPr>
          <p:cNvPr id="7" name="组合 25"/>
          <p:cNvGrpSpPr/>
          <p:nvPr/>
        </p:nvGrpSpPr>
        <p:grpSpPr>
          <a:xfrm>
            <a:off x="122724" y="1530323"/>
            <a:ext cx="4673665" cy="876313"/>
            <a:chOff x="4520238" y="1681235"/>
            <a:chExt cx="1753199" cy="758627"/>
          </a:xfrm>
        </p:grpSpPr>
        <p:sp>
          <p:nvSpPr>
            <p:cNvPr id="17" name="矩形 16"/>
            <p:cNvSpPr/>
            <p:nvPr/>
          </p:nvSpPr>
          <p:spPr>
            <a:xfrm>
              <a:off x="4520238" y="1681236"/>
              <a:ext cx="1735667" cy="758626"/>
            </a:xfrm>
            <a:prstGeom prst="rect">
              <a:avLst/>
            </a:prstGeom>
            <a:solidFill>
              <a:srgbClr val="00B050"/>
            </a:solidFill>
            <a:ln>
              <a:solidFill>
                <a:srgbClr val="00B050"/>
              </a:solid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8" name="矩形 17"/>
            <p:cNvSpPr/>
            <p:nvPr/>
          </p:nvSpPr>
          <p:spPr>
            <a:xfrm>
              <a:off x="4520238" y="1681235"/>
              <a:ext cx="1753199" cy="75862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42240" tIns="81280" rIns="142240" bIns="81280" numCol="1" spcCol="1270" anchor="ctr" anchorCtr="0">
              <a:noAutofit/>
            </a:bodyPr>
            <a:lstStyle/>
            <a:p>
              <a:pPr lvl="0" defTabSz="889000">
                <a:lnSpc>
                  <a:spcPct val="90000"/>
                </a:lnSpc>
                <a:spcBef>
                  <a:spcPct val="0"/>
                </a:spcBef>
                <a:spcAft>
                  <a:spcPct val="35000"/>
                </a:spcAft>
              </a:pPr>
              <a:r>
                <a:rPr lang="zh-CN" altLang="en-US" u="none" dirty="0">
                  <a:latin typeface="Times New Roman" panose="02020603050405020304" pitchFamily="18" charset="0"/>
                  <a:ea typeface="黑体" panose="02010609060101010101" pitchFamily="49" charset="-122"/>
                  <a:cs typeface="Times New Roman" panose="02020603050405020304" pitchFamily="18" charset="0"/>
                </a:rPr>
                <a:t>一</a:t>
              </a:r>
              <a:r>
                <a:rPr lang="zh-CN" altLang="en-US" sz="2800" b="1" u="none" kern="1200" dirty="0">
                  <a:latin typeface="Times New Roman" panose="02020603050405020304" pitchFamily="18" charset="0"/>
                  <a:ea typeface="黑体" panose="02010609060101010101" pitchFamily="49" charset="-122"/>
                  <a:cs typeface="Times New Roman" panose="02020603050405020304" pitchFamily="18" charset="0"/>
                </a:rPr>
                <a:t>、国产分组密码算法</a:t>
              </a:r>
              <a:r>
                <a:rPr lang="en-US" altLang="zh-CN" sz="2800" b="1" u="none" kern="1200" dirty="0">
                  <a:latin typeface="Times New Roman" panose="02020603050405020304" pitchFamily="18" charset="0"/>
                  <a:ea typeface="黑体" panose="02010609060101010101" pitchFamily="49" charset="-122"/>
                  <a:cs typeface="Times New Roman" panose="02020603050405020304" pitchFamily="18" charset="0"/>
                </a:rPr>
                <a:t>SM4</a:t>
              </a:r>
              <a:endParaRPr lang="zh-CN" altLang="en-US" sz="2800" b="1" u="none" kern="1200" dirty="0">
                <a:latin typeface="Times New Roman" panose="02020603050405020304" pitchFamily="18" charset="0"/>
                <a:ea typeface="黑体" panose="02010609060101010101" pitchFamily="49" charset="-122"/>
                <a:cs typeface="Times New Roman" panose="02020603050405020304" pitchFamily="18"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8" fill="hold" nodeType="clickEffect">
                                  <p:stCondLst>
                                    <p:cond delay="0"/>
                                  </p:stCondLst>
                                  <p:childTnLst>
                                    <p:anim calcmode="lin" valueType="num">
                                      <p:cBhvr additive="base">
                                        <p:cTn id="6" dur="500"/>
                                        <p:tgtEl>
                                          <p:spTgt spid="7"/>
                                        </p:tgtEl>
                                        <p:attrNameLst>
                                          <p:attrName>ppt_x</p:attrName>
                                        </p:attrNameLst>
                                      </p:cBhvr>
                                      <p:tavLst>
                                        <p:tav tm="0">
                                          <p:val>
                                            <p:strVal val="ppt_x"/>
                                          </p:val>
                                        </p:tav>
                                        <p:tav tm="100000">
                                          <p:val>
                                            <p:strVal val="0-ppt_w/2"/>
                                          </p:val>
                                        </p:tav>
                                      </p:tavLst>
                                    </p:anim>
                                    <p:anim calcmode="lin" valueType="num">
                                      <p:cBhvr additive="base">
                                        <p:cTn id="7" dur="500"/>
                                        <p:tgtEl>
                                          <p:spTgt spid="7"/>
                                        </p:tgtEl>
                                        <p:attrNameLst>
                                          <p:attrName>ppt_y</p:attrName>
                                        </p:attrNameLst>
                                      </p:cBhvr>
                                      <p:tavLst>
                                        <p:tav tm="0">
                                          <p:val>
                                            <p:strVal val="ppt_y"/>
                                          </p:val>
                                        </p:tav>
                                        <p:tav tm="100000">
                                          <p:val>
                                            <p:strVal val="ppt_y"/>
                                          </p:val>
                                        </p:tav>
                                      </p:tavLst>
                                    </p:anim>
                                    <p:set>
                                      <p:cBhvr>
                                        <p:cTn id="8" dur="1" fill="hold">
                                          <p:stCondLst>
                                            <p:cond delay="499"/>
                                          </p:stCondLst>
                                        </p:cTn>
                                        <p:tgtEl>
                                          <p:spTgt spid="7"/>
                                        </p:tgtEl>
                                        <p:attrNameLst>
                                          <p:attrName>style.visibility</p:attrName>
                                        </p:attrNameLst>
                                      </p:cBhvr>
                                      <p:to>
                                        <p:strVal val="hidden"/>
                                      </p:to>
                                    </p:set>
                                  </p:childTnLst>
                                </p:cTn>
                              </p:par>
                              <p:par>
                                <p:cTn id="9" presetID="2" presetClass="exit" presetSubtype="8" fill="hold" nodeType="withEffect">
                                  <p:stCondLst>
                                    <p:cond delay="0"/>
                                  </p:stCondLst>
                                  <p:childTnLst>
                                    <p:anim calcmode="lin" valueType="num">
                                      <p:cBhvr additive="base">
                                        <p:cTn id="10" dur="500"/>
                                        <p:tgtEl>
                                          <p:spTgt spid="2"/>
                                        </p:tgtEl>
                                        <p:attrNameLst>
                                          <p:attrName>ppt_x</p:attrName>
                                        </p:attrNameLst>
                                      </p:cBhvr>
                                      <p:tavLst>
                                        <p:tav tm="0">
                                          <p:val>
                                            <p:strVal val="ppt_x"/>
                                          </p:val>
                                        </p:tav>
                                        <p:tav tm="100000">
                                          <p:val>
                                            <p:strVal val="0-ppt_w/2"/>
                                          </p:val>
                                        </p:tav>
                                      </p:tavLst>
                                    </p:anim>
                                    <p:anim calcmode="lin" valueType="num">
                                      <p:cBhvr additive="base">
                                        <p:cTn id="11" dur="500"/>
                                        <p:tgtEl>
                                          <p:spTgt spid="2"/>
                                        </p:tgtEl>
                                        <p:attrNameLst>
                                          <p:attrName>ppt_y</p:attrName>
                                        </p:attrNameLst>
                                      </p:cBhvr>
                                      <p:tavLst>
                                        <p:tav tm="0">
                                          <p:val>
                                            <p:strVal val="ppt_y"/>
                                          </p:val>
                                        </p:tav>
                                        <p:tav tm="100000">
                                          <p:val>
                                            <p:strVal val="ppt_y"/>
                                          </p:val>
                                        </p:tav>
                                      </p:tavLst>
                                    </p:anim>
                                    <p:set>
                                      <p:cBhvr>
                                        <p:cTn id="12" dur="1" fill="hold">
                                          <p:stCondLst>
                                            <p:cond delay="499"/>
                                          </p:stCondLst>
                                        </p:cTn>
                                        <p:tgtEl>
                                          <p:spTgt spid="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additive="base">
                                        <p:cTn id="17" dur="500" fill="hold"/>
                                        <p:tgtEl>
                                          <p:spTgt spid="3"/>
                                        </p:tgtEl>
                                        <p:attrNameLst>
                                          <p:attrName>ppt_x</p:attrName>
                                        </p:attrNameLst>
                                      </p:cBhvr>
                                      <p:tavLst>
                                        <p:tav tm="0">
                                          <p:val>
                                            <p:strVal val="1+#ppt_w/2"/>
                                          </p:val>
                                        </p:tav>
                                        <p:tav tm="100000">
                                          <p:val>
                                            <p:strVal val="#ppt_x"/>
                                          </p:val>
                                        </p:tav>
                                      </p:tavLst>
                                    </p:anim>
                                    <p:anim calcmode="lin" valueType="num">
                                      <p:cBhvr additive="base">
                                        <p:cTn id="18" dur="500" fill="hold"/>
                                        <p:tgtEl>
                                          <p:spTgt spid="3"/>
                                        </p:tgtEl>
                                        <p:attrNameLst>
                                          <p:attrName>ppt_y</p:attrName>
                                        </p:attrNameLst>
                                      </p:cBhvr>
                                      <p:tavLst>
                                        <p:tav tm="0">
                                          <p:val>
                                            <p:strVal val="#ppt_y"/>
                                          </p:val>
                                        </p:tav>
                                        <p:tav tm="100000">
                                          <p:val>
                                            <p:strVal val="#ppt_y"/>
                                          </p:val>
                                        </p:tav>
                                      </p:tavLst>
                                    </p:anim>
                                  </p:childTnLst>
                                </p:cTn>
                              </p:par>
                              <p:par>
                                <p:cTn id="19" presetID="2" presetClass="entr" presetSubtype="2" fill="hold" nodeType="withEffect">
                                  <p:stCondLst>
                                    <p:cond delay="0"/>
                                  </p:stCondLst>
                                  <p:childTnLst>
                                    <p:set>
                                      <p:cBhvr>
                                        <p:cTn id="20" dur="1" fill="hold">
                                          <p:stCondLst>
                                            <p:cond delay="0"/>
                                          </p:stCondLst>
                                        </p:cTn>
                                        <p:tgtEl>
                                          <p:spTgt spid="4"/>
                                        </p:tgtEl>
                                        <p:attrNameLst>
                                          <p:attrName>style.visibility</p:attrName>
                                        </p:attrNameLst>
                                      </p:cBhvr>
                                      <p:to>
                                        <p:strVal val="visible"/>
                                      </p:to>
                                    </p:set>
                                    <p:anim calcmode="lin" valueType="num">
                                      <p:cBhvr additive="base">
                                        <p:cTn id="21" dur="500" fill="hold"/>
                                        <p:tgtEl>
                                          <p:spTgt spid="4"/>
                                        </p:tgtEl>
                                        <p:attrNameLst>
                                          <p:attrName>ppt_x</p:attrName>
                                        </p:attrNameLst>
                                      </p:cBhvr>
                                      <p:tavLst>
                                        <p:tav tm="0">
                                          <p:val>
                                            <p:strVal val="1+#ppt_w/2"/>
                                          </p:val>
                                        </p:tav>
                                        <p:tav tm="100000">
                                          <p:val>
                                            <p:strVal val="#ppt_x"/>
                                          </p:val>
                                        </p:tav>
                                      </p:tavLst>
                                    </p:anim>
                                    <p:anim calcmode="lin" valueType="num">
                                      <p:cBhvr additive="base">
                                        <p:cTn id="22"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txBox="1">
            <a:spLocks noChangeArrowheads="1"/>
          </p:cNvSpPr>
          <p:nvPr/>
        </p:nvSpPr>
        <p:spPr bwMode="auto">
          <a:xfrm>
            <a:off x="0" y="0"/>
            <a:ext cx="8818390" cy="5040312"/>
          </a:xfrm>
          <a:prstGeom prst="rect">
            <a:avLst/>
          </a:prstGeom>
          <a:noFill/>
          <a:ln w="9525">
            <a:noFill/>
            <a:miter lim="800000"/>
          </a:ln>
          <a:effectLst/>
        </p:spPr>
        <p:txBody>
          <a:bodyPr vert="horz" wrap="square" lIns="91440" tIns="45720" rIns="91440" bIns="45720" numCol="1" anchor="t" anchorCtr="0" compatLnSpc="1"/>
          <a:lstStyle/>
          <a:p>
            <a:pPr marL="342900" marR="0" lvl="0" indent="-342900" algn="l" defTabSz="914400" rtl="0" eaLnBrk="1" fontAlgn="base" latinLnBrk="0" hangingPunct="1">
              <a:lnSpc>
                <a:spcPct val="130000"/>
              </a:lnSpc>
              <a:spcBef>
                <a:spcPts val="0"/>
              </a:spcBef>
              <a:spcAft>
                <a:spcPct val="0"/>
              </a:spcAft>
              <a:buClr>
                <a:srgbClr val="FFFF00"/>
              </a:buClr>
              <a:buSzPct val="90000"/>
              <a:buFont typeface="Wingdings" panose="05000000000000000000" pitchFamily="2" charset="2"/>
              <a:buBlip>
                <a:blip r:embed="rId3"/>
              </a:buBlip>
              <a:defRPr/>
            </a:pPr>
            <a:endParaRPr kumimoji="0" lang="en-US" altLang="zh-CN" sz="2800" b="1" i="0" u="none" strike="noStrike" kern="0" cap="none" spc="0" normalizeH="0" baseline="0" noProof="0" dirty="0">
              <a:ln>
                <a:noFill/>
              </a:ln>
              <a:solidFill>
                <a:schemeClr val="accent4">
                  <a:lumMod val="10000"/>
                </a:schemeClr>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342900" marR="0" lvl="0" indent="-342900" algn="l" defTabSz="914400" rtl="0" eaLnBrk="1" fontAlgn="base" latinLnBrk="0" hangingPunct="1">
              <a:lnSpc>
                <a:spcPct val="130000"/>
              </a:lnSpc>
              <a:spcBef>
                <a:spcPts val="0"/>
              </a:spcBef>
              <a:spcAft>
                <a:spcPct val="0"/>
              </a:spcAft>
              <a:buClr>
                <a:srgbClr val="FFFF00"/>
              </a:buClr>
              <a:buSzPct val="90000"/>
              <a:defRPr/>
            </a:pPr>
            <a:endParaRPr kumimoji="0" lang="en-US" altLang="zh-CN" sz="2800" b="1" i="0" u="none" strike="noStrike" kern="0" cap="none" spc="0" normalizeH="0" baseline="0" noProof="0" dirty="0">
              <a:ln>
                <a:noFill/>
              </a:ln>
              <a:solidFill>
                <a:schemeClr val="accent4">
                  <a:lumMod val="10000"/>
                </a:schemeClr>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342900" marR="0" lvl="0" indent="-342900" algn="l" defTabSz="914400" rtl="0" eaLnBrk="1" fontAlgn="base" latinLnBrk="0" hangingPunct="1">
              <a:lnSpc>
                <a:spcPct val="120000"/>
              </a:lnSpc>
              <a:spcBef>
                <a:spcPts val="0"/>
              </a:spcBef>
              <a:spcAft>
                <a:spcPct val="0"/>
              </a:spcAft>
              <a:buClr>
                <a:srgbClr val="FFFF00"/>
              </a:buClr>
              <a:buSzPct val="90000"/>
              <a:buFont typeface="Wingdings" panose="05000000000000000000" pitchFamily="2" charset="2"/>
              <a:buBlip>
                <a:blip r:embed="rId3"/>
              </a:buBlip>
              <a:defRPr/>
            </a:pPr>
            <a:r>
              <a:rPr kumimoji="0" lang="zh-CN" altLang="en-US" sz="2800" b="1" i="0" u="none" strike="noStrike" kern="0" cap="none" spc="0" normalizeH="0" baseline="0" noProof="0" dirty="0">
                <a:ln>
                  <a:noFill/>
                </a:ln>
                <a:solidFill>
                  <a:schemeClr val="accent4">
                    <a:lumMod val="10000"/>
                  </a:schemeClr>
                </a:solidFill>
                <a:effectLst/>
                <a:uLnTx/>
                <a:uFillTx/>
                <a:latin typeface="Times New Roman" panose="02020603050405020304" pitchFamily="18" charset="0"/>
                <a:ea typeface="黑体" panose="02010609060101010101" pitchFamily="49" charset="-122"/>
                <a:cs typeface="Times New Roman" panose="02020603050405020304" pitchFamily="18" charset="0"/>
              </a:rPr>
              <a:t>秘书</a:t>
            </a:r>
            <a:r>
              <a:rPr kumimoji="0" lang="en-US" altLang="zh-CN" sz="2800" b="1" i="0" u="none" strike="noStrike" kern="0" cap="none" spc="0" normalizeH="0" baseline="0" noProof="0" dirty="0">
                <a:ln>
                  <a:noFill/>
                </a:ln>
                <a:solidFill>
                  <a:schemeClr val="accent4">
                    <a:lumMod val="10000"/>
                  </a:schemeClr>
                </a:solidFill>
                <a:effectLst/>
                <a:uLnTx/>
                <a:uFillTx/>
                <a:latin typeface="Times New Roman" panose="02020603050405020304" pitchFamily="18" charset="0"/>
                <a:ea typeface="黑体" panose="02010609060101010101" pitchFamily="49" charset="-122"/>
                <a:cs typeface="Times New Roman" panose="02020603050405020304" pitchFamily="18" charset="0"/>
              </a:rPr>
              <a:t>M</a:t>
            </a:r>
            <a:r>
              <a:rPr kumimoji="0" lang="zh-CN" altLang="en-US" sz="2800" b="1" i="0" u="none" strike="noStrike" kern="0" cap="none" spc="0" normalizeH="0" baseline="0" noProof="0" dirty="0">
                <a:ln>
                  <a:noFill/>
                </a:ln>
                <a:solidFill>
                  <a:schemeClr val="accent4">
                    <a:lumMod val="10000"/>
                  </a:schemeClr>
                </a:solidFill>
                <a:effectLst/>
                <a:uLnTx/>
                <a:uFillTx/>
                <a:latin typeface="Times New Roman" panose="02020603050405020304" pitchFamily="18" charset="0"/>
                <a:ea typeface="黑体" panose="02010609060101010101" pitchFamily="49" charset="-122"/>
                <a:cs typeface="Times New Roman" panose="02020603050405020304" pitchFamily="18" charset="0"/>
              </a:rPr>
              <a:t>用</a:t>
            </a:r>
            <a:r>
              <a:rPr kumimoji="0" lang="en-US" altLang="zh-CN" sz="2800" b="1" i="0" u="none" strike="noStrike" kern="0" cap="none" spc="0" normalizeH="0" baseline="0" noProof="0" dirty="0">
                <a:ln>
                  <a:noFill/>
                </a:ln>
                <a:solidFill>
                  <a:schemeClr val="accent4">
                    <a:lumMod val="10000"/>
                  </a:schemeClr>
                </a:solidFill>
                <a:effectLst/>
                <a:uLnTx/>
                <a:uFillTx/>
                <a:latin typeface="Times New Roman" panose="02020603050405020304" pitchFamily="18" charset="0"/>
                <a:ea typeface="黑体" panose="02010609060101010101" pitchFamily="49" charset="-122"/>
                <a:cs typeface="Times New Roman" panose="02020603050405020304" pitchFamily="18" charset="0"/>
              </a:rPr>
              <a:t>SM4</a:t>
            </a:r>
            <a:r>
              <a:rPr kumimoji="0" lang="zh-CN" altLang="en-US" sz="2800" b="1" i="0" u="none" strike="noStrike" kern="0" cap="none" spc="0" normalizeH="0" baseline="0" noProof="0" dirty="0">
                <a:ln>
                  <a:noFill/>
                </a:ln>
                <a:solidFill>
                  <a:schemeClr val="accent4">
                    <a:lumMod val="10000"/>
                  </a:schemeClr>
                </a:solidFill>
                <a:effectLst/>
                <a:uLnTx/>
                <a:uFillTx/>
                <a:latin typeface="Times New Roman" panose="02020603050405020304" pitchFamily="18" charset="0"/>
                <a:ea typeface="黑体" panose="02010609060101010101" pitchFamily="49" charset="-122"/>
                <a:cs typeface="Times New Roman" panose="02020603050405020304" pitchFamily="18" charset="0"/>
              </a:rPr>
              <a:t>算法对表单每项</a:t>
            </a:r>
            <a:r>
              <a:rPr lang="zh-CN" altLang="en-US" u="none" kern="0" dirty="0">
                <a:solidFill>
                  <a:schemeClr val="accent4">
                    <a:lumMod val="10000"/>
                  </a:schemeClr>
                </a:solidFill>
                <a:ea typeface="黑体" panose="02010609060101010101" pitchFamily="49" charset="-122"/>
              </a:rPr>
              <a:t>依次</a:t>
            </a:r>
            <a:r>
              <a:rPr kumimoji="0" lang="zh-CN" altLang="en-US" sz="2800" b="1" i="0" u="none" strike="noStrike" kern="0" cap="none" spc="0" normalizeH="0" baseline="0" noProof="0" dirty="0">
                <a:ln>
                  <a:noFill/>
                </a:ln>
                <a:solidFill>
                  <a:schemeClr val="accent4">
                    <a:lumMod val="10000"/>
                  </a:schemeClr>
                </a:solidFill>
                <a:effectLst/>
                <a:uLnTx/>
                <a:uFillTx/>
                <a:latin typeface="Times New Roman" panose="02020603050405020304" pitchFamily="18" charset="0"/>
                <a:ea typeface="黑体" panose="02010609060101010101" pitchFamily="49" charset="-122"/>
                <a:cs typeface="Times New Roman" panose="02020603050405020304" pitchFamily="18" charset="0"/>
              </a:rPr>
              <a:t>加密</a:t>
            </a:r>
            <a:endParaRPr kumimoji="0" lang="en-US" altLang="zh-CN" sz="2800" b="1" i="0" u="none" strike="noStrike" kern="0" cap="none" spc="0" normalizeH="0" baseline="0" noProof="0" dirty="0">
              <a:ln>
                <a:noFill/>
              </a:ln>
              <a:solidFill>
                <a:schemeClr val="accent4">
                  <a:lumMod val="10000"/>
                </a:schemeClr>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342900" marR="0" lvl="0" indent="-342900" algn="l" defTabSz="914400" rtl="0" eaLnBrk="1" fontAlgn="base" latinLnBrk="0" hangingPunct="1">
              <a:lnSpc>
                <a:spcPct val="120000"/>
              </a:lnSpc>
              <a:spcBef>
                <a:spcPts val="0"/>
              </a:spcBef>
              <a:spcAft>
                <a:spcPct val="0"/>
              </a:spcAft>
              <a:buClr>
                <a:srgbClr val="FFFF00"/>
              </a:buClr>
              <a:buSzPct val="90000"/>
              <a:buFont typeface="Wingdings" panose="05000000000000000000" pitchFamily="2" charset="2"/>
              <a:buBlip>
                <a:blip r:embed="rId3"/>
              </a:buBlip>
              <a:defRPr/>
            </a:pPr>
            <a:endParaRPr kumimoji="0" lang="en-US" altLang="zh-CN" sz="2800" b="1" i="0" u="none" strike="noStrike" kern="0" cap="none" spc="0" normalizeH="0" baseline="0" noProof="0" dirty="0">
              <a:ln>
                <a:noFill/>
              </a:ln>
              <a:solidFill>
                <a:schemeClr val="accent4">
                  <a:lumMod val="10000"/>
                </a:schemeClr>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342900" marR="0" lvl="0" indent="-342900" algn="l" defTabSz="914400" rtl="0" eaLnBrk="1" fontAlgn="base" latinLnBrk="0" hangingPunct="1">
              <a:lnSpc>
                <a:spcPct val="120000"/>
              </a:lnSpc>
              <a:spcBef>
                <a:spcPts val="0"/>
              </a:spcBef>
              <a:spcAft>
                <a:spcPct val="0"/>
              </a:spcAft>
              <a:buClr>
                <a:srgbClr val="FFFF00"/>
              </a:buClr>
              <a:buSzPct val="90000"/>
              <a:buFont typeface="Wingdings" panose="05000000000000000000" pitchFamily="2" charset="2"/>
              <a:buBlip>
                <a:blip r:embed="rId3"/>
              </a:buBlip>
              <a:defRPr/>
            </a:pPr>
            <a:endParaRPr kumimoji="0" lang="en-US" altLang="zh-CN" sz="2800" b="1" i="0" u="none" strike="noStrike" kern="0" cap="none" spc="0" normalizeH="0" baseline="0" noProof="0" dirty="0">
              <a:ln>
                <a:noFill/>
              </a:ln>
              <a:solidFill>
                <a:schemeClr val="accent4">
                  <a:lumMod val="10000"/>
                </a:schemeClr>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342900" marR="0" lvl="0" indent="-342900" algn="l" defTabSz="914400" rtl="0" eaLnBrk="1" fontAlgn="base" latinLnBrk="0" hangingPunct="1">
              <a:lnSpc>
                <a:spcPct val="120000"/>
              </a:lnSpc>
              <a:spcBef>
                <a:spcPts val="0"/>
              </a:spcBef>
              <a:spcAft>
                <a:spcPct val="0"/>
              </a:spcAft>
              <a:buClr>
                <a:srgbClr val="FFFF00"/>
              </a:buClr>
              <a:buSzPct val="90000"/>
              <a:buFont typeface="Wingdings" panose="05000000000000000000" pitchFamily="2" charset="2"/>
              <a:buBlip>
                <a:blip r:embed="rId3"/>
              </a:buBlip>
              <a:defRPr/>
            </a:pPr>
            <a:endParaRPr kumimoji="0" lang="en-US" altLang="zh-CN" sz="2800" b="1" i="0" u="none" strike="noStrike" kern="0" cap="none" spc="0" normalizeH="0" baseline="0" noProof="0" dirty="0">
              <a:ln>
                <a:noFill/>
              </a:ln>
              <a:solidFill>
                <a:schemeClr val="accent4">
                  <a:lumMod val="10000"/>
                </a:schemeClr>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342900" marR="0" lvl="0" indent="-342900" algn="l" defTabSz="914400" rtl="0" eaLnBrk="1" fontAlgn="base" latinLnBrk="0" hangingPunct="1">
              <a:lnSpc>
                <a:spcPct val="120000"/>
              </a:lnSpc>
              <a:spcBef>
                <a:spcPts val="600"/>
              </a:spcBef>
              <a:spcAft>
                <a:spcPct val="0"/>
              </a:spcAft>
              <a:buClr>
                <a:srgbClr val="FFFF00"/>
              </a:buClr>
              <a:buSzPct val="90000"/>
              <a:defRPr/>
            </a:pPr>
            <a:endParaRPr lang="en-US" altLang="zh-CN" u="none" kern="0" dirty="0">
              <a:solidFill>
                <a:schemeClr val="accent4">
                  <a:lumMod val="10000"/>
                </a:schemeClr>
              </a:solidFill>
              <a:ea typeface="黑体" panose="02010609060101010101" pitchFamily="49" charset="-122"/>
            </a:endParaRPr>
          </a:p>
          <a:p>
            <a:pPr marL="342900" marR="0" lvl="0" indent="-342900" algn="l" defTabSz="914400" rtl="0" eaLnBrk="1" fontAlgn="base" latinLnBrk="0" hangingPunct="1">
              <a:lnSpc>
                <a:spcPct val="120000"/>
              </a:lnSpc>
              <a:spcBef>
                <a:spcPts val="600"/>
              </a:spcBef>
              <a:spcAft>
                <a:spcPct val="0"/>
              </a:spcAft>
              <a:buClr>
                <a:srgbClr val="FFFF00"/>
              </a:buClr>
              <a:buSzPct val="90000"/>
              <a:buFont typeface="Wingdings" panose="05000000000000000000" pitchFamily="2" charset="2"/>
              <a:buBlip>
                <a:blip r:embed="rId3"/>
              </a:buBlip>
              <a:defRPr/>
            </a:pPr>
            <a:r>
              <a:rPr kumimoji="0" lang="en-US" altLang="zh-CN" sz="2800" b="1" i="0" u="none" strike="noStrike" kern="0" cap="none" spc="0" normalizeH="0" baseline="0" noProof="0" dirty="0">
                <a:ln>
                  <a:noFill/>
                </a:ln>
                <a:solidFill>
                  <a:schemeClr val="accent4">
                    <a:lumMod val="10000"/>
                  </a:schemeClr>
                </a:solidFill>
                <a:effectLst/>
                <a:uLnTx/>
                <a:uFillTx/>
                <a:latin typeface="Times New Roman" panose="02020603050405020304" pitchFamily="18" charset="0"/>
                <a:ea typeface="黑体" panose="02010609060101010101" pitchFamily="49" charset="-122"/>
                <a:cs typeface="Times New Roman" panose="02020603050405020304" pitchFamily="18" charset="0"/>
              </a:rPr>
              <a:t>Trudy</a:t>
            </a:r>
            <a:r>
              <a:rPr kumimoji="0" lang="zh-CN" altLang="en-US" sz="2800" b="1" i="0" u="none" strike="noStrike" kern="0" cap="none" spc="0" normalizeH="0" baseline="0" noProof="0" dirty="0">
                <a:ln>
                  <a:noFill/>
                </a:ln>
                <a:solidFill>
                  <a:schemeClr val="accent4">
                    <a:lumMod val="10000"/>
                  </a:schemeClr>
                </a:solidFill>
                <a:effectLst/>
                <a:uLnTx/>
                <a:uFillTx/>
                <a:latin typeface="Times New Roman" panose="02020603050405020304" pitchFamily="18" charset="0"/>
                <a:ea typeface="黑体" panose="02010609060101010101" pitchFamily="49" charset="-122"/>
                <a:cs typeface="Times New Roman" panose="02020603050405020304" pitchFamily="18" charset="0"/>
              </a:rPr>
              <a:t>将这些密文块的顺序调整了一下</a:t>
            </a:r>
            <a:r>
              <a:rPr kumimoji="0" lang="en-US" altLang="zh-CN" sz="2800" b="1" i="0" u="none" strike="noStrike" kern="0" cap="none" spc="0" normalizeH="0" baseline="0" noProof="0" dirty="0">
                <a:ln>
                  <a:noFill/>
                </a:ln>
                <a:solidFill>
                  <a:schemeClr val="accent4">
                    <a:lumMod val="10000"/>
                  </a:schemeClr>
                </a:solidFill>
                <a:effectLst/>
                <a:uLnTx/>
                <a:uFillTx/>
                <a:latin typeface="Times New Roman" panose="02020603050405020304" pitchFamily="18" charset="0"/>
                <a:ea typeface="黑体" panose="02010609060101010101" pitchFamily="49" charset="-122"/>
                <a:cs typeface="Times New Roman" panose="02020603050405020304" pitchFamily="18" charset="0"/>
              </a:rPr>
              <a:t>	</a:t>
            </a:r>
            <a:endParaRPr kumimoji="0" lang="zh-CN" altLang="en-US" sz="2800" b="1" i="0" u="none" strike="noStrike" kern="0" cap="none" spc="0" normalizeH="0" baseline="0" noProof="0" dirty="0">
              <a:ln>
                <a:noFill/>
              </a:ln>
              <a:solidFill>
                <a:schemeClr val="accent4">
                  <a:lumMod val="10000"/>
                </a:schemeClr>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graphicFrame>
        <p:nvGraphicFramePr>
          <p:cNvPr id="8" name="表格 7"/>
          <p:cNvGraphicFramePr>
            <a:graphicFrameLocks noGrp="1"/>
          </p:cNvGraphicFramePr>
          <p:nvPr/>
        </p:nvGraphicFramePr>
        <p:xfrm>
          <a:off x="336492" y="1807527"/>
          <a:ext cx="8397990" cy="1584960"/>
        </p:xfrm>
        <a:graphic>
          <a:graphicData uri="http://schemas.openxmlformats.org/drawingml/2006/table">
            <a:tbl>
              <a:tblPr firstRow="1" bandRow="1">
                <a:tableStyleId>{5C22544A-7EE6-4342-B048-85BDC9FD1C3A}</a:tableStyleId>
              </a:tblPr>
              <a:tblGrid>
                <a:gridCol w="4020315">
                  <a:extLst>
                    <a:ext uri="{9D8B030D-6E8A-4147-A177-3AD203B41FA5}">
                      <a16:colId xmlns:a16="http://schemas.microsoft.com/office/drawing/2014/main" xmlns="" val="20000"/>
                    </a:ext>
                  </a:extLst>
                </a:gridCol>
                <a:gridCol w="4377675">
                  <a:extLst>
                    <a:ext uri="{9D8B030D-6E8A-4147-A177-3AD203B41FA5}">
                      <a16:colId xmlns:a16="http://schemas.microsoft.com/office/drawing/2014/main" xmlns="" val="20001"/>
                    </a:ext>
                  </a:extLst>
                </a:gridCol>
              </a:tblGrid>
              <a:tr h="370840">
                <a:tc>
                  <a:txBody>
                    <a:bodyPr/>
                    <a:lstStyle/>
                    <a:p>
                      <a:r>
                        <a:rPr lang="zh-CN" altLang="en-US" sz="2000" b="1" kern="1200" dirty="0">
                          <a:solidFill>
                            <a:srgbClr val="FFFF66"/>
                          </a:solidFill>
                          <a:latin typeface="黑体" panose="02010609060101010101" pitchFamily="49" charset="-122"/>
                          <a:ea typeface="黑体" panose="02010609060101010101" pitchFamily="49" charset="-122"/>
                          <a:cs typeface="Times New Roman" panose="02020603050405020304" pitchFamily="18" charset="0"/>
                        </a:rPr>
                        <a:t>员工姓名</a:t>
                      </a:r>
                    </a:p>
                  </a:txBody>
                  <a:tcPr>
                    <a:lnL w="28575" cap="flat" cmpd="sng" algn="ctr">
                      <a:solidFill>
                        <a:schemeClr val="accent5">
                          <a:lumMod val="50000"/>
                        </a:schemeClr>
                      </a:solidFill>
                      <a:prstDash val="solid"/>
                      <a:round/>
                      <a:headEnd type="none" w="med" len="med"/>
                      <a:tailEnd type="none" w="med" len="med"/>
                    </a:lnL>
                    <a:lnR w="28575" cap="flat" cmpd="sng" algn="ctr">
                      <a:solidFill>
                        <a:schemeClr val="accent5">
                          <a:lumMod val="50000"/>
                        </a:schemeClr>
                      </a:solidFill>
                      <a:prstDash val="solid"/>
                      <a:round/>
                      <a:headEnd type="none" w="med" len="med"/>
                      <a:tailEnd type="none" w="med" len="med"/>
                    </a:lnR>
                    <a:lnT w="28575" cap="flat" cmpd="sng" algn="ctr">
                      <a:solidFill>
                        <a:schemeClr val="accent5">
                          <a:lumMod val="50000"/>
                        </a:schemeClr>
                      </a:solidFill>
                      <a:prstDash val="solid"/>
                      <a:round/>
                      <a:headEnd type="none" w="med" len="med"/>
                      <a:tailEnd type="none" w="med" len="med"/>
                    </a:lnT>
                    <a:lnB w="28575" cap="flat" cmpd="sng" algn="ctr">
                      <a:solidFill>
                        <a:schemeClr val="accent5">
                          <a:lumMod val="50000"/>
                        </a:schemeClr>
                      </a:solidFill>
                      <a:prstDash val="solid"/>
                      <a:round/>
                      <a:headEnd type="none" w="med" len="med"/>
                      <a:tailEnd type="none" w="med" len="med"/>
                    </a:lnB>
                  </a:tcPr>
                </a:tc>
                <a:tc>
                  <a:txBody>
                    <a:bodyPr/>
                    <a:lstStyle/>
                    <a:p>
                      <a:pPr algn="l"/>
                      <a:r>
                        <a:rPr lang="zh-CN" altLang="en-US" sz="2000" b="1" dirty="0">
                          <a:solidFill>
                            <a:srgbClr val="FFFF66"/>
                          </a:solidFill>
                          <a:latin typeface="黑体" panose="02010609060101010101" pitchFamily="49" charset="-122"/>
                          <a:ea typeface="黑体" panose="02010609060101010101" pitchFamily="49" charset="-122"/>
                          <a:cs typeface="Times New Roman" panose="02020603050405020304" pitchFamily="18" charset="0"/>
                        </a:rPr>
                        <a:t>年终奖（元）</a:t>
                      </a:r>
                    </a:p>
                  </a:txBody>
                  <a:tcPr>
                    <a:lnL w="28575" cap="flat" cmpd="sng" algn="ctr">
                      <a:solidFill>
                        <a:schemeClr val="accent5">
                          <a:lumMod val="50000"/>
                        </a:schemeClr>
                      </a:solidFill>
                      <a:prstDash val="solid"/>
                      <a:round/>
                      <a:headEnd type="none" w="med" len="med"/>
                      <a:tailEnd type="none" w="med" len="med"/>
                    </a:lnL>
                    <a:lnR w="28575" cap="flat" cmpd="sng" algn="ctr">
                      <a:solidFill>
                        <a:schemeClr val="accent5">
                          <a:lumMod val="50000"/>
                        </a:schemeClr>
                      </a:solidFill>
                      <a:prstDash val="solid"/>
                      <a:round/>
                      <a:headEnd type="none" w="med" len="med"/>
                      <a:tailEnd type="none" w="med" len="med"/>
                    </a:lnR>
                    <a:lnT w="28575" cap="flat" cmpd="sng" algn="ctr">
                      <a:solidFill>
                        <a:schemeClr val="accent5">
                          <a:lumMod val="50000"/>
                        </a:schemeClr>
                      </a:solidFill>
                      <a:prstDash val="solid"/>
                      <a:round/>
                      <a:headEnd type="none" w="med" len="med"/>
                      <a:tailEnd type="none" w="med" len="med"/>
                    </a:lnT>
                    <a:lnB w="28575" cap="flat" cmpd="sng" algn="ctr">
                      <a:solidFill>
                        <a:schemeClr val="accent5">
                          <a:lumMod val="50000"/>
                        </a:schemeClr>
                      </a:solidFill>
                      <a:prstDash val="solid"/>
                      <a:round/>
                      <a:headEnd type="none" w="med" len="med"/>
                      <a:tailEnd type="none" w="med" len="med"/>
                    </a:lnB>
                  </a:tcPr>
                </a:tc>
                <a:extLst>
                  <a:ext uri="{0D108BD9-81ED-4DB2-BD59-A6C34878D82A}">
                    <a16:rowId xmlns:a16="http://schemas.microsoft.com/office/drawing/2014/main" xmlns="" val="10000"/>
                  </a:ext>
                </a:extLst>
              </a:tr>
              <a:tr h="370840">
                <a:tc>
                  <a:txBody>
                    <a:bodyPr/>
                    <a:lstStyle/>
                    <a:p>
                      <a:pPr>
                        <a:tabLst>
                          <a:tab pos="355600" algn="l"/>
                          <a:tab pos="628650" algn="l"/>
                          <a:tab pos="1080770" algn="l"/>
                          <a:tab pos="1436370" algn="l"/>
                          <a:tab pos="1520825" algn="l"/>
                          <a:tab pos="1887220" algn="l"/>
                          <a:tab pos="2149475" algn="l"/>
                          <a:tab pos="2600325" algn="l"/>
                        </a:tabLst>
                      </a:pPr>
                      <a:r>
                        <a:rPr lang="en-US" altLang="zh-CN" sz="2000" b="1" kern="1200" dirty="0">
                          <a:solidFill>
                            <a:schemeClr val="tx1"/>
                          </a:solidFill>
                          <a:latin typeface="Times New Roman" panose="02020603050405020304" pitchFamily="18" charset="0"/>
                          <a:ea typeface="+mn-ea"/>
                          <a:cs typeface="Times New Roman" panose="02020603050405020304" pitchFamily="18" charset="0"/>
                        </a:rPr>
                        <a:t>Alice  (E1</a:t>
                      </a:r>
                      <a:r>
                        <a:rPr lang="en-US" altLang="zh-CN" sz="2000" b="1" kern="1200" baseline="0" dirty="0">
                          <a:solidFill>
                            <a:schemeClr val="tx1"/>
                          </a:solidFill>
                          <a:latin typeface="Times New Roman" panose="02020603050405020304" pitchFamily="18" charset="0"/>
                          <a:ea typeface="+mn-ea"/>
                          <a:cs typeface="Times New Roman" panose="02020603050405020304" pitchFamily="18" charset="0"/>
                        </a:rPr>
                        <a:t> </a:t>
                      </a:r>
                      <a:r>
                        <a:rPr lang="en-US" altLang="zh-CN" sz="2000" b="1" kern="1200" dirty="0">
                          <a:solidFill>
                            <a:schemeClr val="tx1"/>
                          </a:solidFill>
                          <a:latin typeface="Times New Roman" panose="02020603050405020304" pitchFamily="18" charset="0"/>
                          <a:ea typeface="+mn-ea"/>
                          <a:cs typeface="Times New Roman" panose="02020603050405020304" pitchFamily="18" charset="0"/>
                        </a:rPr>
                        <a:t>C9  90</a:t>
                      </a:r>
                      <a:r>
                        <a:rPr lang="en-US" altLang="zh-CN" sz="2000" dirty="0">
                          <a:solidFill>
                            <a:schemeClr val="tx1"/>
                          </a:solidFill>
                          <a:latin typeface="Times New Roman" panose="02020603050405020304" pitchFamily="18" charset="0"/>
                          <a:cs typeface="Times New Roman" panose="02020603050405020304" pitchFamily="18" charset="0"/>
                        </a:rPr>
                        <a:t>	 </a:t>
                      </a:r>
                      <a:r>
                        <a:rPr lang="en-US" altLang="zh-CN" sz="2000" b="1" kern="1200" dirty="0">
                          <a:solidFill>
                            <a:schemeClr val="tx1"/>
                          </a:solidFill>
                          <a:latin typeface="Times New Roman" panose="02020603050405020304" pitchFamily="18" charset="0"/>
                          <a:ea typeface="+mn-ea"/>
                          <a:cs typeface="Times New Roman" panose="02020603050405020304" pitchFamily="18" charset="0"/>
                        </a:rPr>
                        <a:t>6A  8F  A5 11 17)</a:t>
                      </a:r>
                    </a:p>
                  </a:txBody>
                  <a:tcPr>
                    <a:lnL w="28575" cap="flat" cmpd="sng" algn="ctr">
                      <a:solidFill>
                        <a:schemeClr val="accent5">
                          <a:lumMod val="50000"/>
                        </a:schemeClr>
                      </a:solidFill>
                      <a:prstDash val="solid"/>
                      <a:round/>
                      <a:headEnd type="none" w="med" len="med"/>
                      <a:tailEnd type="none" w="med" len="med"/>
                    </a:lnL>
                    <a:lnR w="28575" cap="flat" cmpd="sng" algn="ctr">
                      <a:solidFill>
                        <a:schemeClr val="accent5">
                          <a:lumMod val="50000"/>
                        </a:schemeClr>
                      </a:solidFill>
                      <a:prstDash val="solid"/>
                      <a:round/>
                      <a:headEnd type="none" w="med" len="med"/>
                      <a:tailEnd type="none" w="med" len="med"/>
                    </a:lnR>
                    <a:lnT w="28575" cap="flat" cmpd="sng" algn="ctr">
                      <a:solidFill>
                        <a:schemeClr val="accent5">
                          <a:lumMod val="50000"/>
                        </a:schemeClr>
                      </a:solidFill>
                      <a:prstDash val="solid"/>
                      <a:round/>
                      <a:headEnd type="none" w="med" len="med"/>
                      <a:tailEnd type="none" w="med" len="med"/>
                    </a:lnT>
                    <a:lnB w="28575" cap="flat" cmpd="sng" algn="ctr">
                      <a:solidFill>
                        <a:schemeClr val="accent5">
                          <a:lumMod val="50000"/>
                        </a:schemeClr>
                      </a:solidFill>
                      <a:prstDash val="solid"/>
                      <a:round/>
                      <a:headEnd type="none" w="med" len="med"/>
                      <a:tailEnd type="none" w="med" len="med"/>
                    </a:lnB>
                    <a:solidFill>
                      <a:schemeClr val="accent4">
                        <a:lumMod val="10000"/>
                      </a:schemeClr>
                    </a:solidFill>
                  </a:tcPr>
                </a:tc>
                <a:tc>
                  <a:txBody>
                    <a:bodyPr/>
                    <a:lstStyle/>
                    <a:p>
                      <a:r>
                        <a:rPr lang="it-IT" altLang="zh-CN" sz="2000" b="1" kern="1200" dirty="0">
                          <a:solidFill>
                            <a:schemeClr val="tx1"/>
                          </a:solidFill>
                          <a:latin typeface="Times New Roman" panose="02020603050405020304" pitchFamily="18" charset="0"/>
                          <a:ea typeface="+mn-ea"/>
                          <a:cs typeface="Times New Roman" panose="02020603050405020304" pitchFamily="18" charset="0"/>
                        </a:rPr>
                        <a:t>8000    (B5 FA 20 10 C8  41 F0 61)</a:t>
                      </a:r>
                      <a:endParaRPr lang="en-US" altLang="zh-CN" sz="2000" b="1" kern="1200" dirty="0">
                        <a:solidFill>
                          <a:schemeClr val="tx1"/>
                        </a:solidFill>
                        <a:latin typeface="Times New Roman" panose="02020603050405020304" pitchFamily="18" charset="0"/>
                        <a:ea typeface="+mn-ea"/>
                        <a:cs typeface="Times New Roman" panose="02020603050405020304" pitchFamily="18" charset="0"/>
                      </a:endParaRPr>
                    </a:p>
                  </a:txBody>
                  <a:tcPr>
                    <a:lnL w="28575" cap="flat" cmpd="sng" algn="ctr">
                      <a:solidFill>
                        <a:schemeClr val="accent5">
                          <a:lumMod val="50000"/>
                        </a:schemeClr>
                      </a:solidFill>
                      <a:prstDash val="solid"/>
                      <a:round/>
                      <a:headEnd type="none" w="med" len="med"/>
                      <a:tailEnd type="none" w="med" len="med"/>
                    </a:lnL>
                    <a:lnR w="28575" cap="flat" cmpd="sng" algn="ctr">
                      <a:solidFill>
                        <a:schemeClr val="accent5">
                          <a:lumMod val="50000"/>
                        </a:schemeClr>
                      </a:solidFill>
                      <a:prstDash val="solid"/>
                      <a:round/>
                      <a:headEnd type="none" w="med" len="med"/>
                      <a:tailEnd type="none" w="med" len="med"/>
                    </a:lnR>
                    <a:lnT w="28575" cap="flat" cmpd="sng" algn="ctr">
                      <a:solidFill>
                        <a:schemeClr val="accent5">
                          <a:lumMod val="50000"/>
                        </a:schemeClr>
                      </a:solidFill>
                      <a:prstDash val="solid"/>
                      <a:round/>
                      <a:headEnd type="none" w="med" len="med"/>
                      <a:tailEnd type="none" w="med" len="med"/>
                    </a:lnT>
                    <a:lnB w="28575" cap="flat" cmpd="sng" algn="ctr">
                      <a:solidFill>
                        <a:schemeClr val="accent5">
                          <a:lumMod val="50000"/>
                        </a:schemeClr>
                      </a:solidFill>
                      <a:prstDash val="solid"/>
                      <a:round/>
                      <a:headEnd type="none" w="med" len="med"/>
                      <a:tailEnd type="none" w="med" len="med"/>
                    </a:lnB>
                    <a:solidFill>
                      <a:srgbClr val="FF0000"/>
                    </a:solidFill>
                  </a:tcPr>
                </a:tc>
                <a:extLst>
                  <a:ext uri="{0D108BD9-81ED-4DB2-BD59-A6C34878D82A}">
                    <a16:rowId xmlns:a16="http://schemas.microsoft.com/office/drawing/2014/main" xmlns=""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tab pos="355600" algn="l"/>
                          <a:tab pos="1887220" algn="l"/>
                          <a:tab pos="2244725" algn="l"/>
                          <a:tab pos="2327275" algn="l"/>
                          <a:tab pos="2600325" algn="l"/>
                        </a:tabLst>
                        <a:defRPr/>
                      </a:pPr>
                      <a:r>
                        <a:rPr lang="en-US" altLang="zh-CN" sz="2000" b="1" dirty="0">
                          <a:solidFill>
                            <a:schemeClr val="tx1"/>
                          </a:solidFill>
                          <a:latin typeface="Times New Roman" panose="02020603050405020304" pitchFamily="18" charset="0"/>
                          <a:cs typeface="Times New Roman" panose="02020603050405020304" pitchFamily="18" charset="0"/>
                        </a:rPr>
                        <a:t>Bob    (36 4C F6  EF 84</a:t>
                      </a:r>
                      <a:r>
                        <a:rPr lang="en-US" altLang="zh-CN" sz="2000" dirty="0">
                          <a:solidFill>
                            <a:schemeClr val="tx1"/>
                          </a:solidFill>
                          <a:latin typeface="Times New Roman" panose="02020603050405020304" pitchFamily="18" charset="0"/>
                          <a:cs typeface="Times New Roman" panose="02020603050405020304" pitchFamily="18" charset="0"/>
                        </a:rPr>
                        <a:t>	</a:t>
                      </a:r>
                      <a:r>
                        <a:rPr lang="en-US" altLang="zh-CN" sz="2000" b="1" dirty="0">
                          <a:solidFill>
                            <a:schemeClr val="tx1"/>
                          </a:solidFill>
                          <a:latin typeface="Times New Roman" panose="02020603050405020304" pitchFamily="18" charset="0"/>
                          <a:cs typeface="Times New Roman" panose="02020603050405020304" pitchFamily="18" charset="0"/>
                        </a:rPr>
                        <a:t>9D 00  22)</a:t>
                      </a:r>
                      <a:endParaRPr lang="zh-CN" altLang="en-US" sz="2000" b="1" dirty="0">
                        <a:solidFill>
                          <a:schemeClr val="tx1"/>
                        </a:solidFill>
                        <a:latin typeface="Times New Roman" panose="02020603050405020304" pitchFamily="18" charset="0"/>
                        <a:cs typeface="Times New Roman" panose="02020603050405020304" pitchFamily="18" charset="0"/>
                      </a:endParaRPr>
                    </a:p>
                  </a:txBody>
                  <a:tcPr>
                    <a:lnL w="28575" cap="flat" cmpd="sng" algn="ctr">
                      <a:solidFill>
                        <a:schemeClr val="accent5">
                          <a:lumMod val="50000"/>
                        </a:schemeClr>
                      </a:solidFill>
                      <a:prstDash val="solid"/>
                      <a:round/>
                      <a:headEnd type="none" w="med" len="med"/>
                      <a:tailEnd type="none" w="med" len="med"/>
                    </a:lnL>
                    <a:lnR w="28575" cap="flat" cmpd="sng" algn="ctr">
                      <a:solidFill>
                        <a:schemeClr val="accent5">
                          <a:lumMod val="50000"/>
                        </a:schemeClr>
                      </a:solidFill>
                      <a:prstDash val="solid"/>
                      <a:round/>
                      <a:headEnd type="none" w="med" len="med"/>
                      <a:tailEnd type="none" w="med" len="med"/>
                    </a:lnR>
                    <a:lnT w="28575" cap="flat" cmpd="sng" algn="ctr">
                      <a:solidFill>
                        <a:schemeClr val="accent5">
                          <a:lumMod val="50000"/>
                        </a:schemeClr>
                      </a:solidFill>
                      <a:prstDash val="solid"/>
                      <a:round/>
                      <a:headEnd type="none" w="med" len="med"/>
                      <a:tailEnd type="none" w="med" len="med"/>
                    </a:lnT>
                    <a:lnB w="28575" cap="flat" cmpd="sng" algn="ctr">
                      <a:solidFill>
                        <a:schemeClr val="accent5">
                          <a:lumMod val="50000"/>
                        </a:schemeClr>
                      </a:solidFill>
                      <a:prstDash val="solid"/>
                      <a:round/>
                      <a:headEnd type="none" w="med" len="med"/>
                      <a:tailEnd type="none" w="med" len="med"/>
                    </a:lnB>
                    <a:solidFill>
                      <a:schemeClr val="accent4">
                        <a:lumMod val="10000"/>
                      </a:schemeClr>
                    </a:solidFill>
                  </a:tcPr>
                </a:tc>
                <a:tc>
                  <a:txBody>
                    <a:bodyPr/>
                    <a:lstStyle/>
                    <a:p>
                      <a:r>
                        <a:rPr lang="pt-BR" altLang="zh-CN" sz="2000" b="1" dirty="0">
                          <a:solidFill>
                            <a:schemeClr val="bg1">
                              <a:lumMod val="60000"/>
                              <a:lumOff val="40000"/>
                            </a:schemeClr>
                          </a:solidFill>
                          <a:latin typeface="Times New Roman" panose="02020603050405020304" pitchFamily="18" charset="0"/>
                          <a:cs typeface="Times New Roman" panose="02020603050405020304" pitchFamily="18" charset="0"/>
                        </a:rPr>
                        <a:t>12000  (13 B9 6A 2F DE 21 94 1A)</a:t>
                      </a:r>
                      <a:endParaRPr lang="zh-CN" altLang="en-US" sz="2000" b="1" dirty="0">
                        <a:solidFill>
                          <a:schemeClr val="bg1">
                            <a:lumMod val="60000"/>
                            <a:lumOff val="40000"/>
                          </a:schemeClr>
                        </a:solidFill>
                        <a:latin typeface="Times New Roman" panose="02020603050405020304" pitchFamily="18" charset="0"/>
                        <a:cs typeface="Times New Roman" panose="02020603050405020304" pitchFamily="18" charset="0"/>
                      </a:endParaRPr>
                    </a:p>
                  </a:txBody>
                  <a:tcPr>
                    <a:lnL w="28575" cap="flat" cmpd="sng" algn="ctr">
                      <a:solidFill>
                        <a:schemeClr val="accent5">
                          <a:lumMod val="50000"/>
                        </a:schemeClr>
                      </a:solidFill>
                      <a:prstDash val="solid"/>
                      <a:round/>
                      <a:headEnd type="none" w="med" len="med"/>
                      <a:tailEnd type="none" w="med" len="med"/>
                    </a:lnL>
                    <a:lnR w="28575" cap="flat" cmpd="sng" algn="ctr">
                      <a:solidFill>
                        <a:schemeClr val="accent5">
                          <a:lumMod val="50000"/>
                        </a:schemeClr>
                      </a:solidFill>
                      <a:prstDash val="solid"/>
                      <a:round/>
                      <a:headEnd type="none" w="med" len="med"/>
                      <a:tailEnd type="none" w="med" len="med"/>
                    </a:lnR>
                    <a:lnT w="28575" cap="flat" cmpd="sng" algn="ctr">
                      <a:solidFill>
                        <a:schemeClr val="accent5">
                          <a:lumMod val="50000"/>
                        </a:schemeClr>
                      </a:solidFill>
                      <a:prstDash val="solid"/>
                      <a:round/>
                      <a:headEnd type="none" w="med" len="med"/>
                      <a:tailEnd type="none" w="med" len="med"/>
                    </a:lnT>
                    <a:lnB w="28575" cap="flat" cmpd="sng" algn="ctr">
                      <a:solidFill>
                        <a:schemeClr val="accent5">
                          <a:lumMod val="50000"/>
                        </a:schemeClr>
                      </a:solidFill>
                      <a:prstDash val="solid"/>
                      <a:round/>
                      <a:headEnd type="none" w="med" len="med"/>
                      <a:tailEnd type="none" w="med" len="med"/>
                    </a:lnB>
                    <a:solidFill>
                      <a:srgbClr val="FFFF00"/>
                    </a:solidFill>
                  </a:tcPr>
                </a:tc>
                <a:extLst>
                  <a:ext uri="{0D108BD9-81ED-4DB2-BD59-A6C34878D82A}">
                    <a16:rowId xmlns:a16="http://schemas.microsoft.com/office/drawing/2014/main" xmlns=""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tab pos="355600" algn="l"/>
                          <a:tab pos="712470" algn="l"/>
                          <a:tab pos="1436370" algn="l"/>
                        </a:tabLst>
                        <a:defRPr/>
                      </a:pPr>
                      <a:r>
                        <a:rPr lang="en-US" altLang="zh-CN" sz="2000" b="1" dirty="0">
                          <a:solidFill>
                            <a:schemeClr val="tx1"/>
                          </a:solidFill>
                          <a:latin typeface="Times New Roman" panose="02020603050405020304" pitchFamily="18" charset="0"/>
                          <a:cs typeface="Times New Roman" panose="02020603050405020304" pitchFamily="18" charset="0"/>
                        </a:rPr>
                        <a:t>Trudy(42</a:t>
                      </a:r>
                      <a:r>
                        <a:rPr lang="en-US" altLang="zh-CN" sz="2000" b="1" baseline="0" dirty="0">
                          <a:solidFill>
                            <a:schemeClr val="tx1"/>
                          </a:solidFill>
                          <a:latin typeface="Times New Roman" panose="02020603050405020304" pitchFamily="18" charset="0"/>
                          <a:cs typeface="Times New Roman" panose="02020603050405020304" pitchFamily="18" charset="0"/>
                        </a:rPr>
                        <a:t> </a:t>
                      </a:r>
                      <a:r>
                        <a:rPr lang="en-US" altLang="zh-CN" sz="2000" b="1" dirty="0">
                          <a:solidFill>
                            <a:schemeClr val="tx1"/>
                          </a:solidFill>
                          <a:latin typeface="Times New Roman" panose="02020603050405020304" pitchFamily="18" charset="0"/>
                          <a:cs typeface="Times New Roman" panose="02020603050405020304" pitchFamily="18" charset="0"/>
                        </a:rPr>
                        <a:t>19</a:t>
                      </a:r>
                      <a:r>
                        <a:rPr lang="en-US" altLang="zh-CN" sz="2000" b="1" baseline="0" dirty="0">
                          <a:solidFill>
                            <a:schemeClr val="tx1"/>
                          </a:solidFill>
                          <a:latin typeface="Times New Roman" panose="02020603050405020304" pitchFamily="18" charset="0"/>
                          <a:cs typeface="Times New Roman" panose="02020603050405020304" pitchFamily="18" charset="0"/>
                        </a:rPr>
                        <a:t> </a:t>
                      </a:r>
                      <a:r>
                        <a:rPr lang="en-US" altLang="zh-CN" sz="2000" b="1" dirty="0">
                          <a:solidFill>
                            <a:schemeClr val="tx1"/>
                          </a:solidFill>
                          <a:latin typeface="Times New Roman" panose="02020603050405020304" pitchFamily="18" charset="0"/>
                          <a:cs typeface="Times New Roman" panose="02020603050405020304" pitchFamily="18" charset="0"/>
                        </a:rPr>
                        <a:t>A2 56</a:t>
                      </a:r>
                      <a:r>
                        <a:rPr lang="en-US" altLang="zh-CN" sz="2000" dirty="0">
                          <a:solidFill>
                            <a:schemeClr val="tx1"/>
                          </a:solidFill>
                          <a:latin typeface="Times New Roman" panose="02020603050405020304" pitchFamily="18" charset="0"/>
                          <a:cs typeface="Times New Roman" panose="02020603050405020304" pitchFamily="18" charset="0"/>
                        </a:rPr>
                        <a:t> </a:t>
                      </a:r>
                      <a:r>
                        <a:rPr lang="en-US" altLang="zh-CN" sz="2000" b="1" dirty="0">
                          <a:solidFill>
                            <a:schemeClr val="tx1"/>
                          </a:solidFill>
                          <a:latin typeface="Times New Roman" panose="02020603050405020304" pitchFamily="18" charset="0"/>
                          <a:cs typeface="Times New Roman" panose="02020603050405020304" pitchFamily="18" charset="0"/>
                        </a:rPr>
                        <a:t>5B 2B CC 2C)</a:t>
                      </a:r>
                      <a:endParaRPr lang="zh-CN" altLang="en-US" sz="2000" b="1" dirty="0">
                        <a:solidFill>
                          <a:schemeClr val="tx1"/>
                        </a:solidFill>
                        <a:latin typeface="Times New Roman" panose="02020603050405020304" pitchFamily="18" charset="0"/>
                        <a:cs typeface="Times New Roman" panose="02020603050405020304" pitchFamily="18" charset="0"/>
                      </a:endParaRPr>
                    </a:p>
                  </a:txBody>
                  <a:tcPr>
                    <a:lnL w="28575" cap="flat" cmpd="sng" algn="ctr">
                      <a:solidFill>
                        <a:schemeClr val="accent5">
                          <a:lumMod val="50000"/>
                        </a:schemeClr>
                      </a:solidFill>
                      <a:prstDash val="solid"/>
                      <a:round/>
                      <a:headEnd type="none" w="med" len="med"/>
                      <a:tailEnd type="none" w="med" len="med"/>
                    </a:lnL>
                    <a:lnR w="28575" cap="flat" cmpd="sng" algn="ctr">
                      <a:solidFill>
                        <a:schemeClr val="accent5">
                          <a:lumMod val="50000"/>
                        </a:schemeClr>
                      </a:solidFill>
                      <a:prstDash val="solid"/>
                      <a:round/>
                      <a:headEnd type="none" w="med" len="med"/>
                      <a:tailEnd type="none" w="med" len="med"/>
                    </a:lnR>
                    <a:lnT w="28575" cap="flat" cmpd="sng" algn="ctr">
                      <a:solidFill>
                        <a:schemeClr val="accent5">
                          <a:lumMod val="50000"/>
                        </a:schemeClr>
                      </a:solidFill>
                      <a:prstDash val="solid"/>
                      <a:round/>
                      <a:headEnd type="none" w="med" len="med"/>
                      <a:tailEnd type="none" w="med" len="med"/>
                    </a:lnT>
                    <a:lnB w="28575" cap="flat" cmpd="sng" algn="ctr">
                      <a:solidFill>
                        <a:schemeClr val="accent5">
                          <a:lumMod val="50000"/>
                        </a:schemeClr>
                      </a:solidFill>
                      <a:prstDash val="solid"/>
                      <a:round/>
                      <a:headEnd type="none" w="med" len="med"/>
                      <a:tailEnd type="none" w="med" len="med"/>
                    </a:lnB>
                    <a:solidFill>
                      <a:schemeClr val="accent4">
                        <a:lumMod val="10000"/>
                      </a:schemeClr>
                    </a:solidFill>
                  </a:tcPr>
                </a:tc>
                <a:tc>
                  <a:txBody>
                    <a:bodyPr/>
                    <a:lstStyle/>
                    <a:p>
                      <a:r>
                        <a:rPr lang="en-US" altLang="zh-CN" sz="2000" b="1" dirty="0">
                          <a:solidFill>
                            <a:schemeClr val="accent4">
                              <a:lumMod val="10000"/>
                            </a:schemeClr>
                          </a:solidFill>
                          <a:latin typeface="Times New Roman" panose="02020603050405020304" pitchFamily="18" charset="0"/>
                          <a:cs typeface="Times New Roman" panose="02020603050405020304" pitchFamily="18" charset="0"/>
                        </a:rPr>
                        <a:t>3000    (04  47 99 0F  49  40 81 50)</a:t>
                      </a:r>
                      <a:endParaRPr lang="zh-CN" altLang="en-US" sz="2000" b="1" dirty="0">
                        <a:solidFill>
                          <a:schemeClr val="accent4">
                            <a:lumMod val="10000"/>
                          </a:schemeClr>
                        </a:solidFill>
                        <a:latin typeface="Times New Roman" panose="02020603050405020304" pitchFamily="18" charset="0"/>
                        <a:cs typeface="Times New Roman" panose="02020603050405020304" pitchFamily="18" charset="0"/>
                      </a:endParaRPr>
                    </a:p>
                  </a:txBody>
                  <a:tcPr>
                    <a:lnL w="28575" cap="flat" cmpd="sng" algn="ctr">
                      <a:solidFill>
                        <a:schemeClr val="accent5">
                          <a:lumMod val="50000"/>
                        </a:schemeClr>
                      </a:solidFill>
                      <a:prstDash val="solid"/>
                      <a:round/>
                      <a:headEnd type="none" w="med" len="med"/>
                      <a:tailEnd type="none" w="med" len="med"/>
                    </a:lnL>
                    <a:lnR w="28575" cap="flat" cmpd="sng" algn="ctr">
                      <a:solidFill>
                        <a:schemeClr val="accent5">
                          <a:lumMod val="50000"/>
                        </a:schemeClr>
                      </a:solidFill>
                      <a:prstDash val="solid"/>
                      <a:round/>
                      <a:headEnd type="none" w="med" len="med"/>
                      <a:tailEnd type="none" w="med" len="med"/>
                    </a:lnR>
                    <a:lnT w="28575" cap="flat" cmpd="sng" algn="ctr">
                      <a:solidFill>
                        <a:schemeClr val="accent5">
                          <a:lumMod val="50000"/>
                        </a:schemeClr>
                      </a:solidFill>
                      <a:prstDash val="solid"/>
                      <a:round/>
                      <a:headEnd type="none" w="med" len="med"/>
                      <a:tailEnd type="none" w="med" len="med"/>
                    </a:lnT>
                    <a:lnB w="28575" cap="flat" cmpd="sng" algn="ctr">
                      <a:solidFill>
                        <a:schemeClr val="accent5">
                          <a:lumMod val="50000"/>
                        </a:schemeClr>
                      </a:solidFill>
                      <a:prstDash val="solid"/>
                      <a:round/>
                      <a:headEnd type="none" w="med" len="med"/>
                      <a:tailEnd type="none" w="med" len="med"/>
                    </a:lnB>
                    <a:solidFill>
                      <a:srgbClr val="00FF00"/>
                    </a:solidFill>
                  </a:tcPr>
                </a:tc>
                <a:extLst>
                  <a:ext uri="{0D108BD9-81ED-4DB2-BD59-A6C34878D82A}">
                    <a16:rowId xmlns:a16="http://schemas.microsoft.com/office/drawing/2014/main" xmlns="" val="10003"/>
                  </a:ext>
                </a:extLst>
              </a:tr>
            </a:tbl>
          </a:graphicData>
        </a:graphic>
      </p:graphicFrame>
      <p:graphicFrame>
        <p:nvGraphicFramePr>
          <p:cNvPr id="10" name="表格 9"/>
          <p:cNvGraphicFramePr>
            <a:graphicFrameLocks noGrp="1"/>
          </p:cNvGraphicFramePr>
          <p:nvPr/>
        </p:nvGraphicFramePr>
        <p:xfrm>
          <a:off x="336492" y="4582515"/>
          <a:ext cx="8397990" cy="1584960"/>
        </p:xfrm>
        <a:graphic>
          <a:graphicData uri="http://schemas.openxmlformats.org/drawingml/2006/table">
            <a:tbl>
              <a:tblPr firstRow="1" bandRow="1">
                <a:tableStyleId>{5C22544A-7EE6-4342-B048-85BDC9FD1C3A}</a:tableStyleId>
              </a:tblPr>
              <a:tblGrid>
                <a:gridCol w="4020315">
                  <a:extLst>
                    <a:ext uri="{9D8B030D-6E8A-4147-A177-3AD203B41FA5}">
                      <a16:colId xmlns:a16="http://schemas.microsoft.com/office/drawing/2014/main" xmlns="" val="20000"/>
                    </a:ext>
                  </a:extLst>
                </a:gridCol>
                <a:gridCol w="4377675">
                  <a:extLst>
                    <a:ext uri="{9D8B030D-6E8A-4147-A177-3AD203B41FA5}">
                      <a16:colId xmlns:a16="http://schemas.microsoft.com/office/drawing/2014/main" xmlns="" val="20001"/>
                    </a:ext>
                  </a:extLst>
                </a:gridCol>
              </a:tblGrid>
              <a:tr h="370840">
                <a:tc>
                  <a:txBody>
                    <a:bodyPr/>
                    <a:lstStyle/>
                    <a:p>
                      <a:r>
                        <a:rPr lang="zh-CN" altLang="en-US" sz="2000" b="1" kern="1200" dirty="0">
                          <a:solidFill>
                            <a:srgbClr val="FFFF66"/>
                          </a:solidFill>
                          <a:latin typeface="黑体" panose="02010609060101010101" pitchFamily="49" charset="-122"/>
                          <a:ea typeface="黑体" panose="02010609060101010101" pitchFamily="49" charset="-122"/>
                          <a:cs typeface="Times New Roman" panose="02020603050405020304" pitchFamily="18" charset="0"/>
                        </a:rPr>
                        <a:t>员工姓名</a:t>
                      </a:r>
                    </a:p>
                  </a:txBody>
                  <a:tcPr>
                    <a:lnL w="28575" cap="flat" cmpd="sng" algn="ctr">
                      <a:solidFill>
                        <a:schemeClr val="accent5">
                          <a:lumMod val="50000"/>
                        </a:schemeClr>
                      </a:solidFill>
                      <a:prstDash val="solid"/>
                      <a:round/>
                      <a:headEnd type="none" w="med" len="med"/>
                      <a:tailEnd type="none" w="med" len="med"/>
                    </a:lnL>
                    <a:lnR w="28575" cap="flat" cmpd="sng" algn="ctr">
                      <a:solidFill>
                        <a:schemeClr val="accent5">
                          <a:lumMod val="50000"/>
                        </a:schemeClr>
                      </a:solidFill>
                      <a:prstDash val="solid"/>
                      <a:round/>
                      <a:headEnd type="none" w="med" len="med"/>
                      <a:tailEnd type="none" w="med" len="med"/>
                    </a:lnR>
                    <a:lnT w="28575" cap="flat" cmpd="sng" algn="ctr">
                      <a:solidFill>
                        <a:schemeClr val="accent5">
                          <a:lumMod val="50000"/>
                        </a:schemeClr>
                      </a:solidFill>
                      <a:prstDash val="solid"/>
                      <a:round/>
                      <a:headEnd type="none" w="med" len="med"/>
                      <a:tailEnd type="none" w="med" len="med"/>
                    </a:lnT>
                    <a:lnB w="28575" cap="flat" cmpd="sng" algn="ctr">
                      <a:solidFill>
                        <a:schemeClr val="accent5">
                          <a:lumMod val="50000"/>
                        </a:schemeClr>
                      </a:solidFill>
                      <a:prstDash val="solid"/>
                      <a:round/>
                      <a:headEnd type="none" w="med" len="med"/>
                      <a:tailEnd type="none" w="med" len="med"/>
                    </a:lnB>
                  </a:tcPr>
                </a:tc>
                <a:tc>
                  <a:txBody>
                    <a:bodyPr/>
                    <a:lstStyle/>
                    <a:p>
                      <a:pPr algn="l"/>
                      <a:r>
                        <a:rPr lang="zh-CN" altLang="en-US" sz="2000" b="1" dirty="0">
                          <a:solidFill>
                            <a:srgbClr val="FFFF66"/>
                          </a:solidFill>
                          <a:latin typeface="黑体" panose="02010609060101010101" pitchFamily="49" charset="-122"/>
                          <a:ea typeface="黑体" panose="02010609060101010101" pitchFamily="49" charset="-122"/>
                          <a:cs typeface="Times New Roman" panose="02020603050405020304" pitchFamily="18" charset="0"/>
                        </a:rPr>
                        <a:t>年终奖（元）</a:t>
                      </a:r>
                    </a:p>
                  </a:txBody>
                  <a:tcPr>
                    <a:lnL w="28575" cap="flat" cmpd="sng" algn="ctr">
                      <a:solidFill>
                        <a:schemeClr val="accent5">
                          <a:lumMod val="50000"/>
                        </a:schemeClr>
                      </a:solidFill>
                      <a:prstDash val="solid"/>
                      <a:round/>
                      <a:headEnd type="none" w="med" len="med"/>
                      <a:tailEnd type="none" w="med" len="med"/>
                    </a:lnL>
                    <a:lnR w="28575" cap="flat" cmpd="sng" algn="ctr">
                      <a:solidFill>
                        <a:schemeClr val="accent5">
                          <a:lumMod val="50000"/>
                        </a:schemeClr>
                      </a:solidFill>
                      <a:prstDash val="solid"/>
                      <a:round/>
                      <a:headEnd type="none" w="med" len="med"/>
                      <a:tailEnd type="none" w="med" len="med"/>
                    </a:lnR>
                    <a:lnT w="28575" cap="flat" cmpd="sng" algn="ctr">
                      <a:solidFill>
                        <a:schemeClr val="accent5">
                          <a:lumMod val="50000"/>
                        </a:schemeClr>
                      </a:solidFill>
                      <a:prstDash val="solid"/>
                      <a:round/>
                      <a:headEnd type="none" w="med" len="med"/>
                      <a:tailEnd type="none" w="med" len="med"/>
                    </a:lnT>
                    <a:lnB w="28575" cap="flat" cmpd="sng" algn="ctr">
                      <a:solidFill>
                        <a:schemeClr val="accent5">
                          <a:lumMod val="50000"/>
                        </a:schemeClr>
                      </a:solidFill>
                      <a:prstDash val="solid"/>
                      <a:round/>
                      <a:headEnd type="none" w="med" len="med"/>
                      <a:tailEnd type="none" w="med" len="med"/>
                    </a:lnB>
                  </a:tcPr>
                </a:tc>
                <a:extLst>
                  <a:ext uri="{0D108BD9-81ED-4DB2-BD59-A6C34878D82A}">
                    <a16:rowId xmlns:a16="http://schemas.microsoft.com/office/drawing/2014/main" xmlns="" val="10000"/>
                  </a:ext>
                </a:extLst>
              </a:tr>
              <a:tr h="370840">
                <a:tc>
                  <a:txBody>
                    <a:bodyPr/>
                    <a:lstStyle/>
                    <a:p>
                      <a:pPr>
                        <a:tabLst>
                          <a:tab pos="355600" algn="l"/>
                          <a:tab pos="628650" algn="l"/>
                          <a:tab pos="1080770" algn="l"/>
                          <a:tab pos="1436370" algn="l"/>
                          <a:tab pos="1520825" algn="l"/>
                          <a:tab pos="1887220" algn="l"/>
                          <a:tab pos="2149475" algn="l"/>
                          <a:tab pos="2600325" algn="l"/>
                        </a:tabLst>
                      </a:pPr>
                      <a:r>
                        <a:rPr lang="en-US" altLang="zh-CN" sz="2000" b="1" kern="1200" dirty="0">
                          <a:solidFill>
                            <a:schemeClr val="tx1"/>
                          </a:solidFill>
                          <a:latin typeface="Times New Roman" panose="02020603050405020304" pitchFamily="18" charset="0"/>
                          <a:ea typeface="+mn-ea"/>
                          <a:cs typeface="Times New Roman" panose="02020603050405020304" pitchFamily="18" charset="0"/>
                        </a:rPr>
                        <a:t>Alice  (E1</a:t>
                      </a:r>
                      <a:r>
                        <a:rPr lang="en-US" altLang="zh-CN" sz="2000" b="1" kern="1200" baseline="0" dirty="0">
                          <a:solidFill>
                            <a:schemeClr val="tx1"/>
                          </a:solidFill>
                          <a:latin typeface="Times New Roman" panose="02020603050405020304" pitchFamily="18" charset="0"/>
                          <a:ea typeface="+mn-ea"/>
                          <a:cs typeface="Times New Roman" panose="02020603050405020304" pitchFamily="18" charset="0"/>
                        </a:rPr>
                        <a:t> </a:t>
                      </a:r>
                      <a:r>
                        <a:rPr lang="en-US" altLang="zh-CN" sz="2000" b="1" kern="1200" dirty="0">
                          <a:solidFill>
                            <a:schemeClr val="tx1"/>
                          </a:solidFill>
                          <a:latin typeface="Times New Roman" panose="02020603050405020304" pitchFamily="18" charset="0"/>
                          <a:ea typeface="+mn-ea"/>
                          <a:cs typeface="Times New Roman" panose="02020603050405020304" pitchFamily="18" charset="0"/>
                        </a:rPr>
                        <a:t>C9  90</a:t>
                      </a:r>
                      <a:r>
                        <a:rPr lang="en-US" altLang="zh-CN" sz="2000" dirty="0">
                          <a:solidFill>
                            <a:schemeClr val="tx1"/>
                          </a:solidFill>
                          <a:latin typeface="Times New Roman" panose="02020603050405020304" pitchFamily="18" charset="0"/>
                          <a:cs typeface="Times New Roman" panose="02020603050405020304" pitchFamily="18" charset="0"/>
                        </a:rPr>
                        <a:t>	 </a:t>
                      </a:r>
                      <a:r>
                        <a:rPr lang="en-US" altLang="zh-CN" sz="2000" b="1" kern="1200" dirty="0">
                          <a:solidFill>
                            <a:schemeClr val="tx1"/>
                          </a:solidFill>
                          <a:latin typeface="Times New Roman" panose="02020603050405020304" pitchFamily="18" charset="0"/>
                          <a:ea typeface="+mn-ea"/>
                          <a:cs typeface="Times New Roman" panose="02020603050405020304" pitchFamily="18" charset="0"/>
                        </a:rPr>
                        <a:t>6A  8F  A5 11 17)</a:t>
                      </a:r>
                    </a:p>
                  </a:txBody>
                  <a:tcPr>
                    <a:lnL w="28575" cap="flat" cmpd="sng" algn="ctr">
                      <a:solidFill>
                        <a:schemeClr val="accent5">
                          <a:lumMod val="50000"/>
                        </a:schemeClr>
                      </a:solidFill>
                      <a:prstDash val="solid"/>
                      <a:round/>
                      <a:headEnd type="none" w="med" len="med"/>
                      <a:tailEnd type="none" w="med" len="med"/>
                    </a:lnL>
                    <a:lnR w="28575" cap="flat" cmpd="sng" algn="ctr">
                      <a:solidFill>
                        <a:schemeClr val="accent5">
                          <a:lumMod val="50000"/>
                        </a:schemeClr>
                      </a:solidFill>
                      <a:prstDash val="solid"/>
                      <a:round/>
                      <a:headEnd type="none" w="med" len="med"/>
                      <a:tailEnd type="none" w="med" len="med"/>
                    </a:lnR>
                    <a:lnT w="28575" cap="flat" cmpd="sng" algn="ctr">
                      <a:solidFill>
                        <a:schemeClr val="accent5">
                          <a:lumMod val="50000"/>
                        </a:schemeClr>
                      </a:solidFill>
                      <a:prstDash val="solid"/>
                      <a:round/>
                      <a:headEnd type="none" w="med" len="med"/>
                      <a:tailEnd type="none" w="med" len="med"/>
                    </a:lnT>
                    <a:lnB w="28575" cap="flat" cmpd="sng" algn="ctr">
                      <a:solidFill>
                        <a:schemeClr val="accent5">
                          <a:lumMod val="50000"/>
                        </a:schemeClr>
                      </a:solidFill>
                      <a:prstDash val="solid"/>
                      <a:round/>
                      <a:headEnd type="none" w="med" len="med"/>
                      <a:tailEnd type="none" w="med" len="med"/>
                    </a:lnB>
                    <a:solidFill>
                      <a:schemeClr val="accent4">
                        <a:lumMod val="10000"/>
                      </a:schemeClr>
                    </a:solidFill>
                  </a:tcPr>
                </a:tc>
                <a:tc>
                  <a:txBody>
                    <a:bodyPr/>
                    <a:lstStyle/>
                    <a:p>
                      <a:r>
                        <a:rPr lang="en-US" altLang="zh-CN" sz="2000" b="1" dirty="0">
                          <a:solidFill>
                            <a:schemeClr val="accent4">
                              <a:lumMod val="10000"/>
                            </a:schemeClr>
                          </a:solidFill>
                          <a:latin typeface="Times New Roman" panose="02020603050405020304" pitchFamily="18" charset="0"/>
                          <a:cs typeface="Times New Roman" panose="02020603050405020304" pitchFamily="18" charset="0"/>
                        </a:rPr>
                        <a:t>3000    (04  47 99 0F  49  40 81 50)</a:t>
                      </a:r>
                      <a:r>
                        <a:rPr lang="pt-BR" altLang="zh-CN" sz="2000" b="1" dirty="0">
                          <a:solidFill>
                            <a:schemeClr val="bg1">
                              <a:lumMod val="60000"/>
                              <a:lumOff val="40000"/>
                            </a:schemeClr>
                          </a:solidFill>
                          <a:latin typeface="Times New Roman" panose="02020603050405020304" pitchFamily="18" charset="0"/>
                          <a:cs typeface="Times New Roman" panose="02020603050405020304" pitchFamily="18" charset="0"/>
                        </a:rPr>
                        <a:t> </a:t>
                      </a:r>
                      <a:endParaRPr lang="en-US" altLang="zh-CN" sz="2000" b="1" kern="1200" dirty="0">
                        <a:solidFill>
                          <a:schemeClr val="tx1"/>
                        </a:solidFill>
                        <a:latin typeface="Times New Roman" panose="02020603050405020304" pitchFamily="18" charset="0"/>
                        <a:ea typeface="+mn-ea"/>
                        <a:cs typeface="Times New Roman" panose="02020603050405020304" pitchFamily="18" charset="0"/>
                      </a:endParaRPr>
                    </a:p>
                  </a:txBody>
                  <a:tcPr>
                    <a:lnL w="28575" cap="flat" cmpd="sng" algn="ctr">
                      <a:solidFill>
                        <a:schemeClr val="accent5">
                          <a:lumMod val="50000"/>
                        </a:schemeClr>
                      </a:solidFill>
                      <a:prstDash val="solid"/>
                      <a:round/>
                      <a:headEnd type="none" w="med" len="med"/>
                      <a:tailEnd type="none" w="med" len="med"/>
                    </a:lnL>
                    <a:lnR w="28575" cap="flat" cmpd="sng" algn="ctr">
                      <a:solidFill>
                        <a:schemeClr val="accent5">
                          <a:lumMod val="50000"/>
                        </a:schemeClr>
                      </a:solidFill>
                      <a:prstDash val="solid"/>
                      <a:round/>
                      <a:headEnd type="none" w="med" len="med"/>
                      <a:tailEnd type="none" w="med" len="med"/>
                    </a:lnR>
                    <a:lnT w="28575" cap="flat" cmpd="sng" algn="ctr">
                      <a:solidFill>
                        <a:schemeClr val="accent5">
                          <a:lumMod val="50000"/>
                        </a:schemeClr>
                      </a:solidFill>
                      <a:prstDash val="solid"/>
                      <a:round/>
                      <a:headEnd type="none" w="med" len="med"/>
                      <a:tailEnd type="none" w="med" len="med"/>
                    </a:lnT>
                    <a:lnB w="28575" cap="flat" cmpd="sng" algn="ctr">
                      <a:solidFill>
                        <a:schemeClr val="accent5">
                          <a:lumMod val="50000"/>
                        </a:schemeClr>
                      </a:solidFill>
                      <a:prstDash val="solid"/>
                      <a:round/>
                      <a:headEnd type="none" w="med" len="med"/>
                      <a:tailEnd type="none" w="med" len="med"/>
                    </a:lnB>
                    <a:solidFill>
                      <a:srgbClr val="99FF66"/>
                    </a:solidFill>
                  </a:tcPr>
                </a:tc>
                <a:extLst>
                  <a:ext uri="{0D108BD9-81ED-4DB2-BD59-A6C34878D82A}">
                    <a16:rowId xmlns:a16="http://schemas.microsoft.com/office/drawing/2014/main" xmlns=""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tab pos="355600" algn="l"/>
                          <a:tab pos="1887220" algn="l"/>
                          <a:tab pos="2244725" algn="l"/>
                          <a:tab pos="2327275" algn="l"/>
                          <a:tab pos="2600325" algn="l"/>
                        </a:tabLst>
                        <a:defRPr/>
                      </a:pPr>
                      <a:r>
                        <a:rPr lang="en-US" altLang="zh-CN" sz="2000" b="1" dirty="0">
                          <a:solidFill>
                            <a:schemeClr val="tx1"/>
                          </a:solidFill>
                          <a:latin typeface="Times New Roman" panose="02020603050405020304" pitchFamily="18" charset="0"/>
                          <a:cs typeface="Times New Roman" panose="02020603050405020304" pitchFamily="18" charset="0"/>
                        </a:rPr>
                        <a:t>Bob    (36 4C F6  EF 84</a:t>
                      </a:r>
                      <a:r>
                        <a:rPr lang="en-US" altLang="zh-CN" sz="2000" dirty="0">
                          <a:solidFill>
                            <a:schemeClr val="tx1"/>
                          </a:solidFill>
                          <a:latin typeface="Times New Roman" panose="02020603050405020304" pitchFamily="18" charset="0"/>
                          <a:cs typeface="Times New Roman" panose="02020603050405020304" pitchFamily="18" charset="0"/>
                        </a:rPr>
                        <a:t>	</a:t>
                      </a:r>
                      <a:r>
                        <a:rPr lang="en-US" altLang="zh-CN" sz="2000" b="1" dirty="0">
                          <a:solidFill>
                            <a:schemeClr val="tx1"/>
                          </a:solidFill>
                          <a:latin typeface="Times New Roman" panose="02020603050405020304" pitchFamily="18" charset="0"/>
                          <a:cs typeface="Times New Roman" panose="02020603050405020304" pitchFamily="18" charset="0"/>
                        </a:rPr>
                        <a:t>9D 00  22)</a:t>
                      </a:r>
                      <a:endParaRPr lang="zh-CN" altLang="en-US" sz="2000" b="1" dirty="0">
                        <a:solidFill>
                          <a:schemeClr val="tx1"/>
                        </a:solidFill>
                        <a:latin typeface="Times New Roman" panose="02020603050405020304" pitchFamily="18" charset="0"/>
                        <a:cs typeface="Times New Roman" panose="02020603050405020304" pitchFamily="18" charset="0"/>
                      </a:endParaRPr>
                    </a:p>
                  </a:txBody>
                  <a:tcPr>
                    <a:lnL w="28575" cap="flat" cmpd="sng" algn="ctr">
                      <a:solidFill>
                        <a:schemeClr val="accent5">
                          <a:lumMod val="50000"/>
                        </a:schemeClr>
                      </a:solidFill>
                      <a:prstDash val="solid"/>
                      <a:round/>
                      <a:headEnd type="none" w="med" len="med"/>
                      <a:tailEnd type="none" w="med" len="med"/>
                    </a:lnL>
                    <a:lnR w="28575" cap="flat" cmpd="sng" algn="ctr">
                      <a:solidFill>
                        <a:schemeClr val="accent5">
                          <a:lumMod val="50000"/>
                        </a:schemeClr>
                      </a:solidFill>
                      <a:prstDash val="solid"/>
                      <a:round/>
                      <a:headEnd type="none" w="med" len="med"/>
                      <a:tailEnd type="none" w="med" len="med"/>
                    </a:lnR>
                    <a:lnT w="28575" cap="flat" cmpd="sng" algn="ctr">
                      <a:solidFill>
                        <a:schemeClr val="accent5">
                          <a:lumMod val="50000"/>
                        </a:schemeClr>
                      </a:solidFill>
                      <a:prstDash val="solid"/>
                      <a:round/>
                      <a:headEnd type="none" w="med" len="med"/>
                      <a:tailEnd type="none" w="med" len="med"/>
                    </a:lnT>
                    <a:lnB w="28575" cap="flat" cmpd="sng" algn="ctr">
                      <a:solidFill>
                        <a:schemeClr val="accent5">
                          <a:lumMod val="50000"/>
                        </a:schemeClr>
                      </a:solidFill>
                      <a:prstDash val="solid"/>
                      <a:round/>
                      <a:headEnd type="none" w="med" len="med"/>
                      <a:tailEnd type="none" w="med" len="med"/>
                    </a:lnB>
                    <a:solidFill>
                      <a:schemeClr val="accent4">
                        <a:lumMod val="1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it-IT" altLang="zh-CN" sz="2000" b="1" dirty="0">
                          <a:solidFill>
                            <a:schemeClr val="tx1"/>
                          </a:solidFill>
                          <a:latin typeface="Times New Roman" panose="02020603050405020304" pitchFamily="18" charset="0"/>
                          <a:cs typeface="Times New Roman" panose="02020603050405020304" pitchFamily="18" charset="0"/>
                        </a:rPr>
                        <a:t>8000    (B5 FA 20 10 C8  41 F0 61) </a:t>
                      </a:r>
                      <a:endParaRPr lang="zh-CN" altLang="en-US" sz="2000" b="1" dirty="0">
                        <a:solidFill>
                          <a:schemeClr val="tx1"/>
                        </a:solidFill>
                        <a:latin typeface="Times New Roman" panose="02020603050405020304" pitchFamily="18" charset="0"/>
                        <a:cs typeface="Times New Roman" panose="02020603050405020304" pitchFamily="18" charset="0"/>
                      </a:endParaRPr>
                    </a:p>
                  </a:txBody>
                  <a:tcPr>
                    <a:lnL w="28575" cap="flat" cmpd="sng" algn="ctr">
                      <a:solidFill>
                        <a:schemeClr val="accent5">
                          <a:lumMod val="50000"/>
                        </a:schemeClr>
                      </a:solidFill>
                      <a:prstDash val="solid"/>
                      <a:round/>
                      <a:headEnd type="none" w="med" len="med"/>
                      <a:tailEnd type="none" w="med" len="med"/>
                    </a:lnL>
                    <a:lnR w="28575" cap="flat" cmpd="sng" algn="ctr">
                      <a:solidFill>
                        <a:schemeClr val="accent5">
                          <a:lumMod val="50000"/>
                        </a:schemeClr>
                      </a:solidFill>
                      <a:prstDash val="solid"/>
                      <a:round/>
                      <a:headEnd type="none" w="med" len="med"/>
                      <a:tailEnd type="none" w="med" len="med"/>
                    </a:lnR>
                    <a:lnT w="28575" cap="flat" cmpd="sng" algn="ctr">
                      <a:solidFill>
                        <a:schemeClr val="accent5">
                          <a:lumMod val="50000"/>
                        </a:schemeClr>
                      </a:solidFill>
                      <a:prstDash val="solid"/>
                      <a:round/>
                      <a:headEnd type="none" w="med" len="med"/>
                      <a:tailEnd type="none" w="med" len="med"/>
                    </a:lnT>
                    <a:lnB w="28575" cap="flat" cmpd="sng" algn="ctr">
                      <a:solidFill>
                        <a:schemeClr val="accent5">
                          <a:lumMod val="50000"/>
                        </a:schemeClr>
                      </a:solidFill>
                      <a:prstDash val="solid"/>
                      <a:round/>
                      <a:headEnd type="none" w="med" len="med"/>
                      <a:tailEnd type="none" w="med" len="med"/>
                    </a:lnB>
                    <a:solidFill>
                      <a:srgbClr val="FF0000"/>
                    </a:solidFill>
                  </a:tcPr>
                </a:tc>
                <a:extLst>
                  <a:ext uri="{0D108BD9-81ED-4DB2-BD59-A6C34878D82A}">
                    <a16:rowId xmlns:a16="http://schemas.microsoft.com/office/drawing/2014/main" xmlns=""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tab pos="355600" algn="l"/>
                          <a:tab pos="712470" algn="l"/>
                          <a:tab pos="1436370" algn="l"/>
                        </a:tabLst>
                        <a:defRPr/>
                      </a:pPr>
                      <a:r>
                        <a:rPr lang="en-US" altLang="zh-CN" sz="2000" b="1" dirty="0">
                          <a:solidFill>
                            <a:schemeClr val="tx1"/>
                          </a:solidFill>
                          <a:latin typeface="Times New Roman" panose="02020603050405020304" pitchFamily="18" charset="0"/>
                          <a:cs typeface="Times New Roman" panose="02020603050405020304" pitchFamily="18" charset="0"/>
                        </a:rPr>
                        <a:t>Trudy(42</a:t>
                      </a:r>
                      <a:r>
                        <a:rPr lang="en-US" altLang="zh-CN" sz="2000" b="1" baseline="0" dirty="0">
                          <a:solidFill>
                            <a:schemeClr val="tx1"/>
                          </a:solidFill>
                          <a:latin typeface="Times New Roman" panose="02020603050405020304" pitchFamily="18" charset="0"/>
                          <a:cs typeface="Times New Roman" panose="02020603050405020304" pitchFamily="18" charset="0"/>
                        </a:rPr>
                        <a:t> </a:t>
                      </a:r>
                      <a:r>
                        <a:rPr lang="en-US" altLang="zh-CN" sz="2000" b="1" dirty="0">
                          <a:solidFill>
                            <a:schemeClr val="tx1"/>
                          </a:solidFill>
                          <a:latin typeface="Times New Roman" panose="02020603050405020304" pitchFamily="18" charset="0"/>
                          <a:cs typeface="Times New Roman" panose="02020603050405020304" pitchFamily="18" charset="0"/>
                        </a:rPr>
                        <a:t>19</a:t>
                      </a:r>
                      <a:r>
                        <a:rPr lang="en-US" altLang="zh-CN" sz="2000" b="1" baseline="0" dirty="0">
                          <a:solidFill>
                            <a:schemeClr val="tx1"/>
                          </a:solidFill>
                          <a:latin typeface="Times New Roman" panose="02020603050405020304" pitchFamily="18" charset="0"/>
                          <a:cs typeface="Times New Roman" panose="02020603050405020304" pitchFamily="18" charset="0"/>
                        </a:rPr>
                        <a:t> </a:t>
                      </a:r>
                      <a:r>
                        <a:rPr lang="en-US" altLang="zh-CN" sz="2000" b="1" dirty="0">
                          <a:solidFill>
                            <a:schemeClr val="tx1"/>
                          </a:solidFill>
                          <a:latin typeface="Times New Roman" panose="02020603050405020304" pitchFamily="18" charset="0"/>
                          <a:cs typeface="Times New Roman" panose="02020603050405020304" pitchFamily="18" charset="0"/>
                        </a:rPr>
                        <a:t>A2 56</a:t>
                      </a:r>
                      <a:r>
                        <a:rPr lang="en-US" altLang="zh-CN" sz="2000" dirty="0">
                          <a:solidFill>
                            <a:schemeClr val="tx1"/>
                          </a:solidFill>
                          <a:latin typeface="Times New Roman" panose="02020603050405020304" pitchFamily="18" charset="0"/>
                          <a:cs typeface="Times New Roman" panose="02020603050405020304" pitchFamily="18" charset="0"/>
                        </a:rPr>
                        <a:t> </a:t>
                      </a:r>
                      <a:r>
                        <a:rPr lang="en-US" altLang="zh-CN" sz="2000" b="1" dirty="0">
                          <a:solidFill>
                            <a:schemeClr val="tx1"/>
                          </a:solidFill>
                          <a:latin typeface="Times New Roman" panose="02020603050405020304" pitchFamily="18" charset="0"/>
                          <a:cs typeface="Times New Roman" panose="02020603050405020304" pitchFamily="18" charset="0"/>
                        </a:rPr>
                        <a:t>5B 2B CC 2C)</a:t>
                      </a:r>
                      <a:endParaRPr lang="zh-CN" altLang="en-US" sz="2000" b="1" dirty="0">
                        <a:solidFill>
                          <a:schemeClr val="tx1"/>
                        </a:solidFill>
                        <a:latin typeface="Times New Roman" panose="02020603050405020304" pitchFamily="18" charset="0"/>
                        <a:cs typeface="Times New Roman" panose="02020603050405020304" pitchFamily="18" charset="0"/>
                      </a:endParaRPr>
                    </a:p>
                  </a:txBody>
                  <a:tcPr>
                    <a:lnL w="28575" cap="flat" cmpd="sng" algn="ctr">
                      <a:solidFill>
                        <a:schemeClr val="accent5">
                          <a:lumMod val="50000"/>
                        </a:schemeClr>
                      </a:solidFill>
                      <a:prstDash val="solid"/>
                      <a:round/>
                      <a:headEnd type="none" w="med" len="med"/>
                      <a:tailEnd type="none" w="med" len="med"/>
                    </a:lnL>
                    <a:lnR w="28575" cap="flat" cmpd="sng" algn="ctr">
                      <a:solidFill>
                        <a:schemeClr val="accent5">
                          <a:lumMod val="50000"/>
                        </a:schemeClr>
                      </a:solidFill>
                      <a:prstDash val="solid"/>
                      <a:round/>
                      <a:headEnd type="none" w="med" len="med"/>
                      <a:tailEnd type="none" w="med" len="med"/>
                    </a:lnR>
                    <a:lnT w="28575" cap="flat" cmpd="sng" algn="ctr">
                      <a:solidFill>
                        <a:schemeClr val="accent5">
                          <a:lumMod val="50000"/>
                        </a:schemeClr>
                      </a:solidFill>
                      <a:prstDash val="solid"/>
                      <a:round/>
                      <a:headEnd type="none" w="med" len="med"/>
                      <a:tailEnd type="none" w="med" len="med"/>
                    </a:lnT>
                    <a:lnB w="28575" cap="flat" cmpd="sng" algn="ctr">
                      <a:solidFill>
                        <a:schemeClr val="accent5">
                          <a:lumMod val="50000"/>
                        </a:schemeClr>
                      </a:solidFill>
                      <a:prstDash val="solid"/>
                      <a:round/>
                      <a:headEnd type="none" w="med" len="med"/>
                      <a:tailEnd type="none" w="med" len="med"/>
                    </a:lnB>
                    <a:solidFill>
                      <a:schemeClr val="accent4">
                        <a:lumMod val="1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pt-BR" altLang="zh-CN" sz="2000" b="1" dirty="0">
                          <a:solidFill>
                            <a:schemeClr val="bg1">
                              <a:lumMod val="60000"/>
                              <a:lumOff val="40000"/>
                            </a:schemeClr>
                          </a:solidFill>
                          <a:latin typeface="Times New Roman" panose="02020603050405020304" pitchFamily="18" charset="0"/>
                          <a:cs typeface="Times New Roman" panose="02020603050405020304" pitchFamily="18" charset="0"/>
                        </a:rPr>
                        <a:t>12000  (13 B9 6A 2F DE 21 94 1A)</a:t>
                      </a:r>
                      <a:endParaRPr lang="zh-CN" altLang="en-US" sz="2000" b="1" dirty="0">
                        <a:solidFill>
                          <a:schemeClr val="bg1">
                            <a:lumMod val="60000"/>
                            <a:lumOff val="40000"/>
                          </a:schemeClr>
                        </a:solidFill>
                        <a:latin typeface="Times New Roman" panose="02020603050405020304" pitchFamily="18" charset="0"/>
                        <a:cs typeface="Times New Roman" panose="02020603050405020304" pitchFamily="18" charset="0"/>
                      </a:endParaRPr>
                    </a:p>
                  </a:txBody>
                  <a:tcPr>
                    <a:lnL w="28575" cap="flat" cmpd="sng" algn="ctr">
                      <a:solidFill>
                        <a:schemeClr val="accent5">
                          <a:lumMod val="50000"/>
                        </a:schemeClr>
                      </a:solidFill>
                      <a:prstDash val="solid"/>
                      <a:round/>
                      <a:headEnd type="none" w="med" len="med"/>
                      <a:tailEnd type="none" w="med" len="med"/>
                    </a:lnL>
                    <a:lnR w="28575" cap="flat" cmpd="sng" algn="ctr">
                      <a:solidFill>
                        <a:schemeClr val="accent5">
                          <a:lumMod val="50000"/>
                        </a:schemeClr>
                      </a:solidFill>
                      <a:prstDash val="solid"/>
                      <a:round/>
                      <a:headEnd type="none" w="med" len="med"/>
                      <a:tailEnd type="none" w="med" len="med"/>
                    </a:lnR>
                    <a:lnT w="28575" cap="flat" cmpd="sng" algn="ctr">
                      <a:solidFill>
                        <a:schemeClr val="accent5">
                          <a:lumMod val="50000"/>
                        </a:schemeClr>
                      </a:solidFill>
                      <a:prstDash val="solid"/>
                      <a:round/>
                      <a:headEnd type="none" w="med" len="med"/>
                      <a:tailEnd type="none" w="med" len="med"/>
                    </a:lnT>
                    <a:lnB w="28575" cap="flat" cmpd="sng" algn="ctr">
                      <a:solidFill>
                        <a:schemeClr val="accent5">
                          <a:lumMod val="50000"/>
                        </a:schemeClr>
                      </a:solidFill>
                      <a:prstDash val="solid"/>
                      <a:round/>
                      <a:headEnd type="none" w="med" len="med"/>
                      <a:tailEnd type="none" w="med" len="med"/>
                    </a:lnB>
                    <a:solidFill>
                      <a:srgbClr val="FFFF00"/>
                    </a:solidFill>
                  </a:tcPr>
                </a:tc>
                <a:extLst>
                  <a:ext uri="{0D108BD9-81ED-4DB2-BD59-A6C34878D82A}">
                    <a16:rowId xmlns:a16="http://schemas.microsoft.com/office/drawing/2014/main" xmlns="" val="10003"/>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6" presetClass="entr" presetSubtype="26"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barn(inHorizontal)">
                                      <p:cBhvr>
                                        <p:cTn id="17"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015716" y="1484784"/>
            <a:ext cx="5292588" cy="4290405"/>
          </a:xfrm>
          <a:prstGeom prst="rect">
            <a:avLst/>
          </a:prstGeom>
        </p:spPr>
        <p:txBody>
          <a:bodyPr wrap="square">
            <a:spAutoFit/>
          </a:bodyPr>
          <a:lstStyle/>
          <a:p>
            <a:pPr eaLnBrk="1" hangingPunct="1">
              <a:lnSpc>
                <a:spcPct val="90000"/>
              </a:lnSpc>
              <a:buClr>
                <a:srgbClr val="99FFCC"/>
              </a:buClr>
              <a:buFont typeface="Monotype Sorts" pitchFamily="2" charset="2"/>
              <a:buNone/>
              <a:defRPr/>
            </a:pPr>
            <a:r>
              <a:rPr lang="zh-CN" altLang="en-US" sz="3200" u="none" kern="0" dirty="0">
                <a:solidFill>
                  <a:srgbClr val="FF0000"/>
                </a:solidFill>
                <a:latin typeface="Impact"/>
                <a:ea typeface="宋体"/>
              </a:rPr>
              <a:t>我国商业密码政策</a:t>
            </a:r>
            <a:endParaRPr lang="zh-CN" altLang="en-US" u="none" kern="0" dirty="0">
              <a:solidFill>
                <a:srgbClr val="000000"/>
              </a:solidFill>
              <a:latin typeface="Impact"/>
              <a:ea typeface="宋体"/>
            </a:endParaRPr>
          </a:p>
          <a:p>
            <a:pPr eaLnBrk="1" hangingPunct="1">
              <a:buClr>
                <a:srgbClr val="99FFCC"/>
              </a:buClr>
              <a:buFont typeface="Monotype Sorts" pitchFamily="2" charset="2"/>
              <a:buNone/>
              <a:defRPr/>
            </a:pPr>
            <a:r>
              <a:rPr kumimoji="1" lang="zh-CN" altLang="en-US" sz="2400" kern="0" dirty="0">
                <a:solidFill>
                  <a:srgbClr val="001746"/>
                </a:solidFill>
                <a:latin typeface="Impact"/>
                <a:ea typeface="宋体"/>
                <a:cs typeface="+mn-cs"/>
              </a:rPr>
              <a:t>①统一领导：</a:t>
            </a:r>
          </a:p>
          <a:p>
            <a:pPr eaLnBrk="1" hangingPunct="1">
              <a:buClr>
                <a:srgbClr val="99FFCC"/>
              </a:buClr>
              <a:buFont typeface="Monotype Sorts" pitchFamily="2" charset="2"/>
              <a:buNone/>
              <a:defRPr/>
            </a:pPr>
            <a:r>
              <a:rPr kumimoji="1" lang="zh-CN" altLang="en-US" sz="2400" u="none" kern="0" dirty="0">
                <a:solidFill>
                  <a:srgbClr val="001746"/>
                </a:solidFill>
                <a:latin typeface="Impact"/>
                <a:ea typeface="宋体"/>
                <a:cs typeface="+mn-cs"/>
              </a:rPr>
              <a:t>国家密码管理局统一领导。</a:t>
            </a:r>
          </a:p>
          <a:p>
            <a:pPr eaLnBrk="1" hangingPunct="1">
              <a:buClr>
                <a:srgbClr val="99FFCC"/>
              </a:buClr>
              <a:buFont typeface="Monotype Sorts" pitchFamily="2" charset="2"/>
              <a:buNone/>
              <a:defRPr/>
            </a:pPr>
            <a:r>
              <a:rPr kumimoji="1" lang="zh-CN" altLang="zh-CN" sz="2400" kern="0" dirty="0">
                <a:solidFill>
                  <a:srgbClr val="001746"/>
                </a:solidFill>
                <a:latin typeface="Impact"/>
                <a:ea typeface="宋体"/>
                <a:cs typeface="+mn-cs"/>
              </a:rPr>
              <a:t>②</a:t>
            </a:r>
            <a:r>
              <a:rPr kumimoji="1" lang="zh-CN" altLang="en-US" sz="2400" kern="0" dirty="0">
                <a:solidFill>
                  <a:srgbClr val="001746"/>
                </a:solidFill>
                <a:latin typeface="Impact"/>
                <a:ea typeface="宋体"/>
                <a:cs typeface="+mn-cs"/>
              </a:rPr>
              <a:t>集中管理：</a:t>
            </a:r>
          </a:p>
          <a:p>
            <a:pPr eaLnBrk="1" hangingPunct="1">
              <a:buClr>
                <a:srgbClr val="99FFCC"/>
              </a:buClr>
              <a:buFont typeface="Monotype Sorts" pitchFamily="2" charset="2"/>
              <a:buNone/>
              <a:defRPr/>
            </a:pPr>
            <a:r>
              <a:rPr kumimoji="1" lang="zh-CN" altLang="en-US" sz="2400" u="none" kern="0" dirty="0">
                <a:solidFill>
                  <a:srgbClr val="001746"/>
                </a:solidFill>
                <a:latin typeface="Impact"/>
                <a:ea typeface="宋体"/>
                <a:cs typeface="+mn-cs"/>
              </a:rPr>
              <a:t>      国家密码管理局办公室集中管理。</a:t>
            </a:r>
          </a:p>
          <a:p>
            <a:pPr eaLnBrk="1" hangingPunct="1">
              <a:buClr>
                <a:srgbClr val="99FFCC"/>
              </a:buClr>
              <a:buFont typeface="Monotype Sorts" pitchFamily="2" charset="2"/>
              <a:buNone/>
              <a:defRPr/>
            </a:pPr>
            <a:r>
              <a:rPr kumimoji="1" lang="zh-CN" altLang="zh-CN" sz="2400" kern="0" dirty="0">
                <a:solidFill>
                  <a:srgbClr val="001746"/>
                </a:solidFill>
                <a:latin typeface="Impact"/>
                <a:ea typeface="宋体"/>
                <a:cs typeface="+mn-cs"/>
              </a:rPr>
              <a:t>③</a:t>
            </a:r>
            <a:r>
              <a:rPr kumimoji="1" lang="zh-CN" altLang="en-US" sz="2400" kern="0" dirty="0">
                <a:solidFill>
                  <a:srgbClr val="001746"/>
                </a:solidFill>
                <a:latin typeface="Impact"/>
                <a:ea typeface="宋体"/>
                <a:cs typeface="+mn-cs"/>
              </a:rPr>
              <a:t>定点研制：</a:t>
            </a:r>
            <a:endParaRPr kumimoji="1" lang="zh-CN" altLang="zh-CN" sz="2400" kern="0" dirty="0">
              <a:solidFill>
                <a:srgbClr val="001746"/>
              </a:solidFill>
              <a:latin typeface="Impact"/>
              <a:ea typeface="宋体"/>
              <a:cs typeface="+mn-cs"/>
            </a:endParaRPr>
          </a:p>
          <a:p>
            <a:pPr eaLnBrk="1" hangingPunct="1">
              <a:buClr>
                <a:srgbClr val="99FFCC"/>
              </a:buClr>
              <a:buFont typeface="Monotype Sorts" pitchFamily="2" charset="2"/>
              <a:buNone/>
              <a:defRPr/>
            </a:pPr>
            <a:r>
              <a:rPr kumimoji="1" lang="zh-CN" altLang="en-US" sz="2400" u="none" kern="0" dirty="0">
                <a:solidFill>
                  <a:srgbClr val="001746"/>
                </a:solidFill>
                <a:latin typeface="Impact"/>
                <a:ea typeface="宋体"/>
                <a:cs typeface="+mn-cs"/>
              </a:rPr>
              <a:t>     研制只允许定点单位进行。</a:t>
            </a:r>
            <a:endParaRPr kumimoji="1" lang="zh-CN" altLang="zh-CN" sz="2400" u="none" kern="0" dirty="0">
              <a:solidFill>
                <a:srgbClr val="001746"/>
              </a:solidFill>
              <a:latin typeface="Impact"/>
              <a:ea typeface="宋体"/>
              <a:cs typeface="+mn-cs"/>
            </a:endParaRPr>
          </a:p>
          <a:p>
            <a:pPr eaLnBrk="1" hangingPunct="1">
              <a:buClr>
                <a:srgbClr val="99FFCC"/>
              </a:buClr>
              <a:buFont typeface="Monotype Sorts" pitchFamily="2" charset="2"/>
              <a:buNone/>
              <a:defRPr/>
            </a:pPr>
            <a:r>
              <a:rPr kumimoji="1" lang="zh-CN" altLang="zh-CN" sz="2400" kern="0" dirty="0">
                <a:solidFill>
                  <a:srgbClr val="001746"/>
                </a:solidFill>
                <a:latin typeface="Impact"/>
                <a:ea typeface="宋体"/>
                <a:cs typeface="+mn-cs"/>
              </a:rPr>
              <a:t>④</a:t>
            </a:r>
            <a:r>
              <a:rPr kumimoji="1" lang="zh-CN" altLang="en-US" sz="2400" kern="0" dirty="0">
                <a:solidFill>
                  <a:srgbClr val="001746"/>
                </a:solidFill>
                <a:latin typeface="Impact"/>
                <a:ea typeface="宋体"/>
                <a:cs typeface="+mn-cs"/>
              </a:rPr>
              <a:t>专控经营：</a:t>
            </a:r>
          </a:p>
          <a:p>
            <a:pPr eaLnBrk="1" hangingPunct="1">
              <a:buClr>
                <a:srgbClr val="99FFCC"/>
              </a:buClr>
              <a:buFont typeface="Monotype Sorts" pitchFamily="2" charset="2"/>
              <a:buNone/>
              <a:defRPr/>
            </a:pPr>
            <a:r>
              <a:rPr kumimoji="1" lang="zh-CN" altLang="en-US" sz="2400" u="none" kern="0" dirty="0">
                <a:solidFill>
                  <a:srgbClr val="001746"/>
                </a:solidFill>
                <a:latin typeface="Impact"/>
                <a:ea typeface="宋体"/>
                <a:cs typeface="+mn-cs"/>
              </a:rPr>
              <a:t>     经许可的单位才能经营。</a:t>
            </a:r>
          </a:p>
          <a:p>
            <a:pPr eaLnBrk="1" hangingPunct="1">
              <a:buClr>
                <a:srgbClr val="99FFCC"/>
              </a:buClr>
              <a:buFont typeface="Monotype Sorts" pitchFamily="2" charset="2"/>
              <a:buNone/>
              <a:defRPr/>
            </a:pPr>
            <a:r>
              <a:rPr kumimoji="1" lang="zh-CN" altLang="en-US" sz="2400" kern="0" dirty="0">
                <a:solidFill>
                  <a:srgbClr val="001746"/>
                </a:solidFill>
                <a:latin typeface="Impact"/>
                <a:ea typeface="宋体"/>
                <a:cs typeface="+mn-cs"/>
              </a:rPr>
              <a:t>⑤满足使用：</a:t>
            </a:r>
          </a:p>
          <a:p>
            <a:pPr eaLnBrk="1" hangingPunct="1">
              <a:buClr>
                <a:srgbClr val="99FFCC"/>
              </a:buClr>
              <a:buFont typeface="Monotype Sorts" pitchFamily="2" charset="2"/>
              <a:buNone/>
              <a:defRPr/>
            </a:pPr>
            <a:r>
              <a:rPr kumimoji="1" lang="zh-CN" altLang="en-US" sz="2400" u="none" kern="0" dirty="0">
                <a:solidFill>
                  <a:srgbClr val="001746"/>
                </a:solidFill>
                <a:latin typeface="Impact"/>
                <a:ea typeface="宋体"/>
                <a:cs typeface="+mn-cs"/>
              </a:rPr>
              <a:t>    国内各单位都可申请</a:t>
            </a:r>
            <a:r>
              <a:rPr lang="zh-CN" altLang="en-US" u="none" kern="0" dirty="0">
                <a:latin typeface="Impact"/>
                <a:ea typeface="宋体"/>
              </a:rPr>
              <a:t>使用</a:t>
            </a:r>
            <a:r>
              <a:rPr lang="zh-CN" altLang="en-US" kern="0" dirty="0">
                <a:latin typeface="Impact"/>
                <a:ea typeface="宋体"/>
              </a:rPr>
              <a:t>。</a:t>
            </a:r>
          </a:p>
        </p:txBody>
      </p:sp>
    </p:spTree>
    <p:extLst>
      <p:ext uri="{BB962C8B-B14F-4D97-AF65-F5344CB8AC3E}">
        <p14:creationId xmlns:p14="http://schemas.microsoft.com/office/powerpoint/2010/main" val="11388103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p:cNvSpPr txBox="1"/>
          <p:nvPr/>
        </p:nvSpPr>
        <p:spPr>
          <a:xfrm>
            <a:off x="683568" y="1262365"/>
            <a:ext cx="7776863" cy="4467954"/>
          </a:xfrm>
          <a:prstGeom prst="rect">
            <a:avLst/>
          </a:prstGeom>
          <a:noFill/>
        </p:spPr>
        <p:txBody>
          <a:bodyPr wrap="square" rtlCol="0">
            <a:spAutoFit/>
          </a:bodyPr>
          <a:lstStyle/>
          <a:p>
            <a:pPr indent="457200">
              <a:lnSpc>
                <a:spcPct val="120000"/>
              </a:lnSpc>
              <a:spcBef>
                <a:spcPts val="600"/>
              </a:spcBef>
              <a:spcAft>
                <a:spcPts val="600"/>
              </a:spcAft>
              <a:buClr>
                <a:srgbClr val="00B050"/>
              </a:buClr>
              <a:buFont typeface="Wingdings" panose="05000000000000000000" pitchFamily="2" charset="2"/>
              <a:buChar char="n"/>
            </a:pPr>
            <a:r>
              <a:rPr lang="zh-CN" altLang="en-US" u="none" dirty="0">
                <a:solidFill>
                  <a:schemeClr val="accent5">
                    <a:lumMod val="10000"/>
                  </a:schemeClr>
                </a:solidFill>
                <a:latin typeface="黑体" panose="02010609060101010101" pitchFamily="49" charset="-122"/>
                <a:ea typeface="黑体" panose="02010609060101010101" pitchFamily="49" charset="-122"/>
              </a:rPr>
              <a:t>分组密码的工作模式：根据不同的数据格      式和安全性要求，以一个具体的分组密码算法为基础构造一个分组密码系统的方法。</a:t>
            </a:r>
            <a:endParaRPr lang="en-US" altLang="zh-CN" u="none" dirty="0">
              <a:solidFill>
                <a:schemeClr val="accent5">
                  <a:lumMod val="10000"/>
                </a:schemeClr>
              </a:solidFill>
              <a:latin typeface="黑体" panose="02010609060101010101" pitchFamily="49" charset="-122"/>
              <a:ea typeface="黑体" panose="02010609060101010101" pitchFamily="49" charset="-122"/>
            </a:endParaRPr>
          </a:p>
          <a:p>
            <a:pPr indent="457200">
              <a:lnSpc>
                <a:spcPct val="120000"/>
              </a:lnSpc>
              <a:spcBef>
                <a:spcPts val="600"/>
              </a:spcBef>
              <a:spcAft>
                <a:spcPts val="600"/>
              </a:spcAft>
              <a:buClr>
                <a:srgbClr val="00B050"/>
              </a:buClr>
              <a:buFont typeface="Wingdings" panose="05000000000000000000" pitchFamily="2" charset="2"/>
              <a:buChar char="n"/>
            </a:pPr>
            <a:r>
              <a:rPr lang="zh-CN" altLang="en-US" u="none" dirty="0">
                <a:solidFill>
                  <a:schemeClr val="accent5">
                    <a:lumMod val="10000"/>
                  </a:schemeClr>
                </a:solidFill>
                <a:latin typeface="黑体" panose="02010609060101010101" pitchFamily="49" charset="-122"/>
                <a:ea typeface="黑体" panose="02010609060101010101" pitchFamily="49" charset="-122"/>
              </a:rPr>
              <a:t>分组密码的工作模式应当力求简单，有效和易于实现。</a:t>
            </a:r>
            <a:endParaRPr lang="en-US" altLang="zh-CN" u="none" dirty="0">
              <a:solidFill>
                <a:schemeClr val="accent5">
                  <a:lumMod val="10000"/>
                </a:schemeClr>
              </a:solidFill>
              <a:latin typeface="黑体" panose="02010609060101010101" pitchFamily="49" charset="-122"/>
              <a:ea typeface="黑体" panose="02010609060101010101" pitchFamily="49" charset="-122"/>
            </a:endParaRPr>
          </a:p>
          <a:p>
            <a:pPr indent="457200">
              <a:lnSpc>
                <a:spcPct val="120000"/>
              </a:lnSpc>
              <a:spcBef>
                <a:spcPts val="600"/>
              </a:spcBef>
              <a:spcAft>
                <a:spcPts val="600"/>
              </a:spcAft>
              <a:buClr>
                <a:srgbClr val="00B050"/>
              </a:buClr>
              <a:buFont typeface="Wingdings" panose="05000000000000000000" pitchFamily="2" charset="2"/>
              <a:buChar char="n"/>
            </a:pPr>
            <a:r>
              <a:rPr lang="zh-CN" altLang="en-US" u="none" dirty="0">
                <a:solidFill>
                  <a:schemeClr val="accent5">
                    <a:lumMod val="10000"/>
                  </a:schemeClr>
                </a:solidFill>
                <a:latin typeface="黑体" panose="02010609060101010101" pitchFamily="49" charset="-122"/>
                <a:ea typeface="黑体" panose="02010609060101010101" pitchFamily="49" charset="-122"/>
              </a:rPr>
              <a:t>采用适当的工作模式来隐蔽明文的统计特性、数据的格式等，降低密文被删除、重放、重排、插入和伪造成功的机会。</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431540" y="1668846"/>
            <a:ext cx="7928227" cy="535531"/>
          </a:xfrm>
          <a:prstGeom prst="rect">
            <a:avLst/>
          </a:prstGeom>
          <a:solidFill>
            <a:srgbClr val="5A8800"/>
          </a:solidFill>
          <a:ln>
            <a:solidFill>
              <a:srgbClr val="80C535"/>
            </a:solidFill>
          </a:ln>
        </p:spPr>
        <p:txBody>
          <a:bodyPr wrap="square" rtlCol="0">
            <a:spAutoFit/>
          </a:bodyPr>
          <a:lstStyle/>
          <a:p>
            <a:pPr marL="0" lvl="1" indent="-269875" eaLnBrk="0" hangingPunct="0">
              <a:lnSpc>
                <a:spcPct val="120000"/>
              </a:lnSpc>
              <a:spcBef>
                <a:spcPts val="600"/>
              </a:spcBef>
              <a:buClr>
                <a:srgbClr val="00FF00"/>
              </a:buClr>
              <a:defRPr/>
            </a:pPr>
            <a:r>
              <a:rPr kumimoji="0" lang="zh-CN" altLang="en-US" sz="2400" b="0" i="0" u="none" strike="noStrike" kern="0" cap="none" spc="0" normalizeH="0" baseline="0" noProof="0" dirty="0">
                <a:ln>
                  <a:noFill/>
                </a:ln>
                <a:solidFill>
                  <a:srgbClr val="FFFFFF"/>
                </a:solidFill>
                <a:effectLst/>
                <a:uLnTx/>
                <a:uFillTx/>
                <a:ea typeface="黑体" panose="02010609060101010101" pitchFamily="49" charset="-122"/>
              </a:rPr>
              <a:t>（一）</a:t>
            </a:r>
            <a:r>
              <a:rPr lang="zh-CN" altLang="en-US" sz="2400" b="0" u="none" noProof="0" dirty="0">
                <a:solidFill>
                  <a:srgbClr val="FFFFFF"/>
                </a:solidFill>
                <a:ea typeface="黑体" panose="02010609060101010101" pitchFamily="49" charset="-122"/>
              </a:rPr>
              <a:t>电子密码本模式</a:t>
            </a:r>
            <a:r>
              <a:rPr lang="en-US" altLang="zh-CN" sz="2400" u="none" dirty="0"/>
              <a:t>(ECB</a:t>
            </a:r>
            <a:r>
              <a:rPr lang="zh-CN" altLang="en-US" sz="2400" u="none" dirty="0"/>
              <a:t>，</a:t>
            </a:r>
            <a:r>
              <a:rPr lang="en-US" altLang="zh-CN" sz="2400" u="none" dirty="0">
                <a:solidFill>
                  <a:srgbClr val="FF0000"/>
                </a:solidFill>
              </a:rPr>
              <a:t>E</a:t>
            </a:r>
            <a:r>
              <a:rPr lang="en-US" altLang="zh-CN" sz="2400" u="none" dirty="0"/>
              <a:t>lectronic </a:t>
            </a:r>
            <a:r>
              <a:rPr lang="en-US" altLang="zh-CN" sz="2400" u="none" dirty="0">
                <a:solidFill>
                  <a:srgbClr val="FF0000"/>
                </a:solidFill>
              </a:rPr>
              <a:t>C</a:t>
            </a:r>
            <a:r>
              <a:rPr lang="en-US" altLang="zh-CN" sz="2400" u="none" dirty="0"/>
              <a:t>ode </a:t>
            </a:r>
            <a:r>
              <a:rPr lang="en-US" altLang="zh-CN" sz="2400" u="none" dirty="0">
                <a:solidFill>
                  <a:srgbClr val="FF0000"/>
                </a:solidFill>
              </a:rPr>
              <a:t>B</a:t>
            </a:r>
            <a:r>
              <a:rPr lang="en-US" altLang="zh-CN" sz="2400" u="none" dirty="0"/>
              <a:t>ook)</a:t>
            </a:r>
          </a:p>
        </p:txBody>
      </p:sp>
      <p:sp>
        <p:nvSpPr>
          <p:cNvPr id="4" name="文本框 3"/>
          <p:cNvSpPr txBox="1"/>
          <p:nvPr/>
        </p:nvSpPr>
        <p:spPr>
          <a:xfrm>
            <a:off x="431540" y="2466839"/>
            <a:ext cx="7928226" cy="535531"/>
          </a:xfrm>
          <a:prstGeom prst="rect">
            <a:avLst/>
          </a:prstGeom>
          <a:solidFill>
            <a:srgbClr val="5A8800"/>
          </a:solidFill>
          <a:ln>
            <a:solidFill>
              <a:srgbClr val="80C535"/>
            </a:solidFill>
          </a:ln>
        </p:spPr>
        <p:txBody>
          <a:bodyPr wrap="square" rtlCol="0">
            <a:spAutoFit/>
          </a:bodyPr>
          <a:lstStyle/>
          <a:p>
            <a:pPr marL="0" lvl="1" indent="-269875" eaLnBrk="0" hangingPunct="0">
              <a:lnSpc>
                <a:spcPct val="120000"/>
              </a:lnSpc>
              <a:spcBef>
                <a:spcPts val="600"/>
              </a:spcBef>
              <a:buClr>
                <a:srgbClr val="00FF00"/>
              </a:buClr>
              <a:defRPr/>
            </a:pPr>
            <a:r>
              <a:rPr kumimoji="0" lang="zh-CN" altLang="en-US" sz="2400" b="0" i="0" u="none" strike="noStrike" kern="0" cap="none" spc="0" normalizeH="0" baseline="0" noProof="0" dirty="0">
                <a:ln>
                  <a:noFill/>
                </a:ln>
                <a:solidFill>
                  <a:srgbClr val="FFFFFF"/>
                </a:solidFill>
                <a:effectLst/>
                <a:uLnTx/>
                <a:uFillTx/>
                <a:ea typeface="黑体" panose="02010609060101010101" pitchFamily="49" charset="-122"/>
              </a:rPr>
              <a:t>（二）密码分组链接模式</a:t>
            </a:r>
            <a:r>
              <a:rPr lang="en-US" altLang="zh-CN" sz="2400" u="none" dirty="0"/>
              <a:t>(CBC</a:t>
            </a:r>
            <a:r>
              <a:rPr lang="zh-CN" altLang="en-US" sz="2400" u="none" dirty="0"/>
              <a:t>，</a:t>
            </a:r>
            <a:r>
              <a:rPr lang="en-US" altLang="zh-CN" sz="2400" u="none" dirty="0" err="1">
                <a:solidFill>
                  <a:srgbClr val="FF0000"/>
                </a:solidFill>
              </a:rPr>
              <a:t>C</a:t>
            </a:r>
            <a:r>
              <a:rPr lang="en-US" altLang="zh-CN" sz="2400" u="none" dirty="0" err="1"/>
              <a:t>lipher</a:t>
            </a:r>
            <a:r>
              <a:rPr lang="en-US" altLang="zh-CN" sz="2400" u="none" dirty="0"/>
              <a:t> </a:t>
            </a:r>
            <a:r>
              <a:rPr lang="en-US" altLang="zh-CN" sz="2400" u="none" dirty="0">
                <a:solidFill>
                  <a:srgbClr val="FF0000"/>
                </a:solidFill>
              </a:rPr>
              <a:t>B</a:t>
            </a:r>
            <a:r>
              <a:rPr lang="en-US" altLang="zh-CN" sz="2400" u="none" dirty="0"/>
              <a:t>lock </a:t>
            </a:r>
            <a:r>
              <a:rPr lang="en-US" altLang="zh-CN" sz="2400" u="none" dirty="0">
                <a:solidFill>
                  <a:srgbClr val="FF0000"/>
                </a:solidFill>
              </a:rPr>
              <a:t>C</a:t>
            </a:r>
            <a:r>
              <a:rPr lang="en-US" altLang="zh-CN" sz="2400" u="none" dirty="0"/>
              <a:t>haining)</a:t>
            </a:r>
          </a:p>
        </p:txBody>
      </p:sp>
      <p:sp>
        <p:nvSpPr>
          <p:cNvPr id="5" name="文本框 4"/>
          <p:cNvSpPr txBox="1"/>
          <p:nvPr/>
        </p:nvSpPr>
        <p:spPr>
          <a:xfrm>
            <a:off x="438887" y="3288004"/>
            <a:ext cx="7920880" cy="535531"/>
          </a:xfrm>
          <a:prstGeom prst="rect">
            <a:avLst/>
          </a:prstGeom>
          <a:solidFill>
            <a:srgbClr val="5A8800"/>
          </a:solidFill>
          <a:ln>
            <a:solidFill>
              <a:srgbClr val="80C535"/>
            </a:solidFill>
          </a:ln>
        </p:spPr>
        <p:txBody>
          <a:bodyPr wrap="square" rtlCol="0">
            <a:spAutoFit/>
          </a:bodyPr>
          <a:lstStyle/>
          <a:p>
            <a:pPr marL="0" lvl="1" indent="-269875" eaLnBrk="0" hangingPunct="0">
              <a:lnSpc>
                <a:spcPct val="120000"/>
              </a:lnSpc>
              <a:spcBef>
                <a:spcPts val="600"/>
              </a:spcBef>
              <a:buClr>
                <a:srgbClr val="00FF00"/>
              </a:buClr>
              <a:defRPr/>
            </a:pPr>
            <a:r>
              <a:rPr lang="zh-CN" altLang="en-US" sz="2400" b="0" u="none" kern="0" dirty="0">
                <a:solidFill>
                  <a:srgbClr val="FFFFFF"/>
                </a:solidFill>
                <a:ea typeface="黑体" panose="02010609060101010101" pitchFamily="49" charset="-122"/>
              </a:rPr>
              <a:t>（三）密码反馈模式</a:t>
            </a:r>
            <a:r>
              <a:rPr lang="en-US" altLang="zh-CN" sz="2400" u="none" dirty="0"/>
              <a:t>(CFB</a:t>
            </a:r>
            <a:r>
              <a:rPr lang="zh-CN" altLang="en-US" sz="2400" u="none" dirty="0"/>
              <a:t>，</a:t>
            </a:r>
            <a:r>
              <a:rPr lang="en-US" altLang="zh-CN" sz="2400" u="none" dirty="0">
                <a:solidFill>
                  <a:srgbClr val="FF0000"/>
                </a:solidFill>
              </a:rPr>
              <a:t>C</a:t>
            </a:r>
            <a:r>
              <a:rPr lang="en-US" altLang="zh-CN" sz="2400" u="none" dirty="0"/>
              <a:t>ipher </a:t>
            </a:r>
            <a:r>
              <a:rPr lang="en-US" altLang="zh-CN" sz="2400" u="none" dirty="0">
                <a:solidFill>
                  <a:srgbClr val="FF0000"/>
                </a:solidFill>
              </a:rPr>
              <a:t>F</a:t>
            </a:r>
            <a:r>
              <a:rPr lang="en-US" altLang="zh-CN" sz="2400" u="none" dirty="0"/>
              <a:t>eed</a:t>
            </a:r>
            <a:r>
              <a:rPr lang="en-US" altLang="zh-CN" sz="2400" u="none" dirty="0">
                <a:solidFill>
                  <a:srgbClr val="FF0000"/>
                </a:solidFill>
              </a:rPr>
              <a:t>b</a:t>
            </a:r>
            <a:r>
              <a:rPr lang="en-US" altLang="zh-CN" sz="2400" u="none" dirty="0"/>
              <a:t>ack)</a:t>
            </a:r>
          </a:p>
        </p:txBody>
      </p:sp>
      <p:sp>
        <p:nvSpPr>
          <p:cNvPr id="6" name="文本框 5"/>
          <p:cNvSpPr txBox="1"/>
          <p:nvPr/>
        </p:nvSpPr>
        <p:spPr>
          <a:xfrm>
            <a:off x="431540" y="4117711"/>
            <a:ext cx="7928226" cy="535531"/>
          </a:xfrm>
          <a:prstGeom prst="rect">
            <a:avLst/>
          </a:prstGeom>
          <a:solidFill>
            <a:srgbClr val="5A8800"/>
          </a:solidFill>
          <a:ln>
            <a:solidFill>
              <a:srgbClr val="80C535"/>
            </a:solidFill>
          </a:ln>
        </p:spPr>
        <p:txBody>
          <a:bodyPr wrap="square" rtlCol="0">
            <a:spAutoFit/>
          </a:bodyPr>
          <a:lstStyle/>
          <a:p>
            <a:pPr marL="0" lvl="1" indent="-269875" eaLnBrk="0" hangingPunct="0">
              <a:lnSpc>
                <a:spcPct val="120000"/>
              </a:lnSpc>
              <a:spcBef>
                <a:spcPts val="600"/>
              </a:spcBef>
              <a:buClr>
                <a:srgbClr val="00FF00"/>
              </a:buClr>
              <a:defRPr/>
            </a:pPr>
            <a:r>
              <a:rPr lang="zh-CN" altLang="en-US" sz="2400" b="0" u="none" kern="0" dirty="0">
                <a:solidFill>
                  <a:srgbClr val="FFFFFF"/>
                </a:solidFill>
                <a:ea typeface="黑体" panose="02010609060101010101" pitchFamily="49" charset="-122"/>
              </a:rPr>
              <a:t>（四）输出反馈模式</a:t>
            </a:r>
            <a:r>
              <a:rPr lang="en-US" altLang="zh-CN" sz="2400" u="none" dirty="0"/>
              <a:t>(OFB</a:t>
            </a:r>
            <a:r>
              <a:rPr lang="zh-CN" altLang="en-US" sz="2400" u="none" dirty="0"/>
              <a:t>，</a:t>
            </a:r>
            <a:r>
              <a:rPr lang="en-US" altLang="zh-CN" sz="2400" u="none" dirty="0">
                <a:solidFill>
                  <a:srgbClr val="FF0000"/>
                </a:solidFill>
              </a:rPr>
              <a:t>O</a:t>
            </a:r>
            <a:r>
              <a:rPr lang="en-US" altLang="zh-CN" sz="2400" u="none" dirty="0"/>
              <a:t>utput </a:t>
            </a:r>
            <a:r>
              <a:rPr lang="en-US" altLang="zh-CN" sz="2400" u="none" dirty="0">
                <a:solidFill>
                  <a:srgbClr val="FF0000"/>
                </a:solidFill>
              </a:rPr>
              <a:t>F</a:t>
            </a:r>
            <a:r>
              <a:rPr lang="en-US" altLang="zh-CN" sz="2400" u="none" dirty="0"/>
              <a:t>eed</a:t>
            </a:r>
            <a:r>
              <a:rPr lang="en-US" altLang="zh-CN" sz="2400" u="none" dirty="0">
                <a:solidFill>
                  <a:srgbClr val="FF0000"/>
                </a:solidFill>
              </a:rPr>
              <a:t>b</a:t>
            </a:r>
            <a:r>
              <a:rPr lang="en-US" altLang="zh-CN" sz="2400" u="none" dirty="0"/>
              <a:t>ack)</a:t>
            </a:r>
          </a:p>
        </p:txBody>
      </p:sp>
      <p:sp>
        <p:nvSpPr>
          <p:cNvPr id="7" name="文本框 6"/>
          <p:cNvSpPr txBox="1"/>
          <p:nvPr/>
        </p:nvSpPr>
        <p:spPr>
          <a:xfrm>
            <a:off x="438887" y="4989096"/>
            <a:ext cx="7920879" cy="535531"/>
          </a:xfrm>
          <a:prstGeom prst="rect">
            <a:avLst/>
          </a:prstGeom>
          <a:solidFill>
            <a:srgbClr val="5A8800"/>
          </a:solidFill>
          <a:ln>
            <a:solidFill>
              <a:srgbClr val="80C535"/>
            </a:solidFill>
          </a:ln>
        </p:spPr>
        <p:txBody>
          <a:bodyPr wrap="square" rtlCol="0">
            <a:spAutoFit/>
          </a:bodyPr>
          <a:lstStyle/>
          <a:p>
            <a:pPr marL="0" lvl="1" indent="-269875" eaLnBrk="0" hangingPunct="0">
              <a:lnSpc>
                <a:spcPct val="120000"/>
              </a:lnSpc>
              <a:spcBef>
                <a:spcPts val="600"/>
              </a:spcBef>
              <a:buClr>
                <a:srgbClr val="00FF00"/>
              </a:buClr>
              <a:defRPr/>
            </a:pPr>
            <a:r>
              <a:rPr lang="zh-CN" altLang="en-US" sz="2400" b="0" u="none" kern="0" dirty="0">
                <a:solidFill>
                  <a:srgbClr val="FFFFFF"/>
                </a:solidFill>
                <a:ea typeface="黑体" panose="02010609060101010101" pitchFamily="49" charset="-122"/>
              </a:rPr>
              <a:t>（五）计数器模式</a:t>
            </a:r>
            <a:r>
              <a:rPr lang="zh-CN" altLang="en-US" sz="2400" u="none" dirty="0"/>
              <a:t>（</a:t>
            </a:r>
            <a:r>
              <a:rPr lang="en-US" altLang="zh-CN" sz="2400" u="none" dirty="0"/>
              <a:t>CTR, </a:t>
            </a:r>
            <a:r>
              <a:rPr lang="en-US" altLang="zh-CN" sz="2400" u="none" dirty="0">
                <a:solidFill>
                  <a:srgbClr val="FF0000"/>
                </a:solidFill>
              </a:rPr>
              <a:t>C</a:t>
            </a:r>
            <a:r>
              <a:rPr lang="en-US" altLang="zh-CN" sz="2400" u="none" dirty="0"/>
              <a:t>oun</a:t>
            </a:r>
            <a:r>
              <a:rPr lang="en-US" altLang="zh-CN" sz="2400" u="none" dirty="0">
                <a:solidFill>
                  <a:srgbClr val="FF0000"/>
                </a:solidFill>
              </a:rPr>
              <a:t>t</a:t>
            </a:r>
            <a:r>
              <a:rPr lang="en-US" altLang="zh-CN" sz="2400" u="none" dirty="0"/>
              <a:t>e</a:t>
            </a:r>
            <a:r>
              <a:rPr lang="en-US" altLang="zh-CN" sz="2400" u="none" dirty="0">
                <a:solidFill>
                  <a:srgbClr val="FF0000"/>
                </a:solidFill>
              </a:rPr>
              <a:t>r</a:t>
            </a:r>
            <a:r>
              <a:rPr lang="en-US" altLang="zh-CN" sz="2400" u="none" dirty="0"/>
              <a:t> Mode</a:t>
            </a:r>
            <a:r>
              <a:rPr lang="zh-CN" altLang="en-US" sz="2400" u="none" dirty="0"/>
              <a:t>）</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7" name="Rectangle 3"/>
          <p:cNvSpPr>
            <a:spLocks noGrp="1" noChangeArrowheads="1"/>
          </p:cNvSpPr>
          <p:nvPr>
            <p:ph idx="1"/>
          </p:nvPr>
        </p:nvSpPr>
        <p:spPr>
          <a:xfrm>
            <a:off x="457200" y="1484784"/>
            <a:ext cx="8229600" cy="4824000"/>
          </a:xfrm>
        </p:spPr>
        <p:txBody>
          <a:bodyPr/>
          <a:lstStyle/>
          <a:p>
            <a:pPr marL="0" indent="0">
              <a:spcAft>
                <a:spcPts val="1800"/>
              </a:spcAft>
              <a:buNone/>
            </a:pPr>
            <a:r>
              <a:rPr lang="en-US" altLang="zh-CN" dirty="0">
                <a:solidFill>
                  <a:srgbClr val="FF0000"/>
                </a:solidFill>
              </a:rPr>
              <a:t>1. </a:t>
            </a:r>
            <a:r>
              <a:rPr lang="zh-CN" altLang="en-US" dirty="0">
                <a:solidFill>
                  <a:srgbClr val="FF0000"/>
                </a:solidFill>
              </a:rPr>
              <a:t>加密</a:t>
            </a:r>
          </a:p>
        </p:txBody>
      </p:sp>
      <p:graphicFrame>
        <p:nvGraphicFramePr>
          <p:cNvPr id="41986" name="Object 9"/>
          <p:cNvGraphicFramePr>
            <a:graphicFrameLocks noChangeAspect="1"/>
          </p:cNvGraphicFramePr>
          <p:nvPr/>
        </p:nvGraphicFramePr>
        <p:xfrm>
          <a:off x="28638" y="3924339"/>
          <a:ext cx="9115362" cy="2352675"/>
        </p:xfrm>
        <a:graphic>
          <a:graphicData uri="http://schemas.openxmlformats.org/presentationml/2006/ole">
            <mc:AlternateContent xmlns:mc="http://schemas.openxmlformats.org/markup-compatibility/2006">
              <mc:Choice xmlns:v="urn:schemas-microsoft-com:vml" Requires="v">
                <p:oleObj spid="_x0000_s13314" name="Visio" r:id="rId4" imgW="5486400" imgH="1422400" progId="Visio.Drawing.11">
                  <p:embed/>
                </p:oleObj>
              </mc:Choice>
              <mc:Fallback>
                <p:oleObj name="Visio" r:id="rId4" imgW="5486400" imgH="1422400" progId="Visio.Drawing.11">
                  <p:embed/>
                  <p:pic>
                    <p:nvPicPr>
                      <p:cNvPr id="0" name="Object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638" y="3924339"/>
                        <a:ext cx="9115362" cy="2352675"/>
                      </a:xfrm>
                      <a:prstGeom prst="rect">
                        <a:avLst/>
                      </a:prstGeom>
                      <a:solidFill>
                        <a:schemeClr val="tx1"/>
                      </a:solidFill>
                    </p:spPr>
                  </p:pic>
                </p:oleObj>
              </mc:Fallback>
            </mc:AlternateContent>
          </a:graphicData>
        </a:graphic>
      </p:graphicFrame>
      <p:graphicFrame>
        <p:nvGraphicFramePr>
          <p:cNvPr id="41988" name="Object 4"/>
          <p:cNvGraphicFramePr>
            <a:graphicFrameLocks noChangeAspect="1"/>
          </p:cNvGraphicFramePr>
          <p:nvPr/>
        </p:nvGraphicFramePr>
        <p:xfrm>
          <a:off x="2819376" y="2916808"/>
          <a:ext cx="3700462" cy="584200"/>
        </p:xfrm>
        <a:graphic>
          <a:graphicData uri="http://schemas.openxmlformats.org/presentationml/2006/ole">
            <mc:AlternateContent xmlns:mc="http://schemas.openxmlformats.org/markup-compatibility/2006">
              <mc:Choice xmlns:v="urn:schemas-microsoft-com:vml" Requires="v">
                <p:oleObj spid="_x0000_s13315" name="公式" r:id="rId6" imgW="1447800" imgH="228600" progId="Equation.3">
                  <p:embed/>
                </p:oleObj>
              </mc:Choice>
              <mc:Fallback>
                <p:oleObj name="公式" r:id="rId6" imgW="1447800" imgH="228600" progId="Equation.3">
                  <p:embed/>
                  <p:pic>
                    <p:nvPicPr>
                      <p:cNvPr id="0" name="Picture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19376" y="2916808"/>
                        <a:ext cx="3700462" cy="58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41992" name="Picture 8" descr="http://img1.niutuku.com/vector/201101/2702/img44131665.jpg"/>
          <p:cNvPicPr>
            <a:picLocks noChangeAspect="1" noChangeArrowheads="1"/>
          </p:cNvPicPr>
          <p:nvPr/>
        </p:nvPicPr>
        <p:blipFill>
          <a:blip r:embed="rId8"/>
          <a:srcRect l="22666" t="25972" r="24306" b="27389"/>
          <a:stretch>
            <a:fillRect/>
          </a:stretch>
        </p:blipFill>
        <p:spPr bwMode="auto">
          <a:xfrm>
            <a:off x="3732200" y="1346741"/>
            <a:ext cx="1536047" cy="1350981"/>
          </a:xfrm>
          <a:prstGeom prst="rect">
            <a:avLst/>
          </a:prstGeom>
          <a:noFill/>
        </p:spPr>
      </p:pic>
      <p:grpSp>
        <p:nvGrpSpPr>
          <p:cNvPr id="13" name="组合 12"/>
          <p:cNvGrpSpPr/>
          <p:nvPr/>
        </p:nvGrpSpPr>
        <p:grpSpPr>
          <a:xfrm>
            <a:off x="5192720" y="1590294"/>
            <a:ext cx="1350980" cy="523220"/>
            <a:chOff x="5484825" y="1919929"/>
            <a:chExt cx="1350980" cy="523220"/>
          </a:xfrm>
        </p:grpSpPr>
        <p:sp>
          <p:nvSpPr>
            <p:cNvPr id="10" name="TextBox 9"/>
            <p:cNvSpPr txBox="1"/>
            <p:nvPr/>
          </p:nvSpPr>
          <p:spPr>
            <a:xfrm>
              <a:off x="6324624" y="1919929"/>
              <a:ext cx="511181" cy="523220"/>
            </a:xfrm>
            <a:prstGeom prst="rect">
              <a:avLst/>
            </a:prstGeom>
            <a:noFill/>
          </p:spPr>
          <p:txBody>
            <a:bodyPr wrap="square" rtlCol="0">
              <a:spAutoFit/>
            </a:bodyPr>
            <a:lstStyle/>
            <a:p>
              <a:r>
                <a:rPr lang="en-US" altLang="zh-CN" u="none" dirty="0" err="1">
                  <a:solidFill>
                    <a:schemeClr val="bg1">
                      <a:lumMod val="60000"/>
                      <a:lumOff val="40000"/>
                    </a:schemeClr>
                  </a:solidFill>
                </a:rPr>
                <a:t>C</a:t>
              </a:r>
              <a:r>
                <a:rPr lang="en-US" altLang="zh-CN" i="1" u="none" baseline="-25000" dirty="0" err="1">
                  <a:solidFill>
                    <a:schemeClr val="bg1">
                      <a:lumMod val="60000"/>
                      <a:lumOff val="40000"/>
                    </a:schemeClr>
                  </a:solidFill>
                </a:rPr>
                <a:t>i</a:t>
              </a:r>
              <a:endParaRPr lang="zh-CN" altLang="en-US" i="1" u="none" baseline="-25000" dirty="0">
                <a:solidFill>
                  <a:schemeClr val="bg1">
                    <a:lumMod val="60000"/>
                    <a:lumOff val="40000"/>
                  </a:schemeClr>
                </a:solidFill>
              </a:endParaRPr>
            </a:p>
          </p:txBody>
        </p:sp>
        <p:sp>
          <p:nvSpPr>
            <p:cNvPr id="11" name="下箭头 10"/>
            <p:cNvSpPr/>
            <p:nvPr/>
          </p:nvSpPr>
          <p:spPr bwMode="auto">
            <a:xfrm rot="16200000">
              <a:off x="5703903" y="1785916"/>
              <a:ext cx="401643" cy="839799"/>
            </a:xfrm>
            <a:prstGeom prst="downArrow">
              <a:avLst/>
            </a:prstGeom>
            <a:solidFill>
              <a:srgbClr val="FF66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endParaRPr>
            </a:p>
          </p:txBody>
        </p:sp>
      </p:grpSp>
      <p:grpSp>
        <p:nvGrpSpPr>
          <p:cNvPr id="12" name="组合 11"/>
          <p:cNvGrpSpPr/>
          <p:nvPr/>
        </p:nvGrpSpPr>
        <p:grpSpPr>
          <a:xfrm>
            <a:off x="2636811" y="1590294"/>
            <a:ext cx="1314467" cy="523220"/>
            <a:chOff x="2928916" y="1919929"/>
            <a:chExt cx="1314467" cy="523220"/>
          </a:xfrm>
        </p:grpSpPr>
        <p:sp>
          <p:nvSpPr>
            <p:cNvPr id="9" name="TextBox 8"/>
            <p:cNvSpPr txBox="1"/>
            <p:nvPr/>
          </p:nvSpPr>
          <p:spPr>
            <a:xfrm>
              <a:off x="2928916" y="1919929"/>
              <a:ext cx="511181" cy="523220"/>
            </a:xfrm>
            <a:prstGeom prst="rect">
              <a:avLst/>
            </a:prstGeom>
            <a:noFill/>
          </p:spPr>
          <p:txBody>
            <a:bodyPr wrap="square" rtlCol="0">
              <a:spAutoFit/>
            </a:bodyPr>
            <a:lstStyle/>
            <a:p>
              <a:r>
                <a:rPr lang="en-US" altLang="zh-CN" u="none" dirty="0">
                  <a:solidFill>
                    <a:schemeClr val="bg1">
                      <a:lumMod val="60000"/>
                      <a:lumOff val="40000"/>
                    </a:schemeClr>
                  </a:solidFill>
                </a:rPr>
                <a:t>P</a:t>
              </a:r>
              <a:r>
                <a:rPr lang="en-US" altLang="zh-CN" i="1" u="none" baseline="-25000" dirty="0">
                  <a:solidFill>
                    <a:schemeClr val="bg1">
                      <a:lumMod val="60000"/>
                      <a:lumOff val="40000"/>
                    </a:schemeClr>
                  </a:solidFill>
                </a:rPr>
                <a:t>i</a:t>
              </a:r>
              <a:endParaRPr lang="zh-CN" altLang="en-US" i="1" u="none" baseline="-25000" dirty="0">
                <a:solidFill>
                  <a:schemeClr val="bg1">
                    <a:lumMod val="60000"/>
                    <a:lumOff val="40000"/>
                  </a:schemeClr>
                </a:solidFill>
              </a:endParaRPr>
            </a:p>
          </p:txBody>
        </p:sp>
        <p:sp>
          <p:nvSpPr>
            <p:cNvPr id="8" name="下箭头 7"/>
            <p:cNvSpPr/>
            <p:nvPr/>
          </p:nvSpPr>
          <p:spPr bwMode="auto">
            <a:xfrm rot="16200000">
              <a:off x="3622662" y="1785915"/>
              <a:ext cx="401643" cy="839799"/>
            </a:xfrm>
            <a:prstGeom prst="downArrow">
              <a:avLst/>
            </a:prstGeom>
            <a:solidFill>
              <a:srgbClr val="FF66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1986"/>
                                        </p:tgtEl>
                                        <p:attrNameLst>
                                          <p:attrName>style.visibility</p:attrName>
                                        </p:attrNameLst>
                                      </p:cBhvr>
                                      <p:to>
                                        <p:strVal val="visible"/>
                                      </p:to>
                                    </p:set>
                                    <p:anim calcmode="lin" valueType="num">
                                      <p:cBhvr additive="base">
                                        <p:cTn id="7" dur="1000" fill="hold"/>
                                        <p:tgtEl>
                                          <p:spTgt spid="41986"/>
                                        </p:tgtEl>
                                        <p:attrNameLst>
                                          <p:attrName>ppt_x</p:attrName>
                                        </p:attrNameLst>
                                      </p:cBhvr>
                                      <p:tavLst>
                                        <p:tav tm="0">
                                          <p:val>
                                            <p:strVal val="#ppt_x"/>
                                          </p:val>
                                        </p:tav>
                                        <p:tav tm="100000">
                                          <p:val>
                                            <p:strVal val="#ppt_x"/>
                                          </p:val>
                                        </p:tav>
                                      </p:tavLst>
                                    </p:anim>
                                    <p:anim calcmode="lin" valueType="num">
                                      <p:cBhvr additive="base">
                                        <p:cTn id="8" dur="1000" fill="hold"/>
                                        <p:tgtEl>
                                          <p:spTgt spid="41986"/>
                                        </p:tgtEl>
                                        <p:attrNameLst>
                                          <p:attrName>ppt_y</p:attrName>
                                        </p:attrNameLst>
                                      </p:cBhvr>
                                      <p:tavLst>
                                        <p:tav tm="0">
                                          <p:val>
                                            <p:strVal val="1+#ppt_h/2"/>
                                          </p:val>
                                        </p:tav>
                                        <p:tav tm="100000">
                                          <p:val>
                                            <p:strVal val="#ppt_y"/>
                                          </p:val>
                                        </p:tav>
                                      </p:tavLst>
                                    </p:anim>
                                  </p:childTnLst>
                                </p:cTn>
                              </p:par>
                            </p:childTnLst>
                          </p:cTn>
                        </p:par>
                        <p:par>
                          <p:cTn id="9" fill="hold">
                            <p:stCondLst>
                              <p:cond delay="1000"/>
                            </p:stCondLst>
                            <p:childTnLst>
                              <p:par>
                                <p:cTn id="10" presetID="2" presetClass="entr" presetSubtype="8" fill="hold" nodeType="afterEffect">
                                  <p:stCondLst>
                                    <p:cond delay="0"/>
                                  </p:stCondLst>
                                  <p:childTnLst>
                                    <p:set>
                                      <p:cBhvr>
                                        <p:cTn id="11" dur="1" fill="hold">
                                          <p:stCondLst>
                                            <p:cond delay="0"/>
                                          </p:stCondLst>
                                        </p:cTn>
                                        <p:tgtEl>
                                          <p:spTgt spid="41988"/>
                                        </p:tgtEl>
                                        <p:attrNameLst>
                                          <p:attrName>style.visibility</p:attrName>
                                        </p:attrNameLst>
                                      </p:cBhvr>
                                      <p:to>
                                        <p:strVal val="visible"/>
                                      </p:to>
                                    </p:set>
                                    <p:anim calcmode="lin" valueType="num">
                                      <p:cBhvr additive="base">
                                        <p:cTn id="12" dur="1000" fill="hold"/>
                                        <p:tgtEl>
                                          <p:spTgt spid="41988"/>
                                        </p:tgtEl>
                                        <p:attrNameLst>
                                          <p:attrName>ppt_x</p:attrName>
                                        </p:attrNameLst>
                                      </p:cBhvr>
                                      <p:tavLst>
                                        <p:tav tm="0">
                                          <p:val>
                                            <p:strVal val="0-#ppt_w/2"/>
                                          </p:val>
                                        </p:tav>
                                        <p:tav tm="100000">
                                          <p:val>
                                            <p:strVal val="#ppt_x"/>
                                          </p:val>
                                        </p:tav>
                                      </p:tavLst>
                                    </p:anim>
                                    <p:anim calcmode="lin" valueType="num">
                                      <p:cBhvr additive="base">
                                        <p:cTn id="13" dur="1000" fill="hold"/>
                                        <p:tgtEl>
                                          <p:spTgt spid="41988"/>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55" presetClass="entr" presetSubtype="0" fill="hold" nodeType="clickEffect">
                                  <p:stCondLst>
                                    <p:cond delay="0"/>
                                  </p:stCondLst>
                                  <p:childTnLst>
                                    <p:set>
                                      <p:cBhvr>
                                        <p:cTn id="17" dur="1" fill="hold">
                                          <p:stCondLst>
                                            <p:cond delay="0"/>
                                          </p:stCondLst>
                                        </p:cTn>
                                        <p:tgtEl>
                                          <p:spTgt spid="41992"/>
                                        </p:tgtEl>
                                        <p:attrNameLst>
                                          <p:attrName>style.visibility</p:attrName>
                                        </p:attrNameLst>
                                      </p:cBhvr>
                                      <p:to>
                                        <p:strVal val="visible"/>
                                      </p:to>
                                    </p:set>
                                    <p:anim calcmode="lin" valueType="num">
                                      <p:cBhvr>
                                        <p:cTn id="18" dur="1000" fill="hold"/>
                                        <p:tgtEl>
                                          <p:spTgt spid="41992"/>
                                        </p:tgtEl>
                                        <p:attrNameLst>
                                          <p:attrName>ppt_w</p:attrName>
                                        </p:attrNameLst>
                                      </p:cBhvr>
                                      <p:tavLst>
                                        <p:tav tm="0">
                                          <p:val>
                                            <p:strVal val="#ppt_w*0.70"/>
                                          </p:val>
                                        </p:tav>
                                        <p:tav tm="100000">
                                          <p:val>
                                            <p:strVal val="#ppt_w"/>
                                          </p:val>
                                        </p:tav>
                                      </p:tavLst>
                                    </p:anim>
                                    <p:anim calcmode="lin" valueType="num">
                                      <p:cBhvr>
                                        <p:cTn id="19" dur="1000" fill="hold"/>
                                        <p:tgtEl>
                                          <p:spTgt spid="41992"/>
                                        </p:tgtEl>
                                        <p:attrNameLst>
                                          <p:attrName>ppt_h</p:attrName>
                                        </p:attrNameLst>
                                      </p:cBhvr>
                                      <p:tavLst>
                                        <p:tav tm="0">
                                          <p:val>
                                            <p:strVal val="#ppt_h"/>
                                          </p:val>
                                        </p:tav>
                                        <p:tav tm="100000">
                                          <p:val>
                                            <p:strVal val="#ppt_h"/>
                                          </p:val>
                                        </p:tav>
                                      </p:tavLst>
                                    </p:anim>
                                    <p:animEffect transition="in" filter="fade">
                                      <p:cBhvr>
                                        <p:cTn id="20" dur="1000"/>
                                        <p:tgtEl>
                                          <p:spTgt spid="41992"/>
                                        </p:tgtEl>
                                      </p:cBhvr>
                                    </p:animEffect>
                                  </p:childTnLst>
                                </p:cTn>
                              </p:par>
                            </p:childTnLst>
                          </p:cTn>
                        </p:par>
                      </p:childTnLst>
                    </p:cTn>
                  </p:par>
                  <p:par>
                    <p:cTn id="21" fill="hold">
                      <p:stCondLst>
                        <p:cond delay="indefinite"/>
                      </p:stCondLst>
                      <p:childTnLst>
                        <p:par>
                          <p:cTn id="22" fill="hold">
                            <p:stCondLst>
                              <p:cond delay="0"/>
                            </p:stCondLst>
                            <p:childTnLst>
                              <p:par>
                                <p:cTn id="23" presetID="55" presetClass="entr" presetSubtype="0" fill="hold" nodeType="clickEffect">
                                  <p:stCondLst>
                                    <p:cond delay="0"/>
                                  </p:stCondLst>
                                  <p:childTnLst>
                                    <p:set>
                                      <p:cBhvr>
                                        <p:cTn id="24" dur="1" fill="hold">
                                          <p:stCondLst>
                                            <p:cond delay="0"/>
                                          </p:stCondLst>
                                        </p:cTn>
                                        <p:tgtEl>
                                          <p:spTgt spid="12"/>
                                        </p:tgtEl>
                                        <p:attrNameLst>
                                          <p:attrName>style.visibility</p:attrName>
                                        </p:attrNameLst>
                                      </p:cBhvr>
                                      <p:to>
                                        <p:strVal val="visible"/>
                                      </p:to>
                                    </p:set>
                                    <p:anim calcmode="lin" valueType="num">
                                      <p:cBhvr>
                                        <p:cTn id="25" dur="1000" fill="hold"/>
                                        <p:tgtEl>
                                          <p:spTgt spid="12"/>
                                        </p:tgtEl>
                                        <p:attrNameLst>
                                          <p:attrName>ppt_w</p:attrName>
                                        </p:attrNameLst>
                                      </p:cBhvr>
                                      <p:tavLst>
                                        <p:tav tm="0">
                                          <p:val>
                                            <p:strVal val="#ppt_w*0.70"/>
                                          </p:val>
                                        </p:tav>
                                        <p:tav tm="100000">
                                          <p:val>
                                            <p:strVal val="#ppt_w"/>
                                          </p:val>
                                        </p:tav>
                                      </p:tavLst>
                                    </p:anim>
                                    <p:anim calcmode="lin" valueType="num">
                                      <p:cBhvr>
                                        <p:cTn id="26" dur="1000" fill="hold"/>
                                        <p:tgtEl>
                                          <p:spTgt spid="12"/>
                                        </p:tgtEl>
                                        <p:attrNameLst>
                                          <p:attrName>ppt_h</p:attrName>
                                        </p:attrNameLst>
                                      </p:cBhvr>
                                      <p:tavLst>
                                        <p:tav tm="0">
                                          <p:val>
                                            <p:strVal val="#ppt_h"/>
                                          </p:val>
                                        </p:tav>
                                        <p:tav tm="100000">
                                          <p:val>
                                            <p:strVal val="#ppt_h"/>
                                          </p:val>
                                        </p:tav>
                                      </p:tavLst>
                                    </p:anim>
                                    <p:animEffect transition="in" filter="fade">
                                      <p:cBhvr>
                                        <p:cTn id="27" dur="1000"/>
                                        <p:tgtEl>
                                          <p:spTgt spid="12"/>
                                        </p:tgtEl>
                                      </p:cBhvr>
                                    </p:animEffect>
                                  </p:childTnLst>
                                </p:cTn>
                              </p:par>
                            </p:childTnLst>
                          </p:cTn>
                        </p:par>
                        <p:par>
                          <p:cTn id="28" fill="hold">
                            <p:stCondLst>
                              <p:cond delay="1000"/>
                            </p:stCondLst>
                            <p:childTnLst>
                              <p:par>
                                <p:cTn id="29" presetID="55" presetClass="entr" presetSubtype="0" fill="hold" nodeType="after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p:cTn id="31" dur="1000" fill="hold"/>
                                        <p:tgtEl>
                                          <p:spTgt spid="13"/>
                                        </p:tgtEl>
                                        <p:attrNameLst>
                                          <p:attrName>ppt_w</p:attrName>
                                        </p:attrNameLst>
                                      </p:cBhvr>
                                      <p:tavLst>
                                        <p:tav tm="0">
                                          <p:val>
                                            <p:strVal val="#ppt_w*0.70"/>
                                          </p:val>
                                        </p:tav>
                                        <p:tav tm="100000">
                                          <p:val>
                                            <p:strVal val="#ppt_w"/>
                                          </p:val>
                                        </p:tav>
                                      </p:tavLst>
                                    </p:anim>
                                    <p:anim calcmode="lin" valueType="num">
                                      <p:cBhvr>
                                        <p:cTn id="32" dur="1000" fill="hold"/>
                                        <p:tgtEl>
                                          <p:spTgt spid="13"/>
                                        </p:tgtEl>
                                        <p:attrNameLst>
                                          <p:attrName>ppt_h</p:attrName>
                                        </p:attrNameLst>
                                      </p:cBhvr>
                                      <p:tavLst>
                                        <p:tav tm="0">
                                          <p:val>
                                            <p:strVal val="#ppt_h"/>
                                          </p:val>
                                        </p:tav>
                                        <p:tav tm="100000">
                                          <p:val>
                                            <p:strVal val="#ppt_h"/>
                                          </p:val>
                                        </p:tav>
                                      </p:tavLst>
                                    </p:anim>
                                    <p:animEffect transition="in" filter="fade">
                                      <p:cBhvr>
                                        <p:cTn id="33"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7" name="Rectangle 3"/>
          <p:cNvSpPr>
            <a:spLocks noGrp="1" noChangeArrowheads="1"/>
          </p:cNvSpPr>
          <p:nvPr>
            <p:ph idx="1"/>
          </p:nvPr>
        </p:nvSpPr>
        <p:spPr/>
        <p:txBody>
          <a:bodyPr/>
          <a:lstStyle/>
          <a:p>
            <a:pPr marL="0" indent="0">
              <a:spcAft>
                <a:spcPts val="1800"/>
              </a:spcAft>
              <a:buNone/>
            </a:pPr>
            <a:r>
              <a:rPr lang="en-US" altLang="zh-CN" dirty="0">
                <a:solidFill>
                  <a:srgbClr val="FF0000"/>
                </a:solidFill>
              </a:rPr>
              <a:t>2. </a:t>
            </a:r>
            <a:r>
              <a:rPr lang="zh-CN" altLang="en-US" dirty="0">
                <a:solidFill>
                  <a:srgbClr val="FF0000"/>
                </a:solidFill>
              </a:rPr>
              <a:t>解密</a:t>
            </a:r>
          </a:p>
        </p:txBody>
      </p:sp>
      <p:graphicFrame>
        <p:nvGraphicFramePr>
          <p:cNvPr id="210955" name="Object 11"/>
          <p:cNvGraphicFramePr>
            <a:graphicFrameLocks noChangeAspect="1"/>
          </p:cNvGraphicFramePr>
          <p:nvPr/>
        </p:nvGraphicFramePr>
        <p:xfrm>
          <a:off x="0" y="3611565"/>
          <a:ext cx="9144000" cy="2352675"/>
        </p:xfrm>
        <a:graphic>
          <a:graphicData uri="http://schemas.openxmlformats.org/presentationml/2006/ole">
            <mc:AlternateContent xmlns:mc="http://schemas.openxmlformats.org/markup-compatibility/2006">
              <mc:Choice xmlns:v="urn:schemas-microsoft-com:vml" Requires="v">
                <p:oleObj spid="_x0000_s14338" name="Visio" r:id="rId4" imgW="5486400" imgH="1422400" progId="Visio.Drawing.11">
                  <p:embed/>
                </p:oleObj>
              </mc:Choice>
              <mc:Fallback>
                <p:oleObj name="Visio" r:id="rId4" imgW="5486400" imgH="1422400" progId="Visio.Drawing.11">
                  <p:embed/>
                  <p:pic>
                    <p:nvPicPr>
                      <p:cNvPr id="0" name="Object 1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3611565"/>
                        <a:ext cx="9144000" cy="2352675"/>
                      </a:xfrm>
                      <a:prstGeom prst="rect">
                        <a:avLst/>
                      </a:prstGeom>
                      <a:solidFill>
                        <a:schemeClr val="tx1"/>
                      </a:solidFill>
                    </p:spPr>
                  </p:pic>
                </p:oleObj>
              </mc:Fallback>
            </mc:AlternateContent>
          </a:graphicData>
        </a:graphic>
      </p:graphicFrame>
      <p:graphicFrame>
        <p:nvGraphicFramePr>
          <p:cNvPr id="43012" name="Object 4"/>
          <p:cNvGraphicFramePr>
            <a:graphicFrameLocks noChangeAspect="1"/>
          </p:cNvGraphicFramePr>
          <p:nvPr/>
        </p:nvGraphicFramePr>
        <p:xfrm>
          <a:off x="2527300" y="2662238"/>
          <a:ext cx="3943350" cy="617537"/>
        </p:xfrm>
        <a:graphic>
          <a:graphicData uri="http://schemas.openxmlformats.org/presentationml/2006/ole">
            <mc:AlternateContent xmlns:mc="http://schemas.openxmlformats.org/markup-compatibility/2006">
              <mc:Choice xmlns:v="urn:schemas-microsoft-com:vml" Requires="v">
                <p:oleObj spid="_x0000_s14339" name="公式" r:id="rId6" imgW="1460500" imgH="228600" progId="Equation.3">
                  <p:embed/>
                </p:oleObj>
              </mc:Choice>
              <mc:Fallback>
                <p:oleObj name="公式" r:id="rId6" imgW="1460500" imgH="228600" progId="Equation.3">
                  <p:embed/>
                  <p:pic>
                    <p:nvPicPr>
                      <p:cNvPr id="0" name="Picture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27300" y="2662238"/>
                        <a:ext cx="3943350" cy="617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nodeType="afterEffect">
                                  <p:stCondLst>
                                    <p:cond delay="0"/>
                                  </p:stCondLst>
                                  <p:childTnLst>
                                    <p:set>
                                      <p:cBhvr>
                                        <p:cTn id="6" dur="1" fill="hold">
                                          <p:stCondLst>
                                            <p:cond delay="0"/>
                                          </p:stCondLst>
                                        </p:cTn>
                                        <p:tgtEl>
                                          <p:spTgt spid="210955"/>
                                        </p:tgtEl>
                                        <p:attrNameLst>
                                          <p:attrName>style.visibility</p:attrName>
                                        </p:attrNameLst>
                                      </p:cBhvr>
                                      <p:to>
                                        <p:strVal val="visible"/>
                                      </p:to>
                                    </p:set>
                                    <p:anim calcmode="lin" valueType="num">
                                      <p:cBhvr>
                                        <p:cTn id="7" dur="1000" fill="hold"/>
                                        <p:tgtEl>
                                          <p:spTgt spid="210955"/>
                                        </p:tgtEl>
                                        <p:attrNameLst>
                                          <p:attrName>ppt_w</p:attrName>
                                        </p:attrNameLst>
                                      </p:cBhvr>
                                      <p:tavLst>
                                        <p:tav tm="0">
                                          <p:val>
                                            <p:strVal val="#ppt_w*0.70"/>
                                          </p:val>
                                        </p:tav>
                                        <p:tav tm="100000">
                                          <p:val>
                                            <p:strVal val="#ppt_w"/>
                                          </p:val>
                                        </p:tav>
                                      </p:tavLst>
                                    </p:anim>
                                    <p:anim calcmode="lin" valueType="num">
                                      <p:cBhvr>
                                        <p:cTn id="8" dur="1000" fill="hold"/>
                                        <p:tgtEl>
                                          <p:spTgt spid="210955"/>
                                        </p:tgtEl>
                                        <p:attrNameLst>
                                          <p:attrName>ppt_h</p:attrName>
                                        </p:attrNameLst>
                                      </p:cBhvr>
                                      <p:tavLst>
                                        <p:tav tm="0">
                                          <p:val>
                                            <p:strVal val="#ppt_h"/>
                                          </p:val>
                                        </p:tav>
                                        <p:tav tm="100000">
                                          <p:val>
                                            <p:strVal val="#ppt_h"/>
                                          </p:val>
                                        </p:tav>
                                      </p:tavLst>
                                    </p:anim>
                                    <p:animEffect transition="in" filter="fade">
                                      <p:cBhvr>
                                        <p:cTn id="9" dur="1000"/>
                                        <p:tgtEl>
                                          <p:spTgt spid="210955"/>
                                        </p:tgtEl>
                                      </p:cBhvr>
                                    </p:animEffect>
                                  </p:childTnLst>
                                </p:cTn>
                              </p:par>
                            </p:childTnLst>
                          </p:cTn>
                        </p:par>
                        <p:par>
                          <p:cTn id="10" fill="hold">
                            <p:stCondLst>
                              <p:cond delay="1000"/>
                            </p:stCondLst>
                            <p:childTnLst>
                              <p:par>
                                <p:cTn id="11" presetID="2" presetClass="entr" presetSubtype="8" fill="hold" nodeType="afterEffect">
                                  <p:stCondLst>
                                    <p:cond delay="0"/>
                                  </p:stCondLst>
                                  <p:childTnLst>
                                    <p:set>
                                      <p:cBhvr>
                                        <p:cTn id="12" dur="1" fill="hold">
                                          <p:stCondLst>
                                            <p:cond delay="0"/>
                                          </p:stCondLst>
                                        </p:cTn>
                                        <p:tgtEl>
                                          <p:spTgt spid="43012"/>
                                        </p:tgtEl>
                                        <p:attrNameLst>
                                          <p:attrName>style.visibility</p:attrName>
                                        </p:attrNameLst>
                                      </p:cBhvr>
                                      <p:to>
                                        <p:strVal val="visible"/>
                                      </p:to>
                                    </p:set>
                                    <p:anim calcmode="lin" valueType="num">
                                      <p:cBhvr additive="base">
                                        <p:cTn id="13" dur="2000" fill="hold"/>
                                        <p:tgtEl>
                                          <p:spTgt spid="43012"/>
                                        </p:tgtEl>
                                        <p:attrNameLst>
                                          <p:attrName>ppt_x</p:attrName>
                                        </p:attrNameLst>
                                      </p:cBhvr>
                                      <p:tavLst>
                                        <p:tav tm="0">
                                          <p:val>
                                            <p:strVal val="0-#ppt_w/2"/>
                                          </p:val>
                                        </p:tav>
                                        <p:tav tm="100000">
                                          <p:val>
                                            <p:strVal val="#ppt_x"/>
                                          </p:val>
                                        </p:tav>
                                      </p:tavLst>
                                    </p:anim>
                                    <p:anim calcmode="lin" valueType="num">
                                      <p:cBhvr additive="base">
                                        <p:cTn id="14" dur="2000" fill="hold"/>
                                        <p:tgtEl>
                                          <p:spTgt spid="430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1" name="Rectangle 3"/>
          <p:cNvSpPr>
            <a:spLocks noGrp="1" noChangeArrowheads="1"/>
          </p:cNvSpPr>
          <p:nvPr>
            <p:ph idx="1"/>
          </p:nvPr>
        </p:nvSpPr>
        <p:spPr>
          <a:xfrm>
            <a:off x="503548" y="1484784"/>
            <a:ext cx="8229600" cy="4824000"/>
          </a:xfrm>
        </p:spPr>
        <p:txBody>
          <a:bodyPr/>
          <a:lstStyle/>
          <a:p>
            <a:pPr marL="0" indent="0">
              <a:spcAft>
                <a:spcPts val="1800"/>
              </a:spcAft>
              <a:buNone/>
            </a:pPr>
            <a:r>
              <a:rPr lang="en-US" altLang="zh-CN" dirty="0">
                <a:solidFill>
                  <a:srgbClr val="FF0000"/>
                </a:solidFill>
              </a:rPr>
              <a:t>3. </a:t>
            </a:r>
            <a:r>
              <a:rPr lang="zh-CN" altLang="en-US" dirty="0">
                <a:solidFill>
                  <a:srgbClr val="FF0000"/>
                </a:solidFill>
              </a:rPr>
              <a:t>特点</a:t>
            </a:r>
            <a:endParaRPr lang="en-US" altLang="zh-CN" dirty="0">
              <a:solidFill>
                <a:srgbClr val="FF0000"/>
              </a:solidFill>
            </a:endParaRPr>
          </a:p>
          <a:p>
            <a:pPr lvl="1"/>
            <a:endParaRPr lang="en-US" altLang="zh-CN" dirty="0"/>
          </a:p>
          <a:p>
            <a:pPr lvl="1">
              <a:buNone/>
            </a:pPr>
            <a:r>
              <a:rPr lang="en-US" altLang="zh-CN" dirty="0"/>
              <a:t>				                     </a:t>
            </a:r>
            <a:r>
              <a:rPr lang="zh-CN" altLang="en-US" dirty="0"/>
              <a:t>此前明文分组 </a:t>
            </a:r>
            <a:endParaRPr lang="en-US" altLang="zh-CN" dirty="0"/>
          </a:p>
          <a:p>
            <a:pPr lvl="1">
              <a:buNone/>
            </a:pPr>
            <a:endParaRPr lang="en-US" altLang="zh-CN" dirty="0"/>
          </a:p>
          <a:p>
            <a:pPr lvl="1">
              <a:buNone/>
            </a:pPr>
            <a:r>
              <a:rPr lang="zh-CN" altLang="en-US" dirty="0"/>
              <a:t>   当前密文分组</a:t>
            </a:r>
            <a:r>
              <a:rPr lang="en-US" altLang="zh-CN" dirty="0"/>
              <a:t>		</a:t>
            </a:r>
            <a:r>
              <a:rPr lang="zh-CN" altLang="en-US" dirty="0"/>
              <a:t>当前明文分组</a:t>
            </a:r>
            <a:endParaRPr lang="en-US" altLang="zh-CN" dirty="0"/>
          </a:p>
          <a:p>
            <a:pPr lvl="1"/>
            <a:endParaRPr lang="en-US" altLang="zh-CN" dirty="0"/>
          </a:p>
          <a:p>
            <a:pPr lvl="1">
              <a:buNone/>
            </a:pPr>
            <a:r>
              <a:rPr lang="en-US" altLang="zh-CN" dirty="0"/>
              <a:t>		    		                     </a:t>
            </a:r>
            <a:r>
              <a:rPr lang="zh-CN" altLang="en-US" dirty="0"/>
              <a:t>此后明文分组</a:t>
            </a:r>
          </a:p>
        </p:txBody>
      </p:sp>
      <p:sp>
        <p:nvSpPr>
          <p:cNvPr id="4" name="圆角矩形 3"/>
          <p:cNvSpPr/>
          <p:nvPr/>
        </p:nvSpPr>
        <p:spPr>
          <a:xfrm>
            <a:off x="1403648" y="2888940"/>
            <a:ext cx="2106756" cy="646986"/>
          </a:xfrm>
          <a:prstGeom prst="roundRect">
            <a:avLst/>
          </a:prstGeom>
          <a:solidFill>
            <a:srgbClr val="5A8800"/>
          </a:solidFill>
        </p:spPr>
        <p:txBody>
          <a:bodyPr wrap="none">
            <a:spAutoFit/>
          </a:bodyPr>
          <a:lstStyle/>
          <a:p>
            <a:r>
              <a:rPr lang="en-US" altLang="zh-CN" sz="3200" u="none" dirty="0" err="1"/>
              <a:t>C</a:t>
            </a:r>
            <a:r>
              <a:rPr lang="en-US" altLang="zh-CN" sz="3200" i="1" u="none" baseline="-30000" dirty="0" err="1"/>
              <a:t>i</a:t>
            </a:r>
            <a:r>
              <a:rPr lang="en-US" altLang="zh-CN" sz="3200" i="1" u="none" baseline="-30000" dirty="0"/>
              <a:t> </a:t>
            </a:r>
            <a:r>
              <a:rPr lang="en-US" altLang="zh-CN" sz="3200" u="none" dirty="0"/>
              <a:t>= E</a:t>
            </a:r>
            <a:r>
              <a:rPr lang="en-US" altLang="zh-CN" sz="3200" u="none" baseline="-25000" dirty="0"/>
              <a:t>K</a:t>
            </a:r>
            <a:r>
              <a:rPr lang="en-US" altLang="zh-CN" sz="3200" u="none" dirty="0"/>
              <a:t>(P</a:t>
            </a:r>
            <a:r>
              <a:rPr lang="en-US" altLang="zh-CN" sz="3200" i="1" u="none" baseline="-25000" dirty="0"/>
              <a:t>i</a:t>
            </a:r>
            <a:r>
              <a:rPr lang="en-US" altLang="zh-CN" sz="3200" u="none" dirty="0"/>
              <a:t>)</a:t>
            </a:r>
            <a:endParaRPr lang="zh-CN" altLang="en-US" sz="3200" u="none" dirty="0"/>
          </a:p>
        </p:txBody>
      </p:sp>
      <p:sp>
        <p:nvSpPr>
          <p:cNvPr id="11" name="左右箭头 10"/>
          <p:cNvSpPr/>
          <p:nvPr/>
        </p:nvSpPr>
        <p:spPr bwMode="auto">
          <a:xfrm>
            <a:off x="3586149" y="4214980"/>
            <a:ext cx="1424007" cy="438156"/>
          </a:xfrm>
          <a:prstGeom prst="lef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0-#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1" presetClass="entr" presetSubtype="0" fill="hold" nodeType="afterEffect">
                                  <p:stCondLst>
                                    <p:cond delay="0"/>
                                  </p:stCondLst>
                                  <p:childTnLst>
                                    <p:set>
                                      <p:cBhvr>
                                        <p:cTn id="11" dur="1" fill="hold">
                                          <p:stCondLst>
                                            <p:cond delay="0"/>
                                          </p:stCondLst>
                                        </p:cTn>
                                        <p:tgtEl>
                                          <p:spTgt spid="211971">
                                            <p:txEl>
                                              <p:pRg st="2" end="2"/>
                                            </p:txEl>
                                          </p:spTgt>
                                        </p:tgtEl>
                                        <p:attrNameLst>
                                          <p:attrName>style.visibility</p:attrName>
                                        </p:attrNameLst>
                                      </p:cBhvr>
                                      <p:to>
                                        <p:strVal val="visible"/>
                                      </p:to>
                                    </p:set>
                                  </p:childTnLst>
                                </p:cTn>
                              </p:par>
                            </p:childTnLst>
                          </p:cTn>
                        </p:par>
                        <p:par>
                          <p:cTn id="12" fill="hold">
                            <p:stCondLst>
                              <p:cond delay="1000"/>
                            </p:stCondLst>
                            <p:childTnLst>
                              <p:par>
                                <p:cTn id="13" presetID="1" presetClass="entr" presetSubtype="0" fill="hold" nodeType="afterEffect">
                                  <p:stCondLst>
                                    <p:cond delay="0"/>
                                  </p:stCondLst>
                                  <p:childTnLst>
                                    <p:set>
                                      <p:cBhvr>
                                        <p:cTn id="14" dur="1" fill="hold">
                                          <p:stCondLst>
                                            <p:cond delay="0"/>
                                          </p:stCondLst>
                                        </p:cTn>
                                        <p:tgtEl>
                                          <p:spTgt spid="211971">
                                            <p:txEl>
                                              <p:pRg st="4" end="4"/>
                                            </p:txEl>
                                          </p:spTgt>
                                        </p:tgtEl>
                                        <p:attrNameLst>
                                          <p:attrName>style.visibility</p:attrName>
                                        </p:attrNameLst>
                                      </p:cBhvr>
                                      <p:to>
                                        <p:strVal val="visible"/>
                                      </p:to>
                                    </p:set>
                                  </p:childTnLst>
                                </p:cTn>
                              </p:par>
                            </p:childTnLst>
                          </p:cTn>
                        </p:par>
                        <p:par>
                          <p:cTn id="15" fill="hold">
                            <p:stCondLst>
                              <p:cond delay="1000"/>
                            </p:stCondLst>
                            <p:childTnLst>
                              <p:par>
                                <p:cTn id="16" presetID="1" presetClass="entr" presetSubtype="0" fill="hold" nodeType="afterEffect">
                                  <p:stCondLst>
                                    <p:cond delay="0"/>
                                  </p:stCondLst>
                                  <p:childTnLst>
                                    <p:set>
                                      <p:cBhvr>
                                        <p:cTn id="17" dur="1" fill="hold">
                                          <p:stCondLst>
                                            <p:cond delay="0"/>
                                          </p:stCondLst>
                                        </p:cTn>
                                        <p:tgtEl>
                                          <p:spTgt spid="211971">
                                            <p:txEl>
                                              <p:pRg st="6" end="6"/>
                                            </p:txEl>
                                          </p:spTgt>
                                        </p:tgtEl>
                                        <p:attrNameLst>
                                          <p:attrName>style.visibility</p:attrName>
                                        </p:attrNameLst>
                                      </p:cBhvr>
                                      <p:to>
                                        <p:strVal val="visible"/>
                                      </p:to>
                                    </p:set>
                                  </p:childTnLst>
                                </p:cTn>
                              </p:par>
                            </p:childTnLst>
                          </p:cTn>
                        </p:par>
                        <p:par>
                          <p:cTn id="18" fill="hold">
                            <p:stCondLst>
                              <p:cond delay="1000"/>
                            </p:stCondLst>
                            <p:childTnLst>
                              <p:par>
                                <p:cTn id="19" presetID="53" presetClass="entr" presetSubtype="16" fill="hold" grpId="0" nodeType="afterEffect">
                                  <p:stCondLst>
                                    <p:cond delay="0"/>
                                  </p:stCondLst>
                                  <p:childTnLst>
                                    <p:set>
                                      <p:cBhvr>
                                        <p:cTn id="20" dur="1" fill="hold">
                                          <p:stCondLst>
                                            <p:cond delay="0"/>
                                          </p:stCondLst>
                                        </p:cTn>
                                        <p:tgtEl>
                                          <p:spTgt spid="11"/>
                                        </p:tgtEl>
                                        <p:attrNameLst>
                                          <p:attrName>style.visibility</p:attrName>
                                        </p:attrNameLst>
                                      </p:cBhvr>
                                      <p:to>
                                        <p:strVal val="visible"/>
                                      </p:to>
                                    </p:set>
                                    <p:anim calcmode="lin" valueType="num">
                                      <p:cBhvr>
                                        <p:cTn id="21" dur="2000" fill="hold"/>
                                        <p:tgtEl>
                                          <p:spTgt spid="11"/>
                                        </p:tgtEl>
                                        <p:attrNameLst>
                                          <p:attrName>ppt_w</p:attrName>
                                        </p:attrNameLst>
                                      </p:cBhvr>
                                      <p:tavLst>
                                        <p:tav tm="0">
                                          <p:val>
                                            <p:fltVal val="0"/>
                                          </p:val>
                                        </p:tav>
                                        <p:tav tm="100000">
                                          <p:val>
                                            <p:strVal val="#ppt_w"/>
                                          </p:val>
                                        </p:tav>
                                      </p:tavLst>
                                    </p:anim>
                                    <p:anim calcmode="lin" valueType="num">
                                      <p:cBhvr>
                                        <p:cTn id="22" dur="2000" fill="hold"/>
                                        <p:tgtEl>
                                          <p:spTgt spid="11"/>
                                        </p:tgtEl>
                                        <p:attrNameLst>
                                          <p:attrName>ppt_h</p:attrName>
                                        </p:attrNameLst>
                                      </p:cBhvr>
                                      <p:tavLst>
                                        <p:tav tm="0">
                                          <p:val>
                                            <p:fltVal val="0"/>
                                          </p:val>
                                        </p:tav>
                                        <p:tav tm="100000">
                                          <p:val>
                                            <p:strVal val="#ppt_h"/>
                                          </p:val>
                                        </p:tav>
                                      </p:tavLst>
                                    </p:anim>
                                    <p:animEffect transition="in" filter="fade">
                                      <p:cBhvr>
                                        <p:cTn id="23" dur="2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1"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1" name="Rectangle 3"/>
          <p:cNvSpPr>
            <a:spLocks noGrp="1" noChangeArrowheads="1"/>
          </p:cNvSpPr>
          <p:nvPr>
            <p:ph idx="1"/>
          </p:nvPr>
        </p:nvSpPr>
        <p:spPr>
          <a:xfrm>
            <a:off x="457200" y="1232756"/>
            <a:ext cx="8229600" cy="4824000"/>
          </a:xfrm>
        </p:spPr>
        <p:txBody>
          <a:bodyPr/>
          <a:lstStyle/>
          <a:p>
            <a:pPr marL="0" indent="0">
              <a:spcAft>
                <a:spcPts val="1800"/>
              </a:spcAft>
              <a:buNone/>
            </a:pPr>
            <a:r>
              <a:rPr lang="en-US" altLang="zh-CN" dirty="0">
                <a:solidFill>
                  <a:srgbClr val="FF0000"/>
                </a:solidFill>
              </a:rPr>
              <a:t>3. </a:t>
            </a:r>
            <a:r>
              <a:rPr lang="zh-CN" altLang="en-US" dirty="0">
                <a:solidFill>
                  <a:srgbClr val="FF0000"/>
                </a:solidFill>
              </a:rPr>
              <a:t>特点</a:t>
            </a:r>
            <a:endParaRPr lang="en-US" altLang="zh-CN" dirty="0">
              <a:solidFill>
                <a:srgbClr val="FF0000"/>
              </a:solidFill>
            </a:endParaRPr>
          </a:p>
          <a:p>
            <a:pPr lvl="1">
              <a:buNone/>
            </a:pPr>
            <a:r>
              <a:rPr lang="zh-CN" altLang="en-US" dirty="0"/>
              <a:t>  当前密文分组只与当前明文分组相关</a:t>
            </a:r>
          </a:p>
        </p:txBody>
      </p:sp>
      <p:sp>
        <p:nvSpPr>
          <p:cNvPr id="4" name="圆角矩形 3"/>
          <p:cNvSpPr/>
          <p:nvPr/>
        </p:nvSpPr>
        <p:spPr bwMode="auto">
          <a:xfrm>
            <a:off x="482544" y="2916639"/>
            <a:ext cx="3614787" cy="3286169"/>
          </a:xfrm>
          <a:prstGeom prst="roundRect">
            <a:avLst/>
          </a:prstGeom>
          <a:noFill/>
          <a:ln w="508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lstStyle/>
          <a:p>
            <a:pPr marL="273050" lvl="1" indent="-273050" eaLnBrk="1" hangingPunct="1">
              <a:spcBef>
                <a:spcPts val="600"/>
              </a:spcBef>
              <a:buClr>
                <a:srgbClr val="FF0066"/>
              </a:buClr>
              <a:buFont typeface="Wingdings" panose="05000000000000000000" pitchFamily="2" charset="2"/>
              <a:buChar char="Ø"/>
              <a:defRPr/>
            </a:pPr>
            <a:r>
              <a:rPr lang="zh-CN" altLang="en-US" sz="2400" u="none" dirty="0">
                <a:solidFill>
                  <a:schemeClr val="accent4">
                    <a:lumMod val="10000"/>
                  </a:schemeClr>
                </a:solidFill>
                <a:latin typeface="黑体" panose="02010609060101010101" pitchFamily="49" charset="-122"/>
                <a:ea typeface="黑体" panose="02010609060101010101" pitchFamily="49" charset="-122"/>
              </a:rPr>
              <a:t>操作简单，可以并行实现</a:t>
            </a:r>
          </a:p>
          <a:p>
            <a:pPr marL="273050" lvl="1" indent="-273050" algn="just" eaLnBrk="1" hangingPunct="1">
              <a:spcBef>
                <a:spcPts val="600"/>
              </a:spcBef>
              <a:buClr>
                <a:srgbClr val="FF0066"/>
              </a:buClr>
              <a:buFont typeface="Wingdings" panose="05000000000000000000" pitchFamily="2" charset="2"/>
              <a:buChar char="Ø"/>
              <a:defRPr/>
            </a:pPr>
            <a:r>
              <a:rPr lang="zh-CN" altLang="en-US" sz="2400" u="none" dirty="0">
                <a:solidFill>
                  <a:schemeClr val="accent4">
                    <a:lumMod val="10000"/>
                  </a:schemeClr>
                </a:solidFill>
                <a:latin typeface="黑体" panose="02010609060101010101" pitchFamily="49" charset="-122"/>
                <a:ea typeface="黑体" panose="02010609060101010101" pitchFamily="49" charset="-122"/>
              </a:rPr>
              <a:t>误差传递小：</a:t>
            </a:r>
            <a:endParaRPr lang="en-US" altLang="zh-CN" sz="2400" u="none" dirty="0">
              <a:solidFill>
                <a:schemeClr val="accent4">
                  <a:lumMod val="10000"/>
                </a:schemeClr>
              </a:solidFill>
              <a:latin typeface="黑体" panose="02010609060101010101" pitchFamily="49" charset="-122"/>
              <a:ea typeface="黑体" panose="02010609060101010101" pitchFamily="49" charset="-122"/>
            </a:endParaRPr>
          </a:p>
          <a:p>
            <a:pPr marL="273050" lvl="1" algn="just" eaLnBrk="1" hangingPunct="1">
              <a:spcBef>
                <a:spcPts val="600"/>
              </a:spcBef>
              <a:buClr>
                <a:srgbClr val="FF0066"/>
              </a:buClr>
              <a:defRPr/>
            </a:pPr>
            <a:r>
              <a:rPr lang="zh-CN" altLang="en-US" sz="2400" u="none" dirty="0">
                <a:solidFill>
                  <a:schemeClr val="accent4">
                    <a:lumMod val="10000"/>
                  </a:schemeClr>
                </a:solidFill>
                <a:latin typeface="黑体" panose="02010609060101010101" pitchFamily="49" charset="-122"/>
                <a:ea typeface="黑体" panose="02010609060101010101" pitchFamily="49" charset="-122"/>
              </a:rPr>
              <a:t>一个密文块损坏</a:t>
            </a:r>
            <a:r>
              <a:rPr lang="zh-CN" altLang="en-US" sz="2400" u="none" dirty="0">
                <a:solidFill>
                  <a:schemeClr val="accent4">
                    <a:lumMod val="10000"/>
                  </a:schemeClr>
                </a:solidFill>
                <a:latin typeface="黑体" panose="02010609060101010101" pitchFamily="49" charset="-122"/>
                <a:ea typeface="黑体" panose="02010609060101010101" pitchFamily="49" charset="-122"/>
                <a:sym typeface="Wingdings" panose="05000000000000000000" pitchFamily="2" charset="2"/>
              </a:rPr>
              <a:t></a:t>
            </a:r>
            <a:endParaRPr lang="en-US" altLang="zh-CN" sz="2400" u="none" dirty="0">
              <a:solidFill>
                <a:schemeClr val="accent4">
                  <a:lumMod val="10000"/>
                </a:schemeClr>
              </a:solidFill>
              <a:latin typeface="黑体" panose="02010609060101010101" pitchFamily="49" charset="-122"/>
              <a:ea typeface="黑体" panose="02010609060101010101" pitchFamily="49" charset="-122"/>
              <a:sym typeface="Wingdings" panose="05000000000000000000" pitchFamily="2" charset="2"/>
            </a:endParaRPr>
          </a:p>
          <a:p>
            <a:pPr marL="273050" lvl="1" algn="just" eaLnBrk="1" hangingPunct="1">
              <a:spcBef>
                <a:spcPts val="600"/>
              </a:spcBef>
              <a:buClr>
                <a:srgbClr val="FF0066"/>
              </a:buClr>
              <a:defRPr/>
            </a:pPr>
            <a:r>
              <a:rPr lang="zh-CN" altLang="en-US" sz="2400" u="none" dirty="0">
                <a:solidFill>
                  <a:schemeClr val="accent4">
                    <a:lumMod val="10000"/>
                  </a:schemeClr>
                </a:solidFill>
                <a:latin typeface="黑体" panose="02010609060101010101" pitchFamily="49" charset="-122"/>
                <a:ea typeface="黑体" panose="02010609060101010101" pitchFamily="49" charset="-122"/>
              </a:rPr>
              <a:t>对应明文块无法恢复</a:t>
            </a:r>
            <a:endParaRPr lang="en-US" altLang="zh-CN" sz="2400" u="none" dirty="0">
              <a:solidFill>
                <a:schemeClr val="accent4">
                  <a:lumMod val="10000"/>
                </a:schemeClr>
              </a:solidFill>
              <a:latin typeface="黑体" panose="02010609060101010101" pitchFamily="49" charset="-122"/>
              <a:ea typeface="黑体" panose="02010609060101010101" pitchFamily="49" charset="-122"/>
            </a:endParaRPr>
          </a:p>
          <a:p>
            <a:pPr marL="273050" lvl="1" indent="-273050" algn="just">
              <a:spcBef>
                <a:spcPts val="600"/>
              </a:spcBef>
              <a:buClr>
                <a:srgbClr val="FF0066"/>
              </a:buClr>
              <a:buFont typeface="Wingdings" panose="05000000000000000000" pitchFamily="2" charset="2"/>
              <a:buChar char="Ø"/>
              <a:defRPr/>
            </a:pPr>
            <a:r>
              <a:rPr lang="zh-CN" altLang="en-US" sz="2400" u="none" dirty="0">
                <a:solidFill>
                  <a:schemeClr val="accent4">
                    <a:lumMod val="10000"/>
                  </a:schemeClr>
                </a:solidFill>
                <a:latin typeface="黑体" panose="02010609060101010101" pitchFamily="49" charset="-122"/>
                <a:ea typeface="黑体" panose="02010609060101010101" pitchFamily="49" charset="-122"/>
              </a:rPr>
              <a:t>适合于传输短信息</a:t>
            </a:r>
            <a:endParaRPr kumimoji="0" lang="zh-CN" altLang="en-US" sz="1800" b="0" i="0" u="none" strike="noStrike" cap="none" normalizeH="0" baseline="0" dirty="0">
              <a:ln>
                <a:noFill/>
              </a:ln>
              <a:solidFill>
                <a:schemeClr val="tx1"/>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endParaRPr>
          </a:p>
        </p:txBody>
      </p:sp>
      <p:sp>
        <p:nvSpPr>
          <p:cNvPr id="5" name="圆角矩形 4"/>
          <p:cNvSpPr/>
          <p:nvPr/>
        </p:nvSpPr>
        <p:spPr bwMode="auto">
          <a:xfrm>
            <a:off x="4425948" y="2916638"/>
            <a:ext cx="4272022" cy="3249657"/>
          </a:xfrm>
          <a:prstGeom prst="roundRect">
            <a:avLst/>
          </a:prstGeom>
          <a:noFill/>
          <a:ln w="50800" cap="flat" cmpd="sng" algn="ctr">
            <a:solidFill>
              <a:schemeClr val="accent5">
                <a:lumMod val="50000"/>
              </a:schemeClr>
            </a:solidFill>
            <a:prstDash val="solid"/>
            <a:round/>
            <a:headEnd type="none" w="med" len="med"/>
            <a:tailEnd type="none" w="med" len="med"/>
          </a:ln>
          <a:effectLst/>
        </p:spPr>
        <p:txBody>
          <a:bodyPr vert="horz" wrap="square" lIns="91440" tIns="45720" rIns="91440" bIns="45720" numCol="1" rtlCol="0" anchor="t" anchorCtr="0" compatLnSpc="1"/>
          <a:lstStyle/>
          <a:p>
            <a:pPr marL="273050" lvl="1" indent="-273050" algn="just">
              <a:spcBef>
                <a:spcPts val="600"/>
              </a:spcBef>
              <a:buClr>
                <a:schemeClr val="accent5">
                  <a:lumMod val="50000"/>
                </a:schemeClr>
              </a:buClr>
              <a:buFont typeface="Wingdings" panose="05000000000000000000" pitchFamily="2" charset="2"/>
              <a:buChar char="Ø"/>
              <a:defRPr/>
            </a:pPr>
            <a:r>
              <a:rPr lang="zh-CN" altLang="en-US" sz="2400" u="none" dirty="0">
                <a:solidFill>
                  <a:schemeClr val="accent4">
                    <a:lumMod val="10000"/>
                  </a:schemeClr>
                </a:solidFill>
                <a:latin typeface="黑体" panose="02010609060101010101" pitchFamily="49" charset="-122"/>
                <a:ea typeface="黑体" panose="02010609060101010101" pitchFamily="49" charset="-122"/>
              </a:rPr>
              <a:t>信息块可被替换、重排、删除、重放，对明文的主动攻击是可能的</a:t>
            </a:r>
            <a:endParaRPr lang="en-US" altLang="zh-CN" sz="2400" u="none" dirty="0">
              <a:solidFill>
                <a:schemeClr val="accent4">
                  <a:lumMod val="10000"/>
                </a:schemeClr>
              </a:solidFill>
              <a:latin typeface="黑体" panose="02010609060101010101" pitchFamily="49" charset="-122"/>
              <a:ea typeface="黑体" panose="02010609060101010101" pitchFamily="49" charset="-122"/>
            </a:endParaRPr>
          </a:p>
          <a:p>
            <a:pPr marL="273050" lvl="1" indent="-273050" algn="just">
              <a:spcBef>
                <a:spcPts val="600"/>
              </a:spcBef>
              <a:buClr>
                <a:schemeClr val="accent5">
                  <a:lumMod val="50000"/>
                </a:schemeClr>
              </a:buClr>
              <a:buFont typeface="Wingdings" panose="05000000000000000000" pitchFamily="2" charset="2"/>
              <a:buChar char="Ø"/>
              <a:defRPr/>
            </a:pPr>
            <a:r>
              <a:rPr lang="zh-CN" altLang="en-US" sz="2400" u="none" dirty="0">
                <a:solidFill>
                  <a:schemeClr val="accent4">
                    <a:lumMod val="10000"/>
                  </a:schemeClr>
                </a:solidFill>
                <a:latin typeface="黑体" panose="02010609060101010101" pitchFamily="49" charset="-122"/>
                <a:ea typeface="黑体" panose="02010609060101010101" pitchFamily="49" charset="-122"/>
              </a:rPr>
              <a:t>同样明文或密文信息多次出现造成信息泄露</a:t>
            </a:r>
            <a:endParaRPr lang="en-US" altLang="zh-CN" sz="2400" u="none" dirty="0">
              <a:solidFill>
                <a:schemeClr val="accent4">
                  <a:lumMod val="10000"/>
                </a:schemeClr>
              </a:solidFill>
              <a:latin typeface="黑体" panose="02010609060101010101" pitchFamily="49" charset="-122"/>
              <a:ea typeface="黑体" panose="02010609060101010101" pitchFamily="49" charset="-122"/>
            </a:endParaRPr>
          </a:p>
          <a:p>
            <a:pPr marL="273050" lvl="1" indent="-273050" algn="just">
              <a:spcBef>
                <a:spcPts val="600"/>
              </a:spcBef>
              <a:buClr>
                <a:schemeClr val="accent5">
                  <a:lumMod val="50000"/>
                </a:schemeClr>
              </a:buClr>
              <a:buFont typeface="Wingdings" panose="05000000000000000000" pitchFamily="2" charset="2"/>
              <a:buChar char="Ø"/>
              <a:defRPr/>
            </a:pPr>
            <a:r>
              <a:rPr lang="zh-CN" altLang="en-US" sz="2400" u="none" dirty="0">
                <a:solidFill>
                  <a:schemeClr val="accent4">
                    <a:lumMod val="10000"/>
                  </a:schemeClr>
                </a:solidFill>
                <a:latin typeface="黑体" panose="02010609060101010101" pitchFamily="49" charset="-122"/>
                <a:ea typeface="黑体" panose="02010609060101010101" pitchFamily="49" charset="-122"/>
              </a:rPr>
              <a:t>无法隐藏明文的模式信息</a:t>
            </a:r>
            <a:endParaRPr lang="en-US" altLang="zh-CN" sz="2400" u="none" dirty="0">
              <a:solidFill>
                <a:schemeClr val="accent4">
                  <a:lumMod val="10000"/>
                </a:schemeClr>
              </a:solidFill>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4" presetClass="entr" presetSubtype="0" accel="100000" fill="hold" grpId="1" nodeType="clickEffect">
                                  <p:stCondLst>
                                    <p:cond delay="0"/>
                                  </p:stCondLst>
                                  <p:childTnLst>
                                    <p:set>
                                      <p:cBhvr>
                                        <p:cTn id="6" dur="1" fill="hold">
                                          <p:stCondLst>
                                            <p:cond delay="0"/>
                                          </p:stCondLst>
                                        </p:cTn>
                                        <p:tgtEl>
                                          <p:spTgt spid="4">
                                            <p:bg/>
                                          </p:spTgt>
                                        </p:tgtEl>
                                        <p:attrNameLst>
                                          <p:attrName>style.visibility</p:attrName>
                                        </p:attrNameLst>
                                      </p:cBhvr>
                                      <p:to>
                                        <p:strVal val="visible"/>
                                      </p:to>
                                    </p:set>
                                    <p:anim calcmode="lin" valueType="num">
                                      <p:cBhvr>
                                        <p:cTn id="7" dur="1000" fill="hold"/>
                                        <p:tgtEl>
                                          <p:spTgt spid="4">
                                            <p:bg/>
                                          </p:spTgt>
                                        </p:tgtEl>
                                        <p:attrNameLst>
                                          <p:attrName>ppt_w</p:attrName>
                                        </p:attrNameLst>
                                      </p:cBhvr>
                                      <p:tavLst>
                                        <p:tav tm="0">
                                          <p:val>
                                            <p:strVal val="#ppt_w*0.05"/>
                                          </p:val>
                                        </p:tav>
                                        <p:tav tm="100000">
                                          <p:val>
                                            <p:strVal val="#ppt_w"/>
                                          </p:val>
                                        </p:tav>
                                      </p:tavLst>
                                    </p:anim>
                                    <p:anim calcmode="lin" valueType="num">
                                      <p:cBhvr>
                                        <p:cTn id="8" dur="1000" fill="hold"/>
                                        <p:tgtEl>
                                          <p:spTgt spid="4">
                                            <p:bg/>
                                          </p:spTgt>
                                        </p:tgtEl>
                                        <p:attrNameLst>
                                          <p:attrName>ppt_h</p:attrName>
                                        </p:attrNameLst>
                                      </p:cBhvr>
                                      <p:tavLst>
                                        <p:tav tm="0">
                                          <p:val>
                                            <p:strVal val="#ppt_h"/>
                                          </p:val>
                                        </p:tav>
                                        <p:tav tm="100000">
                                          <p:val>
                                            <p:strVal val="#ppt_h"/>
                                          </p:val>
                                        </p:tav>
                                      </p:tavLst>
                                    </p:anim>
                                    <p:anim calcmode="lin" valueType="num">
                                      <p:cBhvr>
                                        <p:cTn id="9" dur="1000" fill="hold"/>
                                        <p:tgtEl>
                                          <p:spTgt spid="4">
                                            <p:bg/>
                                          </p:spTgt>
                                        </p:tgtEl>
                                        <p:attrNameLst>
                                          <p:attrName>ppt_x</p:attrName>
                                        </p:attrNameLst>
                                      </p:cBhvr>
                                      <p:tavLst>
                                        <p:tav tm="0">
                                          <p:val>
                                            <p:strVal val="#ppt_x-.2"/>
                                          </p:val>
                                        </p:tav>
                                        <p:tav tm="100000">
                                          <p:val>
                                            <p:strVal val="#ppt_x"/>
                                          </p:val>
                                        </p:tav>
                                      </p:tavLst>
                                    </p:anim>
                                    <p:anim calcmode="lin" valueType="num">
                                      <p:cBhvr>
                                        <p:cTn id="10" dur="1000" fill="hold"/>
                                        <p:tgtEl>
                                          <p:spTgt spid="4">
                                            <p:bg/>
                                          </p:spTgt>
                                        </p:tgtEl>
                                        <p:attrNameLst>
                                          <p:attrName>ppt_y</p:attrName>
                                        </p:attrNameLst>
                                      </p:cBhvr>
                                      <p:tavLst>
                                        <p:tav tm="0">
                                          <p:val>
                                            <p:strVal val="#ppt_y"/>
                                          </p:val>
                                        </p:tav>
                                        <p:tav tm="100000">
                                          <p:val>
                                            <p:strVal val="#ppt_y"/>
                                          </p:val>
                                        </p:tav>
                                      </p:tavLst>
                                    </p:anim>
                                    <p:animEffect transition="in" filter="fade">
                                      <p:cBhvr>
                                        <p:cTn id="11" dur="1000"/>
                                        <p:tgtEl>
                                          <p:spTgt spid="4">
                                            <p:bg/>
                                          </p:spTgt>
                                        </p:tgtEl>
                                      </p:cBhvr>
                                    </p:animEffect>
                                  </p:childTnLst>
                                </p:cTn>
                              </p:par>
                            </p:childTnLst>
                          </p:cTn>
                        </p:par>
                        <p:par>
                          <p:cTn id="12" fill="hold">
                            <p:stCondLst>
                              <p:cond delay="1000"/>
                            </p:stCondLst>
                            <p:childTnLst>
                              <p:par>
                                <p:cTn id="13" presetID="54" presetClass="entr" presetSubtype="0" accel="100000" fill="hold" grpId="0" nodeType="afterEffect">
                                  <p:stCondLst>
                                    <p:cond delay="0"/>
                                  </p:stCondLst>
                                  <p:childTnLst>
                                    <p:set>
                                      <p:cBhvr>
                                        <p:cTn id="14" dur="1" fill="hold">
                                          <p:stCondLst>
                                            <p:cond delay="0"/>
                                          </p:stCondLst>
                                        </p:cTn>
                                        <p:tgtEl>
                                          <p:spTgt spid="5">
                                            <p:bg/>
                                          </p:spTgt>
                                        </p:tgtEl>
                                        <p:attrNameLst>
                                          <p:attrName>style.visibility</p:attrName>
                                        </p:attrNameLst>
                                      </p:cBhvr>
                                      <p:to>
                                        <p:strVal val="visible"/>
                                      </p:to>
                                    </p:set>
                                    <p:anim calcmode="lin" valueType="num">
                                      <p:cBhvr>
                                        <p:cTn id="15" dur="2000" fill="hold"/>
                                        <p:tgtEl>
                                          <p:spTgt spid="5">
                                            <p:bg/>
                                          </p:spTgt>
                                        </p:tgtEl>
                                        <p:attrNameLst>
                                          <p:attrName>ppt_w</p:attrName>
                                        </p:attrNameLst>
                                      </p:cBhvr>
                                      <p:tavLst>
                                        <p:tav tm="0">
                                          <p:val>
                                            <p:strVal val="#ppt_w*0.05"/>
                                          </p:val>
                                        </p:tav>
                                        <p:tav tm="100000">
                                          <p:val>
                                            <p:strVal val="#ppt_w"/>
                                          </p:val>
                                        </p:tav>
                                      </p:tavLst>
                                    </p:anim>
                                    <p:anim calcmode="lin" valueType="num">
                                      <p:cBhvr>
                                        <p:cTn id="16" dur="2000" fill="hold"/>
                                        <p:tgtEl>
                                          <p:spTgt spid="5">
                                            <p:bg/>
                                          </p:spTgt>
                                        </p:tgtEl>
                                        <p:attrNameLst>
                                          <p:attrName>ppt_h</p:attrName>
                                        </p:attrNameLst>
                                      </p:cBhvr>
                                      <p:tavLst>
                                        <p:tav tm="0">
                                          <p:val>
                                            <p:strVal val="#ppt_h"/>
                                          </p:val>
                                        </p:tav>
                                        <p:tav tm="100000">
                                          <p:val>
                                            <p:strVal val="#ppt_h"/>
                                          </p:val>
                                        </p:tav>
                                      </p:tavLst>
                                    </p:anim>
                                    <p:anim calcmode="lin" valueType="num">
                                      <p:cBhvr>
                                        <p:cTn id="17" dur="2000" fill="hold"/>
                                        <p:tgtEl>
                                          <p:spTgt spid="5">
                                            <p:bg/>
                                          </p:spTgt>
                                        </p:tgtEl>
                                        <p:attrNameLst>
                                          <p:attrName>ppt_x</p:attrName>
                                        </p:attrNameLst>
                                      </p:cBhvr>
                                      <p:tavLst>
                                        <p:tav tm="0">
                                          <p:val>
                                            <p:strVal val="#ppt_x-.2"/>
                                          </p:val>
                                        </p:tav>
                                        <p:tav tm="100000">
                                          <p:val>
                                            <p:strVal val="#ppt_x"/>
                                          </p:val>
                                        </p:tav>
                                      </p:tavLst>
                                    </p:anim>
                                    <p:anim calcmode="lin" valueType="num">
                                      <p:cBhvr>
                                        <p:cTn id="18" dur="2000" fill="hold"/>
                                        <p:tgtEl>
                                          <p:spTgt spid="5">
                                            <p:bg/>
                                          </p:spTgt>
                                        </p:tgtEl>
                                        <p:attrNameLst>
                                          <p:attrName>ppt_y</p:attrName>
                                        </p:attrNameLst>
                                      </p:cBhvr>
                                      <p:tavLst>
                                        <p:tav tm="0">
                                          <p:val>
                                            <p:strVal val="#ppt_y"/>
                                          </p:val>
                                        </p:tav>
                                        <p:tav tm="100000">
                                          <p:val>
                                            <p:strVal val="#ppt_y"/>
                                          </p:val>
                                        </p:tav>
                                      </p:tavLst>
                                    </p:anim>
                                    <p:animEffect transition="in" filter="fade">
                                      <p:cBhvr>
                                        <p:cTn id="19" dur="2000"/>
                                        <p:tgtEl>
                                          <p:spTgt spid="5">
                                            <p:bg/>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1" nodeType="clickEffect">
                                  <p:stCondLst>
                                    <p:cond delay="0"/>
                                  </p:stCondLst>
                                  <p:childTnLst>
                                    <p:set>
                                      <p:cBhvr>
                                        <p:cTn id="23" dur="1" fill="hold">
                                          <p:stCondLst>
                                            <p:cond delay="0"/>
                                          </p:stCondLst>
                                        </p:cTn>
                                        <p:tgtEl>
                                          <p:spTgt spid="4">
                                            <p:txEl>
                                              <p:pRg st="0" end="0"/>
                                            </p:txEl>
                                          </p:spTgt>
                                        </p:tgtEl>
                                        <p:attrNameLst>
                                          <p:attrName>style.visibility</p:attrName>
                                        </p:attrNameLst>
                                      </p:cBhvr>
                                      <p:to>
                                        <p:strVal val="visible"/>
                                      </p:to>
                                    </p:set>
                                    <p:anim calcmode="lin" valueType="num">
                                      <p:cBhvr additive="base">
                                        <p:cTn id="24"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25" dur="10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4">
                                            <p:txEl>
                                              <p:pRg st="1" end="1"/>
                                            </p:txEl>
                                          </p:spTgt>
                                        </p:tgtEl>
                                        <p:attrNameLst>
                                          <p:attrName>style.visibility</p:attrName>
                                        </p:attrNameLst>
                                      </p:cBhvr>
                                      <p:to>
                                        <p:strVal val="visible"/>
                                      </p:to>
                                    </p:set>
                                    <p:animEffect transition="in" filter="wipe(left)">
                                      <p:cBhvr>
                                        <p:cTn id="30" dur="500"/>
                                        <p:tgtEl>
                                          <p:spTgt spid="4">
                                            <p:txEl>
                                              <p:pRg st="1" end="1"/>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4">
                                            <p:txEl>
                                              <p:pRg st="2" end="2"/>
                                            </p:txEl>
                                          </p:spTgt>
                                        </p:tgtEl>
                                        <p:attrNameLst>
                                          <p:attrName>style.visibility</p:attrName>
                                        </p:attrNameLst>
                                      </p:cBhvr>
                                      <p:to>
                                        <p:strVal val="visible"/>
                                      </p:to>
                                    </p:set>
                                    <p:animEffect transition="in" filter="wipe(left)">
                                      <p:cBhvr>
                                        <p:cTn id="35" dur="2000"/>
                                        <p:tgtEl>
                                          <p:spTgt spid="4">
                                            <p:txEl>
                                              <p:pRg st="2" end="2"/>
                                            </p:txEl>
                                          </p:spTgt>
                                        </p:tgtEl>
                                      </p:cBhvr>
                                    </p:animEffect>
                                  </p:childTnLst>
                                </p:cTn>
                              </p:par>
                            </p:childTnLst>
                          </p:cTn>
                        </p:par>
                        <p:par>
                          <p:cTn id="36" fill="hold">
                            <p:stCondLst>
                              <p:cond delay="2000"/>
                            </p:stCondLst>
                            <p:childTnLst>
                              <p:par>
                                <p:cTn id="37" presetID="22" presetClass="entr" presetSubtype="8" fill="hold" nodeType="afterEffect">
                                  <p:stCondLst>
                                    <p:cond delay="0"/>
                                  </p:stCondLst>
                                  <p:childTnLst>
                                    <p:set>
                                      <p:cBhvr>
                                        <p:cTn id="38" dur="1" fill="hold">
                                          <p:stCondLst>
                                            <p:cond delay="0"/>
                                          </p:stCondLst>
                                        </p:cTn>
                                        <p:tgtEl>
                                          <p:spTgt spid="4">
                                            <p:txEl>
                                              <p:pRg st="3" end="3"/>
                                            </p:txEl>
                                          </p:spTgt>
                                        </p:tgtEl>
                                        <p:attrNameLst>
                                          <p:attrName>style.visibility</p:attrName>
                                        </p:attrNameLst>
                                      </p:cBhvr>
                                      <p:to>
                                        <p:strVal val="visible"/>
                                      </p:to>
                                    </p:set>
                                    <p:animEffect transition="in" filter="wipe(left)">
                                      <p:cBhvr>
                                        <p:cTn id="39" dur="2000"/>
                                        <p:tgtEl>
                                          <p:spTgt spid="4">
                                            <p:txEl>
                                              <p:pRg st="3" end="3"/>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grpId="1" nodeType="clickEffect">
                                  <p:stCondLst>
                                    <p:cond delay="0"/>
                                  </p:stCondLst>
                                  <p:childTnLst>
                                    <p:set>
                                      <p:cBhvr>
                                        <p:cTn id="43" dur="1" fill="hold">
                                          <p:stCondLst>
                                            <p:cond delay="0"/>
                                          </p:stCondLst>
                                        </p:cTn>
                                        <p:tgtEl>
                                          <p:spTgt spid="4">
                                            <p:txEl>
                                              <p:pRg st="4" end="4"/>
                                            </p:txEl>
                                          </p:spTgt>
                                        </p:tgtEl>
                                        <p:attrNameLst>
                                          <p:attrName>style.visibility</p:attrName>
                                        </p:attrNameLst>
                                      </p:cBhvr>
                                      <p:to>
                                        <p:strVal val="visible"/>
                                      </p:to>
                                    </p:set>
                                    <p:animEffect transition="in" filter="wipe(left)">
                                      <p:cBhvr>
                                        <p:cTn id="44" dur="1000"/>
                                        <p:tgtEl>
                                          <p:spTgt spid="4">
                                            <p:txEl>
                                              <p:pRg st="4" end="4"/>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2" presetClass="entr" presetSubtype="2" fill="hold" nodeType="clickEffect">
                                  <p:stCondLst>
                                    <p:cond delay="0"/>
                                  </p:stCondLst>
                                  <p:childTnLst>
                                    <p:set>
                                      <p:cBhvr>
                                        <p:cTn id="48" dur="1" fill="hold">
                                          <p:stCondLst>
                                            <p:cond delay="0"/>
                                          </p:stCondLst>
                                        </p:cTn>
                                        <p:tgtEl>
                                          <p:spTgt spid="5">
                                            <p:txEl>
                                              <p:pRg st="0" end="0"/>
                                            </p:txEl>
                                          </p:spTgt>
                                        </p:tgtEl>
                                        <p:attrNameLst>
                                          <p:attrName>style.visibility</p:attrName>
                                        </p:attrNameLst>
                                      </p:cBhvr>
                                      <p:to>
                                        <p:strVal val="visible"/>
                                      </p:to>
                                    </p:set>
                                    <p:anim calcmode="lin" valueType="num">
                                      <p:cBhvr additive="base">
                                        <p:cTn id="49" dur="2000" fill="hold"/>
                                        <p:tgtEl>
                                          <p:spTgt spid="5">
                                            <p:txEl>
                                              <p:pRg st="0" end="0"/>
                                            </p:txEl>
                                          </p:spTgt>
                                        </p:tgtEl>
                                        <p:attrNameLst>
                                          <p:attrName>ppt_x</p:attrName>
                                        </p:attrNameLst>
                                      </p:cBhvr>
                                      <p:tavLst>
                                        <p:tav tm="0">
                                          <p:val>
                                            <p:strVal val="1+#ppt_w/2"/>
                                          </p:val>
                                        </p:tav>
                                        <p:tav tm="100000">
                                          <p:val>
                                            <p:strVal val="#ppt_x"/>
                                          </p:val>
                                        </p:tav>
                                      </p:tavLst>
                                    </p:anim>
                                    <p:anim calcmode="lin" valueType="num">
                                      <p:cBhvr additive="base">
                                        <p:cTn id="50" dur="2000" fill="hold"/>
                                        <p:tgtEl>
                                          <p:spTgt spid="5">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2" fill="hold" nodeType="clickEffect">
                                  <p:stCondLst>
                                    <p:cond delay="0"/>
                                  </p:stCondLst>
                                  <p:childTnLst>
                                    <p:set>
                                      <p:cBhvr>
                                        <p:cTn id="54" dur="1" fill="hold">
                                          <p:stCondLst>
                                            <p:cond delay="0"/>
                                          </p:stCondLst>
                                        </p:cTn>
                                        <p:tgtEl>
                                          <p:spTgt spid="5">
                                            <p:txEl>
                                              <p:pRg st="1" end="1"/>
                                            </p:txEl>
                                          </p:spTgt>
                                        </p:tgtEl>
                                        <p:attrNameLst>
                                          <p:attrName>style.visibility</p:attrName>
                                        </p:attrNameLst>
                                      </p:cBhvr>
                                      <p:to>
                                        <p:strVal val="visible"/>
                                      </p:to>
                                    </p:set>
                                    <p:anim calcmode="lin" valueType="num">
                                      <p:cBhvr additive="base">
                                        <p:cTn id="55" dur="2000" fill="hold"/>
                                        <p:tgtEl>
                                          <p:spTgt spid="5">
                                            <p:txEl>
                                              <p:pRg st="1" end="1"/>
                                            </p:txEl>
                                          </p:spTgt>
                                        </p:tgtEl>
                                        <p:attrNameLst>
                                          <p:attrName>ppt_x</p:attrName>
                                        </p:attrNameLst>
                                      </p:cBhvr>
                                      <p:tavLst>
                                        <p:tav tm="0">
                                          <p:val>
                                            <p:strVal val="1+#ppt_w/2"/>
                                          </p:val>
                                        </p:tav>
                                        <p:tav tm="100000">
                                          <p:val>
                                            <p:strVal val="#ppt_x"/>
                                          </p:val>
                                        </p:tav>
                                      </p:tavLst>
                                    </p:anim>
                                    <p:anim calcmode="lin" valueType="num">
                                      <p:cBhvr additive="base">
                                        <p:cTn id="56" dur="2000" fill="hold"/>
                                        <p:tgtEl>
                                          <p:spTgt spid="5">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5">
                                            <p:txEl>
                                              <p:pRg st="2" end="2"/>
                                            </p:txEl>
                                          </p:spTgt>
                                        </p:tgtEl>
                                        <p:attrNameLst>
                                          <p:attrName>style.visibility</p:attrName>
                                        </p:attrNameLst>
                                      </p:cBhvr>
                                      <p:to>
                                        <p:strVal val="visible"/>
                                      </p:to>
                                    </p:set>
                                    <p:anim calcmode="lin" valueType="num">
                                      <p:cBhvr additive="base">
                                        <p:cTn id="61" dur="10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62" dur="1000" fill="hold"/>
                                        <p:tgtEl>
                                          <p:spTgt spid="5">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1" uiExpand="1" build="allAtOnce" animBg="1"/>
      <p:bldP spid="5" grpId="0" uiExpand="1" build="allAtOnce"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0"/>
          <p:cNvSpPr txBox="1">
            <a:spLocks noChangeArrowheads="1"/>
          </p:cNvSpPr>
          <p:nvPr/>
        </p:nvSpPr>
        <p:spPr bwMode="hidden">
          <a:xfrm>
            <a:off x="6580215" y="2508264"/>
            <a:ext cx="1497033" cy="461665"/>
          </a:xfrm>
          <a:prstGeom prst="rect">
            <a:avLst/>
          </a:prstGeom>
          <a:noFill/>
          <a:ln w="9525" algn="ctr">
            <a:noFill/>
            <a:miter lim="800000"/>
          </a:ln>
          <a:effectLst/>
        </p:spPr>
        <p:txBody>
          <a:bodyPr wrap="square">
            <a:spAutoFit/>
          </a:bodyPr>
          <a:lstStyle/>
          <a:p>
            <a:pPr algn="ctr">
              <a:spcBef>
                <a:spcPct val="50000"/>
              </a:spcBef>
              <a:defRPr/>
            </a:pPr>
            <a:r>
              <a:rPr lang="zh-CN" altLang="en-US" sz="2400" u="none" dirty="0">
                <a:solidFill>
                  <a:srgbClr val="FF0000"/>
                </a:solidFill>
              </a:rPr>
              <a:t>原始图片</a:t>
            </a:r>
          </a:p>
        </p:txBody>
      </p:sp>
      <p:sp>
        <p:nvSpPr>
          <p:cNvPr id="5" name="Text Box 11"/>
          <p:cNvSpPr txBox="1">
            <a:spLocks noChangeArrowheads="1"/>
          </p:cNvSpPr>
          <p:nvPr/>
        </p:nvSpPr>
        <p:spPr bwMode="hidden">
          <a:xfrm>
            <a:off x="6288111" y="4639022"/>
            <a:ext cx="2154267" cy="461665"/>
          </a:xfrm>
          <a:prstGeom prst="rect">
            <a:avLst/>
          </a:prstGeom>
          <a:noFill/>
          <a:ln w="9525" algn="ctr">
            <a:noFill/>
            <a:miter lim="800000"/>
          </a:ln>
          <a:effectLst/>
        </p:spPr>
        <p:txBody>
          <a:bodyPr wrap="square">
            <a:spAutoFit/>
          </a:bodyPr>
          <a:lstStyle/>
          <a:p>
            <a:pPr algn="ctr">
              <a:spcBef>
                <a:spcPct val="50000"/>
              </a:spcBef>
              <a:defRPr/>
            </a:pPr>
            <a:r>
              <a:rPr lang="en-US" altLang="zh-CN" sz="2400" u="none" dirty="0">
                <a:solidFill>
                  <a:srgbClr val="FF0000"/>
                </a:solidFill>
              </a:rPr>
              <a:t>ECB</a:t>
            </a:r>
            <a:r>
              <a:rPr lang="zh-CN" altLang="en-US" sz="2400" u="none" dirty="0">
                <a:solidFill>
                  <a:srgbClr val="FF0000"/>
                </a:solidFill>
              </a:rPr>
              <a:t>加密图片</a:t>
            </a:r>
          </a:p>
        </p:txBody>
      </p:sp>
      <p:pic>
        <p:nvPicPr>
          <p:cNvPr id="6" name="Picture 12" descr="Cry-DES-原始图片"/>
          <p:cNvPicPr>
            <a:picLocks noChangeArrowheads="1"/>
          </p:cNvPicPr>
          <p:nvPr/>
        </p:nvPicPr>
        <p:blipFill>
          <a:blip r:embed="rId3"/>
          <a:srcRect/>
          <a:stretch>
            <a:fillRect/>
          </a:stretch>
        </p:blipFill>
        <p:spPr bwMode="auto">
          <a:xfrm>
            <a:off x="884256" y="1741491"/>
            <a:ext cx="5038725" cy="1979612"/>
          </a:xfrm>
          <a:prstGeom prst="rect">
            <a:avLst/>
          </a:prstGeom>
          <a:noFill/>
          <a:ln w="9525">
            <a:noFill/>
            <a:miter lim="800000"/>
            <a:headEnd/>
            <a:tailEnd/>
          </a:ln>
        </p:spPr>
      </p:pic>
      <p:pic>
        <p:nvPicPr>
          <p:cNvPr id="7" name="Picture 13" descr="Cry-DES-ECB加密图片"/>
          <p:cNvPicPr>
            <a:picLocks noChangeArrowheads="1"/>
          </p:cNvPicPr>
          <p:nvPr/>
        </p:nvPicPr>
        <p:blipFill>
          <a:blip r:embed="rId4"/>
          <a:srcRect/>
          <a:stretch>
            <a:fillRect/>
          </a:stretch>
        </p:blipFill>
        <p:spPr bwMode="auto">
          <a:xfrm>
            <a:off x="884187" y="3859245"/>
            <a:ext cx="5038725" cy="1979613"/>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ppt_x"/>
                                          </p:val>
                                        </p:tav>
                                        <p:tav tm="100000">
                                          <p:val>
                                            <p:strVal val="#ppt_x"/>
                                          </p:val>
                                        </p:tav>
                                      </p:tavLst>
                                    </p:anim>
                                    <p:anim calcmode="lin" valueType="num">
                                      <p:cBhvr additive="base">
                                        <p:cTn id="8" dur="10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1000" fill="hold"/>
                                        <p:tgtEl>
                                          <p:spTgt spid="4"/>
                                        </p:tgtEl>
                                        <p:attrNameLst>
                                          <p:attrName>ppt_x</p:attrName>
                                        </p:attrNameLst>
                                      </p:cBhvr>
                                      <p:tavLst>
                                        <p:tav tm="0">
                                          <p:val>
                                            <p:strVal val="1+#ppt_w/2"/>
                                          </p:val>
                                        </p:tav>
                                        <p:tav tm="100000">
                                          <p:val>
                                            <p:strVal val="#ppt_x"/>
                                          </p:val>
                                        </p:tav>
                                      </p:tavLst>
                                    </p:anim>
                                    <p:anim calcmode="lin" valueType="num">
                                      <p:cBhvr additive="base">
                                        <p:cTn id="12" dur="10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dissolve">
                                      <p:cBhvr>
                                        <p:cTn id="17" dur="1000"/>
                                        <p:tgtEl>
                                          <p:spTgt spid="7"/>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5" name="Rectangle 3"/>
          <p:cNvSpPr>
            <a:spLocks noGrp="1" noChangeArrowheads="1"/>
          </p:cNvSpPr>
          <p:nvPr>
            <p:ph idx="1"/>
          </p:nvPr>
        </p:nvSpPr>
        <p:spPr>
          <a:xfrm>
            <a:off x="457200" y="1196752"/>
            <a:ext cx="8229600" cy="4824000"/>
          </a:xfrm>
        </p:spPr>
        <p:txBody>
          <a:bodyPr/>
          <a:lstStyle/>
          <a:p>
            <a:pPr marL="0" indent="0">
              <a:spcAft>
                <a:spcPts val="1800"/>
              </a:spcAft>
              <a:buNone/>
            </a:pPr>
            <a:r>
              <a:rPr lang="en-US" altLang="zh-CN" dirty="0">
                <a:solidFill>
                  <a:srgbClr val="FF0000"/>
                </a:solidFill>
              </a:rPr>
              <a:t>1. </a:t>
            </a:r>
            <a:r>
              <a:rPr lang="zh-CN" altLang="en-US" dirty="0">
                <a:solidFill>
                  <a:srgbClr val="FF0000"/>
                </a:solidFill>
              </a:rPr>
              <a:t>加密</a:t>
            </a:r>
          </a:p>
        </p:txBody>
      </p:sp>
      <p:graphicFrame>
        <p:nvGraphicFramePr>
          <p:cNvPr id="213002" name="Object 10"/>
          <p:cNvGraphicFramePr>
            <a:graphicFrameLocks noChangeAspect="1"/>
          </p:cNvGraphicFramePr>
          <p:nvPr/>
        </p:nvGraphicFramePr>
        <p:xfrm>
          <a:off x="0" y="2960948"/>
          <a:ext cx="9144000" cy="3148012"/>
        </p:xfrm>
        <a:graphic>
          <a:graphicData uri="http://schemas.openxmlformats.org/presentationml/2006/ole">
            <mc:AlternateContent xmlns:mc="http://schemas.openxmlformats.org/markup-compatibility/2006">
              <mc:Choice xmlns:v="urn:schemas-microsoft-com:vml" Requires="v">
                <p:oleObj spid="_x0000_s15362" name="Visio" r:id="rId4" imgW="5486400" imgH="1905000" progId="Visio.Drawing.11">
                  <p:embed/>
                </p:oleObj>
              </mc:Choice>
              <mc:Fallback>
                <p:oleObj name="Visio" r:id="rId4" imgW="5486400" imgH="1905000" progId="Visio.Drawing.11">
                  <p:embed/>
                  <p:pic>
                    <p:nvPicPr>
                      <p:cNvPr id="0" name="Object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2960948"/>
                        <a:ext cx="9144000" cy="3148012"/>
                      </a:xfrm>
                      <a:prstGeom prst="rect">
                        <a:avLst/>
                      </a:prstGeom>
                      <a:solidFill>
                        <a:schemeClr val="tx1"/>
                      </a:solidFill>
                    </p:spPr>
                  </p:pic>
                </p:oleObj>
              </mc:Fallback>
            </mc:AlternateContent>
          </a:graphicData>
        </a:graphic>
      </p:graphicFrame>
      <p:graphicFrame>
        <p:nvGraphicFramePr>
          <p:cNvPr id="44036" name="Object 4"/>
          <p:cNvGraphicFramePr>
            <a:graphicFrameLocks noChangeAspect="1"/>
          </p:cNvGraphicFramePr>
          <p:nvPr/>
        </p:nvGraphicFramePr>
        <p:xfrm>
          <a:off x="1657350" y="2048458"/>
          <a:ext cx="6169025" cy="552450"/>
        </p:xfrm>
        <a:graphic>
          <a:graphicData uri="http://schemas.openxmlformats.org/presentationml/2006/ole">
            <mc:AlternateContent xmlns:mc="http://schemas.openxmlformats.org/markup-compatibility/2006">
              <mc:Choice xmlns:v="urn:schemas-microsoft-com:vml" Requires="v">
                <p:oleObj spid="_x0000_s15363" name="公式" r:id="rId6" imgW="2552700" imgH="228600" progId="Equation.3">
                  <p:embed/>
                </p:oleObj>
              </mc:Choice>
              <mc:Fallback>
                <p:oleObj name="公式" r:id="rId6" imgW="2552700" imgH="228600" progId="Equation.3">
                  <p:embed/>
                  <p:pic>
                    <p:nvPicPr>
                      <p:cNvPr id="0" name="Picture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57350" y="2048458"/>
                        <a:ext cx="6169025" cy="552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13002"/>
                                        </p:tgtEl>
                                        <p:attrNameLst>
                                          <p:attrName>style.visibility</p:attrName>
                                        </p:attrNameLst>
                                      </p:cBhvr>
                                      <p:to>
                                        <p:strVal val="visible"/>
                                      </p:to>
                                    </p:set>
                                    <p:animEffect transition="in" filter="dissolve">
                                      <p:cBhvr>
                                        <p:cTn id="7" dur="1000"/>
                                        <p:tgtEl>
                                          <p:spTgt spid="213002"/>
                                        </p:tgtEl>
                                      </p:cBhvr>
                                    </p:animEffect>
                                  </p:childTnLst>
                                </p:cTn>
                              </p:par>
                            </p:childTnLst>
                          </p:cTn>
                        </p:par>
                        <p:par>
                          <p:cTn id="8" fill="hold">
                            <p:stCondLst>
                              <p:cond delay="1000"/>
                            </p:stCondLst>
                            <p:childTnLst>
                              <p:par>
                                <p:cTn id="9" presetID="22" presetClass="entr" presetSubtype="8" fill="hold" nodeType="afterEffect">
                                  <p:stCondLst>
                                    <p:cond delay="0"/>
                                  </p:stCondLst>
                                  <p:childTnLst>
                                    <p:set>
                                      <p:cBhvr>
                                        <p:cTn id="10" dur="1" fill="hold">
                                          <p:stCondLst>
                                            <p:cond delay="0"/>
                                          </p:stCondLst>
                                        </p:cTn>
                                        <p:tgtEl>
                                          <p:spTgt spid="44036"/>
                                        </p:tgtEl>
                                        <p:attrNameLst>
                                          <p:attrName>style.visibility</p:attrName>
                                        </p:attrNameLst>
                                      </p:cBhvr>
                                      <p:to>
                                        <p:strVal val="visible"/>
                                      </p:to>
                                    </p:set>
                                    <p:animEffect transition="in" filter="wipe(left)">
                                      <p:cBhvr>
                                        <p:cTn id="11" dur="1000"/>
                                        <p:tgtEl>
                                          <p:spTgt spid="440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5" name="Rectangle 3"/>
          <p:cNvSpPr>
            <a:spLocks noGrp="1" noChangeArrowheads="1"/>
          </p:cNvSpPr>
          <p:nvPr>
            <p:ph idx="1"/>
          </p:nvPr>
        </p:nvSpPr>
        <p:spPr>
          <a:xfrm>
            <a:off x="457200" y="1196752"/>
            <a:ext cx="8229600" cy="4824000"/>
          </a:xfrm>
        </p:spPr>
        <p:txBody>
          <a:bodyPr/>
          <a:lstStyle/>
          <a:p>
            <a:pPr marL="0" indent="0">
              <a:spcAft>
                <a:spcPts val="1800"/>
              </a:spcAft>
              <a:buNone/>
            </a:pPr>
            <a:r>
              <a:rPr lang="en-US" altLang="zh-CN" dirty="0">
                <a:solidFill>
                  <a:srgbClr val="FF0000"/>
                </a:solidFill>
              </a:rPr>
              <a:t>2. </a:t>
            </a:r>
            <a:r>
              <a:rPr lang="zh-CN" altLang="en-US" dirty="0">
                <a:solidFill>
                  <a:srgbClr val="FF0000"/>
                </a:solidFill>
              </a:rPr>
              <a:t>解密</a:t>
            </a:r>
          </a:p>
        </p:txBody>
      </p:sp>
      <p:graphicFrame>
        <p:nvGraphicFramePr>
          <p:cNvPr id="213004" name="Object 12"/>
          <p:cNvGraphicFramePr>
            <a:graphicFrameLocks noChangeAspect="1"/>
          </p:cNvGraphicFramePr>
          <p:nvPr/>
        </p:nvGraphicFramePr>
        <p:xfrm>
          <a:off x="0" y="3063199"/>
          <a:ext cx="9144000" cy="3148013"/>
        </p:xfrm>
        <a:graphic>
          <a:graphicData uri="http://schemas.openxmlformats.org/presentationml/2006/ole">
            <mc:AlternateContent xmlns:mc="http://schemas.openxmlformats.org/markup-compatibility/2006">
              <mc:Choice xmlns:v="urn:schemas-microsoft-com:vml" Requires="v">
                <p:oleObj spid="_x0000_s16386" name="Visio" r:id="rId4" imgW="5486400" imgH="1905000" progId="Visio.Drawing.11">
                  <p:embed/>
                </p:oleObj>
              </mc:Choice>
              <mc:Fallback>
                <p:oleObj name="Visio" r:id="rId4" imgW="5486400" imgH="1905000" progId="Visio.Drawing.11">
                  <p:embed/>
                  <p:pic>
                    <p:nvPicPr>
                      <p:cNvPr id="0" name="Object 1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3063199"/>
                        <a:ext cx="9144000" cy="3148013"/>
                      </a:xfrm>
                      <a:prstGeom prst="rect">
                        <a:avLst/>
                      </a:prstGeom>
                      <a:solidFill>
                        <a:schemeClr val="tx1"/>
                      </a:solidFill>
                    </p:spPr>
                  </p:pic>
                </p:oleObj>
              </mc:Fallback>
            </mc:AlternateContent>
          </a:graphicData>
        </a:graphic>
      </p:graphicFrame>
      <p:graphicFrame>
        <p:nvGraphicFramePr>
          <p:cNvPr id="45060" name="Object 4"/>
          <p:cNvGraphicFramePr>
            <a:graphicFrameLocks noChangeAspect="1"/>
          </p:cNvGraphicFramePr>
          <p:nvPr/>
        </p:nvGraphicFramePr>
        <p:xfrm>
          <a:off x="1475656" y="2043207"/>
          <a:ext cx="6212718" cy="553668"/>
        </p:xfrm>
        <a:graphic>
          <a:graphicData uri="http://schemas.openxmlformats.org/presentationml/2006/ole">
            <mc:AlternateContent xmlns:mc="http://schemas.openxmlformats.org/markup-compatibility/2006">
              <mc:Choice xmlns:v="urn:schemas-microsoft-com:vml" Requires="v">
                <p:oleObj spid="_x0000_s16387" name="公式" r:id="rId6" imgW="2565400" imgH="228600" progId="Equation.3">
                  <p:embed/>
                </p:oleObj>
              </mc:Choice>
              <mc:Fallback>
                <p:oleObj name="公式" r:id="rId6" imgW="2565400" imgH="228600" progId="Equation.3">
                  <p:embed/>
                  <p:pic>
                    <p:nvPicPr>
                      <p:cNvPr id="0" name="Picture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75656" y="2043207"/>
                        <a:ext cx="6212718" cy="553668"/>
                      </a:xfrm>
                      <a:prstGeom prst="rect">
                        <a:avLst/>
                      </a:prstGeom>
                      <a:noFill/>
                      <a:ln>
                        <a:noFill/>
                      </a:ln>
                      <a:effec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5060"/>
                                        </p:tgtEl>
                                        <p:attrNameLst>
                                          <p:attrName>style.visibility</p:attrName>
                                        </p:attrNameLst>
                                      </p:cBhvr>
                                      <p:to>
                                        <p:strVal val="visible"/>
                                      </p:to>
                                    </p:set>
                                    <p:animEffect transition="in" filter="wipe(left)">
                                      <p:cBhvr>
                                        <p:cTn id="7" dur="500"/>
                                        <p:tgtEl>
                                          <p:spTgt spid="45060"/>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213004"/>
                                        </p:tgtEl>
                                        <p:attrNameLst>
                                          <p:attrName>style.visibility</p:attrName>
                                        </p:attrNameLst>
                                      </p:cBhvr>
                                      <p:to>
                                        <p:strVal val="visible"/>
                                      </p:to>
                                    </p:set>
                                    <p:anim calcmode="lin" valueType="num">
                                      <p:cBhvr>
                                        <p:cTn id="11" dur="1000" fill="hold"/>
                                        <p:tgtEl>
                                          <p:spTgt spid="213004"/>
                                        </p:tgtEl>
                                        <p:attrNameLst>
                                          <p:attrName>ppt_w</p:attrName>
                                        </p:attrNameLst>
                                      </p:cBhvr>
                                      <p:tavLst>
                                        <p:tav tm="0">
                                          <p:val>
                                            <p:fltVal val="0"/>
                                          </p:val>
                                        </p:tav>
                                        <p:tav tm="100000">
                                          <p:val>
                                            <p:strVal val="#ppt_w"/>
                                          </p:val>
                                        </p:tav>
                                      </p:tavLst>
                                    </p:anim>
                                    <p:anim calcmode="lin" valueType="num">
                                      <p:cBhvr>
                                        <p:cTn id="12" dur="1000" fill="hold"/>
                                        <p:tgtEl>
                                          <p:spTgt spid="213004"/>
                                        </p:tgtEl>
                                        <p:attrNameLst>
                                          <p:attrName>ppt_h</p:attrName>
                                        </p:attrNameLst>
                                      </p:cBhvr>
                                      <p:tavLst>
                                        <p:tav tm="0">
                                          <p:val>
                                            <p:fltVal val="0"/>
                                          </p:val>
                                        </p:tav>
                                        <p:tav tm="100000">
                                          <p:val>
                                            <p:strVal val="#ppt_h"/>
                                          </p:val>
                                        </p:tav>
                                      </p:tavLst>
                                    </p:anim>
                                    <p:animEffect transition="in" filter="fade">
                                      <p:cBhvr>
                                        <p:cTn id="13" dur="1000"/>
                                        <p:tgtEl>
                                          <p:spTgt spid="2130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1" name="Rectangle 3"/>
          <p:cNvSpPr>
            <a:spLocks noGrp="1" noChangeArrowheads="1"/>
          </p:cNvSpPr>
          <p:nvPr>
            <p:ph idx="1"/>
          </p:nvPr>
        </p:nvSpPr>
        <p:spPr>
          <a:xfrm>
            <a:off x="457200" y="1052736"/>
            <a:ext cx="8229600" cy="4824000"/>
          </a:xfrm>
        </p:spPr>
        <p:txBody>
          <a:bodyPr/>
          <a:lstStyle/>
          <a:p>
            <a:pPr marL="0" indent="0">
              <a:spcAft>
                <a:spcPts val="1800"/>
              </a:spcAft>
              <a:buNone/>
            </a:pPr>
            <a:r>
              <a:rPr lang="en-US" altLang="zh-CN" dirty="0">
                <a:solidFill>
                  <a:srgbClr val="FF0000"/>
                </a:solidFill>
              </a:rPr>
              <a:t>3. </a:t>
            </a:r>
            <a:r>
              <a:rPr lang="zh-CN" altLang="en-US" dirty="0">
                <a:solidFill>
                  <a:srgbClr val="FF0000"/>
                </a:solidFill>
              </a:rPr>
              <a:t>特点</a:t>
            </a:r>
            <a:endParaRPr lang="en-US" altLang="zh-CN" dirty="0">
              <a:solidFill>
                <a:srgbClr val="FF0000"/>
              </a:solidFill>
            </a:endParaRPr>
          </a:p>
          <a:p>
            <a:pPr lvl="1"/>
            <a:endParaRPr lang="en-US" altLang="zh-CN" dirty="0"/>
          </a:p>
          <a:p>
            <a:pPr lvl="1"/>
            <a:endParaRPr lang="en-US" altLang="zh-CN" dirty="0"/>
          </a:p>
          <a:p>
            <a:pPr lvl="1">
              <a:buNone/>
            </a:pPr>
            <a:r>
              <a:rPr lang="en-US" altLang="zh-CN" dirty="0"/>
              <a:t>			                     	</a:t>
            </a:r>
            <a:r>
              <a:rPr lang="zh-CN" altLang="en-US" dirty="0"/>
              <a:t>此前明文分组 </a:t>
            </a:r>
            <a:endParaRPr lang="en-US" altLang="zh-CN" dirty="0"/>
          </a:p>
          <a:p>
            <a:pPr lvl="1">
              <a:buNone/>
            </a:pPr>
            <a:endParaRPr lang="en-US" altLang="zh-CN" dirty="0"/>
          </a:p>
          <a:p>
            <a:pPr marL="450215" lvl="1" indent="0">
              <a:buNone/>
            </a:pPr>
            <a:r>
              <a:rPr lang="zh-CN" altLang="en-US" dirty="0"/>
              <a:t>   当前密文分组</a:t>
            </a:r>
            <a:r>
              <a:rPr lang="en-US" altLang="zh-CN" dirty="0"/>
              <a:t>		</a:t>
            </a:r>
            <a:r>
              <a:rPr lang="zh-CN" altLang="en-US" dirty="0"/>
              <a:t>当前明文分组</a:t>
            </a:r>
            <a:endParaRPr lang="en-US" altLang="zh-CN" dirty="0"/>
          </a:p>
          <a:p>
            <a:pPr lvl="1">
              <a:buNone/>
            </a:pPr>
            <a:r>
              <a:rPr lang="en-US" altLang="zh-CN" dirty="0"/>
              <a:t>				           </a:t>
            </a:r>
          </a:p>
          <a:p>
            <a:pPr lvl="1">
              <a:buNone/>
            </a:pPr>
            <a:r>
              <a:rPr lang="en-US" altLang="zh-CN" dirty="0"/>
              <a:t>                                              </a:t>
            </a:r>
            <a:r>
              <a:rPr lang="zh-CN" altLang="en-US" dirty="0"/>
              <a:t>此后明文分组</a:t>
            </a:r>
          </a:p>
        </p:txBody>
      </p:sp>
      <p:sp>
        <p:nvSpPr>
          <p:cNvPr id="4" name="圆角矩形 3"/>
          <p:cNvSpPr/>
          <p:nvPr/>
        </p:nvSpPr>
        <p:spPr>
          <a:xfrm>
            <a:off x="1295636" y="2092109"/>
            <a:ext cx="4767407" cy="646986"/>
          </a:xfrm>
          <a:prstGeom prst="roundRect">
            <a:avLst/>
          </a:prstGeom>
          <a:solidFill>
            <a:srgbClr val="5A8800"/>
          </a:solidFill>
        </p:spPr>
        <p:txBody>
          <a:bodyPr wrap="none">
            <a:spAutoFit/>
          </a:bodyPr>
          <a:lstStyle/>
          <a:p>
            <a:r>
              <a:rPr lang="en-US" altLang="zh-CN" sz="3200" u="none" dirty="0" err="1"/>
              <a:t>C</a:t>
            </a:r>
            <a:r>
              <a:rPr lang="en-US" altLang="zh-CN" sz="3200" i="1" u="none" baseline="-30000" dirty="0" err="1"/>
              <a:t>i</a:t>
            </a:r>
            <a:r>
              <a:rPr lang="en-US" altLang="zh-CN" sz="3200" u="none" dirty="0"/>
              <a:t>= E</a:t>
            </a:r>
            <a:r>
              <a:rPr lang="en-US" altLang="zh-CN" sz="3200" u="none" baseline="-30000" dirty="0"/>
              <a:t>K</a:t>
            </a:r>
            <a:r>
              <a:rPr lang="en-US" altLang="zh-CN" sz="3200" u="none" dirty="0"/>
              <a:t>(P</a:t>
            </a:r>
            <a:r>
              <a:rPr lang="en-US" altLang="zh-CN" sz="3200" i="1" u="none" baseline="-30000" dirty="0"/>
              <a:t>i</a:t>
            </a:r>
            <a:r>
              <a:rPr lang="en-US" altLang="zh-CN" sz="3200" u="none" dirty="0"/>
              <a:t>⊕C</a:t>
            </a:r>
            <a:r>
              <a:rPr lang="en-US" altLang="zh-CN" sz="3200" i="1" u="none" baseline="-30000" dirty="0"/>
              <a:t>i</a:t>
            </a:r>
            <a:r>
              <a:rPr lang="en-US" altLang="zh-CN" sz="3200" u="none" baseline="-30000" dirty="0"/>
              <a:t>-1</a:t>
            </a:r>
            <a:r>
              <a:rPr lang="en-US" altLang="zh-CN" sz="3200" u="none" dirty="0"/>
              <a:t>),   </a:t>
            </a:r>
            <a:r>
              <a:rPr lang="en-US" altLang="zh-CN" sz="3200" i="1" u="none" dirty="0"/>
              <a:t> </a:t>
            </a:r>
            <a:r>
              <a:rPr lang="en-US" altLang="zh-CN" sz="3200" u="none" dirty="0"/>
              <a:t>C</a:t>
            </a:r>
            <a:r>
              <a:rPr lang="en-US" altLang="zh-CN" sz="3200" u="none" baseline="-30000" dirty="0"/>
              <a:t>0</a:t>
            </a:r>
            <a:r>
              <a:rPr lang="en-US" altLang="zh-CN" sz="3200" u="none" dirty="0"/>
              <a:t>=IV </a:t>
            </a:r>
            <a:endParaRPr lang="zh-CN" altLang="en-US" sz="3200" u="none" dirty="0"/>
          </a:p>
        </p:txBody>
      </p:sp>
      <p:sp>
        <p:nvSpPr>
          <p:cNvPr id="11" name="左右箭头 10"/>
          <p:cNvSpPr/>
          <p:nvPr/>
        </p:nvSpPr>
        <p:spPr bwMode="auto">
          <a:xfrm>
            <a:off x="3586149" y="4360361"/>
            <a:ext cx="1424007" cy="438156"/>
          </a:xfrm>
          <a:prstGeom prst="lef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endParaRPr>
          </a:p>
        </p:txBody>
      </p:sp>
      <p:sp>
        <p:nvSpPr>
          <p:cNvPr id="7" name="左右箭头 6"/>
          <p:cNvSpPr/>
          <p:nvPr/>
        </p:nvSpPr>
        <p:spPr bwMode="auto">
          <a:xfrm rot="20174792">
            <a:off x="3387457" y="3656351"/>
            <a:ext cx="1602080" cy="438156"/>
          </a:xfrm>
          <a:prstGeom prst="lef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0-#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1" presetClass="entr" presetSubtype="0" fill="hold" nodeType="afterEffect">
                                  <p:stCondLst>
                                    <p:cond delay="0"/>
                                  </p:stCondLst>
                                  <p:childTnLst>
                                    <p:set>
                                      <p:cBhvr>
                                        <p:cTn id="11" dur="1" fill="hold">
                                          <p:stCondLst>
                                            <p:cond delay="0"/>
                                          </p:stCondLst>
                                        </p:cTn>
                                        <p:tgtEl>
                                          <p:spTgt spid="211971">
                                            <p:txEl>
                                              <p:pRg st="3" end="3"/>
                                            </p:txEl>
                                          </p:spTgt>
                                        </p:tgtEl>
                                        <p:attrNameLst>
                                          <p:attrName>style.visibility</p:attrName>
                                        </p:attrNameLst>
                                      </p:cBhvr>
                                      <p:to>
                                        <p:strVal val="visible"/>
                                      </p:to>
                                    </p:set>
                                  </p:childTnLst>
                                </p:cTn>
                              </p:par>
                            </p:childTnLst>
                          </p:cTn>
                        </p:par>
                        <p:par>
                          <p:cTn id="12" fill="hold">
                            <p:stCondLst>
                              <p:cond delay="1000"/>
                            </p:stCondLst>
                            <p:childTnLst>
                              <p:par>
                                <p:cTn id="13" presetID="1" presetClass="entr" presetSubtype="0" fill="hold" nodeType="afterEffect">
                                  <p:stCondLst>
                                    <p:cond delay="0"/>
                                  </p:stCondLst>
                                  <p:childTnLst>
                                    <p:set>
                                      <p:cBhvr>
                                        <p:cTn id="14" dur="1" fill="hold">
                                          <p:stCondLst>
                                            <p:cond delay="0"/>
                                          </p:stCondLst>
                                        </p:cTn>
                                        <p:tgtEl>
                                          <p:spTgt spid="211971">
                                            <p:txEl>
                                              <p:pRg st="5" end="5"/>
                                            </p:txEl>
                                          </p:spTgt>
                                        </p:tgtEl>
                                        <p:attrNameLst>
                                          <p:attrName>style.visibility</p:attrName>
                                        </p:attrNameLst>
                                      </p:cBhvr>
                                      <p:to>
                                        <p:strVal val="visible"/>
                                      </p:to>
                                    </p:set>
                                  </p:childTnLst>
                                </p:cTn>
                              </p:par>
                            </p:childTnLst>
                          </p:cTn>
                        </p:par>
                        <p:par>
                          <p:cTn id="15" fill="hold">
                            <p:stCondLst>
                              <p:cond delay="1000"/>
                            </p:stCondLst>
                            <p:childTnLst>
                              <p:par>
                                <p:cTn id="16" presetID="1" presetClass="entr" presetSubtype="0" fill="hold" nodeType="afterEffect">
                                  <p:stCondLst>
                                    <p:cond delay="0"/>
                                  </p:stCondLst>
                                  <p:childTnLst>
                                    <p:set>
                                      <p:cBhvr>
                                        <p:cTn id="17" dur="1" fill="hold">
                                          <p:stCondLst>
                                            <p:cond delay="0"/>
                                          </p:stCondLst>
                                        </p:cTn>
                                        <p:tgtEl>
                                          <p:spTgt spid="211971">
                                            <p:txEl>
                                              <p:pRg st="6" end="6"/>
                                            </p:txEl>
                                          </p:spTgt>
                                        </p:tgtEl>
                                        <p:attrNameLst>
                                          <p:attrName>style.visibility</p:attrName>
                                        </p:attrNameLst>
                                      </p:cBhvr>
                                      <p:to>
                                        <p:strVal val="visible"/>
                                      </p:to>
                                    </p:set>
                                  </p:childTnLst>
                                </p:cTn>
                              </p:par>
                            </p:childTnLst>
                          </p:cTn>
                        </p:par>
                        <p:par>
                          <p:cTn id="18" fill="hold">
                            <p:stCondLst>
                              <p:cond delay="1000"/>
                            </p:stCondLst>
                            <p:childTnLst>
                              <p:par>
                                <p:cTn id="19" presetID="1" presetClass="entr" presetSubtype="0" fill="hold" nodeType="afterEffect">
                                  <p:stCondLst>
                                    <p:cond delay="0"/>
                                  </p:stCondLst>
                                  <p:childTnLst>
                                    <p:set>
                                      <p:cBhvr>
                                        <p:cTn id="20" dur="1" fill="hold">
                                          <p:stCondLst>
                                            <p:cond delay="0"/>
                                          </p:stCondLst>
                                        </p:cTn>
                                        <p:tgtEl>
                                          <p:spTgt spid="211971">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53" presetClass="entr" presetSubtype="16"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anim calcmode="lin" valueType="num">
                                      <p:cBhvr>
                                        <p:cTn id="25" dur="1000" fill="hold"/>
                                        <p:tgtEl>
                                          <p:spTgt spid="11"/>
                                        </p:tgtEl>
                                        <p:attrNameLst>
                                          <p:attrName>ppt_w</p:attrName>
                                        </p:attrNameLst>
                                      </p:cBhvr>
                                      <p:tavLst>
                                        <p:tav tm="0">
                                          <p:val>
                                            <p:fltVal val="0"/>
                                          </p:val>
                                        </p:tav>
                                        <p:tav tm="100000">
                                          <p:val>
                                            <p:strVal val="#ppt_w"/>
                                          </p:val>
                                        </p:tav>
                                      </p:tavLst>
                                    </p:anim>
                                    <p:anim calcmode="lin" valueType="num">
                                      <p:cBhvr>
                                        <p:cTn id="26" dur="1000" fill="hold"/>
                                        <p:tgtEl>
                                          <p:spTgt spid="11"/>
                                        </p:tgtEl>
                                        <p:attrNameLst>
                                          <p:attrName>ppt_h</p:attrName>
                                        </p:attrNameLst>
                                      </p:cBhvr>
                                      <p:tavLst>
                                        <p:tav tm="0">
                                          <p:val>
                                            <p:fltVal val="0"/>
                                          </p:val>
                                        </p:tav>
                                        <p:tav tm="100000">
                                          <p:val>
                                            <p:strVal val="#ppt_h"/>
                                          </p:val>
                                        </p:tav>
                                      </p:tavLst>
                                    </p:anim>
                                    <p:animEffect transition="in" filter="fade">
                                      <p:cBhvr>
                                        <p:cTn id="27" dur="10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53" presetClass="entr" presetSubtype="16" fill="hold" grpId="0" nodeType="clickEffect">
                                  <p:stCondLst>
                                    <p:cond delay="0"/>
                                  </p:stCondLst>
                                  <p:childTnLst>
                                    <p:set>
                                      <p:cBhvr>
                                        <p:cTn id="31" dur="1" fill="hold">
                                          <p:stCondLst>
                                            <p:cond delay="0"/>
                                          </p:stCondLst>
                                        </p:cTn>
                                        <p:tgtEl>
                                          <p:spTgt spid="7"/>
                                        </p:tgtEl>
                                        <p:attrNameLst>
                                          <p:attrName>style.visibility</p:attrName>
                                        </p:attrNameLst>
                                      </p:cBhvr>
                                      <p:to>
                                        <p:strVal val="visible"/>
                                      </p:to>
                                    </p:set>
                                    <p:anim calcmode="lin" valueType="num">
                                      <p:cBhvr>
                                        <p:cTn id="32" dur="1000" fill="hold"/>
                                        <p:tgtEl>
                                          <p:spTgt spid="7"/>
                                        </p:tgtEl>
                                        <p:attrNameLst>
                                          <p:attrName>ppt_w</p:attrName>
                                        </p:attrNameLst>
                                      </p:cBhvr>
                                      <p:tavLst>
                                        <p:tav tm="0">
                                          <p:val>
                                            <p:fltVal val="0"/>
                                          </p:val>
                                        </p:tav>
                                        <p:tav tm="100000">
                                          <p:val>
                                            <p:strVal val="#ppt_w"/>
                                          </p:val>
                                        </p:tav>
                                      </p:tavLst>
                                    </p:anim>
                                    <p:anim calcmode="lin" valueType="num">
                                      <p:cBhvr>
                                        <p:cTn id="33" dur="1000" fill="hold"/>
                                        <p:tgtEl>
                                          <p:spTgt spid="7"/>
                                        </p:tgtEl>
                                        <p:attrNameLst>
                                          <p:attrName>ppt_h</p:attrName>
                                        </p:attrNameLst>
                                      </p:cBhvr>
                                      <p:tavLst>
                                        <p:tav tm="0">
                                          <p:val>
                                            <p:fltVal val="0"/>
                                          </p:val>
                                        </p:tav>
                                        <p:tav tm="100000">
                                          <p:val>
                                            <p:strVal val="#ppt_h"/>
                                          </p:val>
                                        </p:tav>
                                      </p:tavLst>
                                    </p:anim>
                                    <p:animEffect transition="in" filter="fade">
                                      <p:cBhvr>
                                        <p:cTn id="34"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1" grpId="0" animBg="1"/>
      <p:bldP spid="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xmlns="" id="{66663A8F-C091-565C-031A-3EC310208250}"/>
              </a:ext>
            </a:extLst>
          </p:cNvPr>
          <p:cNvPicPr>
            <a:picLocks noChangeAspect="1"/>
          </p:cNvPicPr>
          <p:nvPr/>
        </p:nvPicPr>
        <p:blipFill rotWithShape="1">
          <a:blip r:embed="rId3"/>
          <a:srcRect l="8840" t="7144" r="12338"/>
          <a:stretch/>
        </p:blipFill>
        <p:spPr>
          <a:xfrm>
            <a:off x="287524" y="1232756"/>
            <a:ext cx="3852429" cy="3276364"/>
          </a:xfrm>
          <a:prstGeom prst="rect">
            <a:avLst/>
          </a:prstGeom>
        </p:spPr>
      </p:pic>
      <p:pic>
        <p:nvPicPr>
          <p:cNvPr id="6" name="图片 5">
            <a:extLst>
              <a:ext uri="{FF2B5EF4-FFF2-40B4-BE49-F238E27FC236}">
                <a16:creationId xmlns:a16="http://schemas.microsoft.com/office/drawing/2014/main" xmlns="" id="{CB5D91DC-6C0E-4F36-8591-6FBBA4396866}"/>
              </a:ext>
            </a:extLst>
          </p:cNvPr>
          <p:cNvPicPr>
            <a:picLocks noChangeAspect="1"/>
          </p:cNvPicPr>
          <p:nvPr/>
        </p:nvPicPr>
        <p:blipFill>
          <a:blip r:embed="rId4"/>
          <a:stretch>
            <a:fillRect/>
          </a:stretch>
        </p:blipFill>
        <p:spPr>
          <a:xfrm>
            <a:off x="4283968" y="1241271"/>
            <a:ext cx="4677405" cy="3259334"/>
          </a:xfrm>
          <a:prstGeom prst="rect">
            <a:avLst/>
          </a:prstGeom>
        </p:spPr>
      </p:pic>
      <p:pic>
        <p:nvPicPr>
          <p:cNvPr id="3" name="图片 2">
            <a:extLst>
              <a:ext uri="{FF2B5EF4-FFF2-40B4-BE49-F238E27FC236}">
                <a16:creationId xmlns:a16="http://schemas.microsoft.com/office/drawing/2014/main" xmlns="" id="{F270BA99-1EE3-2F0A-B818-FDC178F2985D}"/>
              </a:ext>
            </a:extLst>
          </p:cNvPr>
          <p:cNvPicPr>
            <a:picLocks noChangeAspect="1"/>
          </p:cNvPicPr>
          <p:nvPr/>
        </p:nvPicPr>
        <p:blipFill rotWithShape="1">
          <a:blip r:embed="rId5"/>
          <a:srcRect t="11042"/>
          <a:stretch/>
        </p:blipFill>
        <p:spPr>
          <a:xfrm>
            <a:off x="235075" y="4761148"/>
            <a:ext cx="8673849" cy="1003172"/>
          </a:xfrm>
          <a:prstGeom prst="rect">
            <a:avLst/>
          </a:prstGeom>
        </p:spPr>
      </p:pic>
    </p:spTree>
    <p:extLst>
      <p:ext uri="{BB962C8B-B14F-4D97-AF65-F5344CB8AC3E}">
        <p14:creationId xmlns:p14="http://schemas.microsoft.com/office/powerpoint/2010/main" val="75903937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1" name="Rectangle 3"/>
          <p:cNvSpPr>
            <a:spLocks noGrp="1" noChangeArrowheads="1"/>
          </p:cNvSpPr>
          <p:nvPr>
            <p:ph idx="1"/>
          </p:nvPr>
        </p:nvSpPr>
        <p:spPr>
          <a:xfrm>
            <a:off x="457200" y="1196752"/>
            <a:ext cx="8229600" cy="4824000"/>
          </a:xfrm>
        </p:spPr>
        <p:txBody>
          <a:bodyPr/>
          <a:lstStyle/>
          <a:p>
            <a:pPr marL="0" indent="0">
              <a:spcAft>
                <a:spcPts val="1800"/>
              </a:spcAft>
              <a:buNone/>
            </a:pPr>
            <a:r>
              <a:rPr lang="en-US" altLang="zh-CN" dirty="0">
                <a:solidFill>
                  <a:srgbClr val="FF0000"/>
                </a:solidFill>
              </a:rPr>
              <a:t>3. </a:t>
            </a:r>
            <a:r>
              <a:rPr lang="zh-CN" altLang="en-US" dirty="0">
                <a:solidFill>
                  <a:srgbClr val="FF0000"/>
                </a:solidFill>
              </a:rPr>
              <a:t>特点</a:t>
            </a:r>
            <a:endParaRPr lang="en-US" altLang="zh-CN" dirty="0">
              <a:solidFill>
                <a:srgbClr val="FF0000"/>
              </a:solidFill>
            </a:endParaRPr>
          </a:p>
          <a:p>
            <a:pPr lvl="1">
              <a:spcBef>
                <a:spcPts val="0"/>
              </a:spcBef>
              <a:buNone/>
            </a:pPr>
            <a:r>
              <a:rPr lang="zh-CN" altLang="en-US" dirty="0"/>
              <a:t>  当前密文分组还与此前的明文分组有关</a:t>
            </a:r>
          </a:p>
        </p:txBody>
      </p:sp>
      <p:sp>
        <p:nvSpPr>
          <p:cNvPr id="4" name="圆角矩形 3"/>
          <p:cNvSpPr/>
          <p:nvPr/>
        </p:nvSpPr>
        <p:spPr bwMode="auto">
          <a:xfrm>
            <a:off x="482545" y="2625043"/>
            <a:ext cx="4125968" cy="3286169"/>
          </a:xfrm>
          <a:prstGeom prst="roundRect">
            <a:avLst/>
          </a:prstGeom>
          <a:noFill/>
          <a:ln w="508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lstStyle/>
          <a:p>
            <a:pPr marL="273050" lvl="1" indent="-273050" algn="just">
              <a:spcBef>
                <a:spcPts val="600"/>
              </a:spcBef>
              <a:buClr>
                <a:srgbClr val="FF0066"/>
              </a:buClr>
              <a:buFont typeface="Wingdings" panose="05000000000000000000" pitchFamily="2" charset="2"/>
              <a:buChar char="Ø"/>
              <a:defRPr/>
            </a:pPr>
            <a:r>
              <a:rPr lang="zh-CN" altLang="en-US" sz="2400" u="none" dirty="0">
                <a:solidFill>
                  <a:schemeClr val="accent4">
                    <a:lumMod val="10000"/>
                  </a:schemeClr>
                </a:solidFill>
                <a:latin typeface="黑体" panose="02010609060101010101" pitchFamily="49" charset="-122"/>
                <a:ea typeface="黑体" panose="02010609060101010101" pitchFamily="49" charset="-122"/>
              </a:rPr>
              <a:t>信息块不容易被替换、重排、删除、重放，对明文的主动攻击困难</a:t>
            </a:r>
            <a:endParaRPr lang="en-US" altLang="zh-CN" sz="2400" u="none" dirty="0">
              <a:solidFill>
                <a:schemeClr val="accent4">
                  <a:lumMod val="10000"/>
                </a:schemeClr>
              </a:solidFill>
              <a:latin typeface="黑体" panose="02010609060101010101" pitchFamily="49" charset="-122"/>
              <a:ea typeface="黑体" panose="02010609060101010101" pitchFamily="49" charset="-122"/>
            </a:endParaRPr>
          </a:p>
          <a:p>
            <a:pPr marL="273050" lvl="1" indent="-273050" algn="just">
              <a:spcBef>
                <a:spcPts val="600"/>
              </a:spcBef>
              <a:buClr>
                <a:srgbClr val="FF0066"/>
              </a:buClr>
              <a:buFont typeface="Wingdings" panose="05000000000000000000" pitchFamily="2" charset="2"/>
              <a:buChar char="Ø"/>
              <a:defRPr/>
            </a:pPr>
            <a:r>
              <a:rPr lang="zh-CN" altLang="en-US" sz="2400" u="none" dirty="0">
                <a:solidFill>
                  <a:schemeClr val="accent4">
                    <a:lumMod val="10000"/>
                  </a:schemeClr>
                </a:solidFill>
                <a:ea typeface="黑体" panose="02010609060101010101" pitchFamily="49" charset="-122"/>
              </a:rPr>
              <a:t>用</a:t>
            </a:r>
            <a:r>
              <a:rPr lang="en-US" altLang="zh-CN" sz="2400" u="none" dirty="0">
                <a:solidFill>
                  <a:schemeClr val="accent4">
                    <a:lumMod val="10000"/>
                  </a:schemeClr>
                </a:solidFill>
                <a:ea typeface="黑体" panose="02010609060101010101" pitchFamily="49" charset="-122"/>
              </a:rPr>
              <a:t>IV</a:t>
            </a:r>
            <a:r>
              <a:rPr lang="zh-CN" altLang="en-US" sz="2400" u="none" dirty="0">
                <a:solidFill>
                  <a:schemeClr val="accent4">
                    <a:lumMod val="10000"/>
                  </a:schemeClr>
                </a:solidFill>
                <a:latin typeface="黑体" panose="02010609060101010101" pitchFamily="49" charset="-122"/>
                <a:ea typeface="黑体" panose="02010609060101010101" pitchFamily="49" charset="-122"/>
              </a:rPr>
              <a:t>改变第一个明文块，相同明文生成不同密文，能隐藏明文模式信息</a:t>
            </a:r>
            <a:endParaRPr lang="en-US" altLang="zh-CN" sz="2400" u="none" dirty="0">
              <a:solidFill>
                <a:schemeClr val="accent4">
                  <a:lumMod val="10000"/>
                </a:schemeClr>
              </a:solidFill>
              <a:latin typeface="黑体" panose="02010609060101010101" pitchFamily="49" charset="-122"/>
              <a:ea typeface="黑体" panose="02010609060101010101" pitchFamily="49" charset="-122"/>
            </a:endParaRPr>
          </a:p>
          <a:p>
            <a:pPr marL="273050" lvl="1" indent="-273050">
              <a:spcBef>
                <a:spcPts val="600"/>
              </a:spcBef>
              <a:buClr>
                <a:srgbClr val="FF0066"/>
              </a:buClr>
              <a:buFont typeface="Wingdings" panose="05000000000000000000" pitchFamily="2" charset="2"/>
              <a:buChar char="Ø"/>
              <a:defRPr/>
            </a:pPr>
            <a:r>
              <a:rPr lang="zh-CN" altLang="en-US" sz="2400" u="none" dirty="0">
                <a:solidFill>
                  <a:schemeClr val="accent4">
                    <a:lumMod val="10000"/>
                  </a:schemeClr>
                </a:solidFill>
                <a:latin typeface="黑体" panose="02010609060101010101" pitchFamily="49" charset="-122"/>
                <a:ea typeface="黑体" panose="02010609060101010101" pitchFamily="49" charset="-122"/>
              </a:rPr>
              <a:t>适合于传输长度大于一个分组的数据</a:t>
            </a:r>
            <a:endParaRPr kumimoji="0" lang="zh-CN" altLang="en-US" sz="1800" b="0" i="0" u="none" strike="noStrike" cap="none" normalizeH="0" baseline="0" dirty="0">
              <a:ln>
                <a:noFill/>
              </a:ln>
              <a:solidFill>
                <a:schemeClr val="tx1"/>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endParaRPr>
          </a:p>
        </p:txBody>
      </p:sp>
      <p:sp>
        <p:nvSpPr>
          <p:cNvPr id="5" name="圆角矩形 4"/>
          <p:cNvSpPr/>
          <p:nvPr/>
        </p:nvSpPr>
        <p:spPr bwMode="auto">
          <a:xfrm>
            <a:off x="4900616" y="2588530"/>
            <a:ext cx="3687814" cy="3286170"/>
          </a:xfrm>
          <a:prstGeom prst="roundRect">
            <a:avLst/>
          </a:prstGeom>
          <a:noFill/>
          <a:ln w="50800" cap="flat" cmpd="sng" algn="ctr">
            <a:solidFill>
              <a:schemeClr val="accent5">
                <a:lumMod val="50000"/>
              </a:schemeClr>
            </a:solidFill>
            <a:prstDash val="solid"/>
            <a:round/>
            <a:headEnd type="none" w="med" len="med"/>
            <a:tailEnd type="none" w="med" len="med"/>
          </a:ln>
          <a:effectLst/>
        </p:spPr>
        <p:txBody>
          <a:bodyPr vert="horz" wrap="square" lIns="91440" tIns="45720" rIns="91440" bIns="45720" numCol="1" rtlCol="0" anchor="t" anchorCtr="0" compatLnSpc="1"/>
          <a:lstStyle/>
          <a:p>
            <a:pPr marL="273050" lvl="1" indent="-273050" algn="just">
              <a:spcBef>
                <a:spcPts val="600"/>
              </a:spcBef>
              <a:buClr>
                <a:schemeClr val="accent5">
                  <a:lumMod val="50000"/>
                </a:schemeClr>
              </a:buClr>
              <a:buFont typeface="Wingdings" panose="05000000000000000000" pitchFamily="2" charset="2"/>
              <a:buChar char="Ø"/>
              <a:defRPr/>
            </a:pPr>
            <a:r>
              <a:rPr lang="zh-CN" altLang="en-US" sz="2400" u="none" dirty="0">
                <a:solidFill>
                  <a:schemeClr val="accent4">
                    <a:lumMod val="10000"/>
                  </a:schemeClr>
                </a:solidFill>
                <a:latin typeface="黑体" panose="02010609060101010101" pitchFamily="49" charset="-122"/>
                <a:ea typeface="黑体" panose="02010609060101010101" pitchFamily="49" charset="-122"/>
              </a:rPr>
              <a:t>加密没有并行实现算法，解密呢？</a:t>
            </a:r>
            <a:endParaRPr lang="en-US" altLang="zh-CN" sz="2400" u="none" dirty="0">
              <a:solidFill>
                <a:schemeClr val="accent4">
                  <a:lumMod val="10000"/>
                </a:schemeClr>
              </a:solidFill>
              <a:latin typeface="黑体" panose="02010609060101010101" pitchFamily="49" charset="-122"/>
              <a:ea typeface="黑体" panose="02010609060101010101" pitchFamily="49" charset="-122"/>
            </a:endParaRPr>
          </a:p>
          <a:p>
            <a:pPr marL="273050" lvl="1" indent="-273050" algn="just">
              <a:spcBef>
                <a:spcPts val="600"/>
              </a:spcBef>
              <a:buClr>
                <a:schemeClr val="accent5">
                  <a:lumMod val="50000"/>
                </a:schemeClr>
              </a:buClr>
              <a:buFont typeface="Wingdings" panose="05000000000000000000" pitchFamily="2" charset="2"/>
              <a:buChar char="Ø"/>
              <a:defRPr/>
            </a:pPr>
            <a:r>
              <a:rPr lang="zh-CN" altLang="en-US" sz="2400" u="none" dirty="0">
                <a:solidFill>
                  <a:schemeClr val="accent4">
                    <a:lumMod val="10000"/>
                  </a:schemeClr>
                </a:solidFill>
                <a:latin typeface="黑体" panose="02010609060101010101" pitchFamily="49" charset="-122"/>
                <a:ea typeface="黑体" panose="02010609060101010101" pitchFamily="49" charset="-122"/>
              </a:rPr>
              <a:t>误差传递：</a:t>
            </a:r>
            <a:endParaRPr lang="en-US" altLang="zh-CN" sz="2400" u="none" dirty="0">
              <a:solidFill>
                <a:schemeClr val="accent4">
                  <a:lumMod val="10000"/>
                </a:schemeClr>
              </a:solidFill>
              <a:latin typeface="黑体" panose="02010609060101010101" pitchFamily="49" charset="-122"/>
              <a:ea typeface="黑体" panose="02010609060101010101" pitchFamily="49" charset="-122"/>
            </a:endParaRPr>
          </a:p>
          <a:p>
            <a:pPr marL="273050" lvl="1" algn="just">
              <a:spcBef>
                <a:spcPts val="600"/>
              </a:spcBef>
              <a:buClr>
                <a:schemeClr val="accent5">
                  <a:lumMod val="50000"/>
                </a:schemeClr>
              </a:buClr>
              <a:defRPr/>
            </a:pPr>
            <a:r>
              <a:rPr lang="zh-CN" altLang="en-US" sz="2400" u="none" dirty="0">
                <a:solidFill>
                  <a:schemeClr val="accent4">
                    <a:lumMod val="10000"/>
                  </a:schemeClr>
                </a:solidFill>
                <a:latin typeface="黑体" panose="02010609060101010101" pitchFamily="49" charset="-122"/>
                <a:ea typeface="黑体" panose="02010609060101010101" pitchFamily="49" charset="-122"/>
              </a:rPr>
              <a:t>一个密文块损坏</a:t>
            </a:r>
            <a:r>
              <a:rPr lang="zh-CN" altLang="en-US" sz="2400" u="none" dirty="0">
                <a:solidFill>
                  <a:schemeClr val="accent4">
                    <a:lumMod val="10000"/>
                  </a:schemeClr>
                </a:solidFill>
                <a:latin typeface="黑体" panose="02010609060101010101" pitchFamily="49" charset="-122"/>
                <a:ea typeface="黑体" panose="02010609060101010101" pitchFamily="49" charset="-122"/>
                <a:sym typeface="Wingdings" panose="05000000000000000000" pitchFamily="2" charset="2"/>
              </a:rPr>
              <a:t></a:t>
            </a:r>
            <a:endParaRPr lang="en-US" altLang="zh-CN" sz="2400" u="none" dirty="0">
              <a:solidFill>
                <a:schemeClr val="accent4">
                  <a:lumMod val="10000"/>
                </a:schemeClr>
              </a:solidFill>
              <a:latin typeface="黑体" panose="02010609060101010101" pitchFamily="49" charset="-122"/>
              <a:ea typeface="黑体" panose="02010609060101010101" pitchFamily="49" charset="-122"/>
              <a:sym typeface="Wingdings" panose="05000000000000000000" pitchFamily="2" charset="2"/>
            </a:endParaRPr>
          </a:p>
          <a:p>
            <a:pPr marL="273050" lvl="1" algn="just">
              <a:spcBef>
                <a:spcPts val="600"/>
              </a:spcBef>
              <a:buClr>
                <a:schemeClr val="accent5">
                  <a:lumMod val="50000"/>
                </a:schemeClr>
              </a:buClr>
              <a:defRPr/>
            </a:pPr>
            <a:r>
              <a:rPr lang="zh-CN" altLang="en-US" sz="2400" u="none" dirty="0">
                <a:solidFill>
                  <a:schemeClr val="accent4">
                    <a:lumMod val="10000"/>
                  </a:schemeClr>
                </a:solidFill>
                <a:latin typeface="黑体" panose="02010609060101010101" pitchFamily="49" charset="-122"/>
                <a:ea typeface="黑体" panose="02010609060101010101" pitchFamily="49" charset="-122"/>
              </a:rPr>
              <a:t>两个明文块无法恢复</a:t>
            </a:r>
            <a:endParaRPr lang="en-US" altLang="zh-CN" sz="2400" u="none" dirty="0">
              <a:solidFill>
                <a:schemeClr val="accent4">
                  <a:lumMod val="10000"/>
                </a:schemeClr>
              </a:solidFill>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4" presetClass="entr" presetSubtype="0" accel="100000" fill="hold" grpId="0" nodeType="clickEffect">
                                  <p:stCondLst>
                                    <p:cond delay="0"/>
                                  </p:stCondLst>
                                  <p:childTnLst>
                                    <p:set>
                                      <p:cBhvr>
                                        <p:cTn id="6" dur="1" fill="hold">
                                          <p:stCondLst>
                                            <p:cond delay="0"/>
                                          </p:stCondLst>
                                        </p:cTn>
                                        <p:tgtEl>
                                          <p:spTgt spid="4">
                                            <p:bg/>
                                          </p:spTgt>
                                        </p:tgtEl>
                                        <p:attrNameLst>
                                          <p:attrName>style.visibility</p:attrName>
                                        </p:attrNameLst>
                                      </p:cBhvr>
                                      <p:to>
                                        <p:strVal val="visible"/>
                                      </p:to>
                                    </p:set>
                                    <p:anim calcmode="lin" valueType="num">
                                      <p:cBhvr>
                                        <p:cTn id="7" dur="1000" fill="hold"/>
                                        <p:tgtEl>
                                          <p:spTgt spid="4">
                                            <p:bg/>
                                          </p:spTgt>
                                        </p:tgtEl>
                                        <p:attrNameLst>
                                          <p:attrName>ppt_w</p:attrName>
                                        </p:attrNameLst>
                                      </p:cBhvr>
                                      <p:tavLst>
                                        <p:tav tm="0">
                                          <p:val>
                                            <p:strVal val="#ppt_w*0.05"/>
                                          </p:val>
                                        </p:tav>
                                        <p:tav tm="100000">
                                          <p:val>
                                            <p:strVal val="#ppt_w"/>
                                          </p:val>
                                        </p:tav>
                                      </p:tavLst>
                                    </p:anim>
                                    <p:anim calcmode="lin" valueType="num">
                                      <p:cBhvr>
                                        <p:cTn id="8" dur="1000" fill="hold"/>
                                        <p:tgtEl>
                                          <p:spTgt spid="4">
                                            <p:bg/>
                                          </p:spTgt>
                                        </p:tgtEl>
                                        <p:attrNameLst>
                                          <p:attrName>ppt_h</p:attrName>
                                        </p:attrNameLst>
                                      </p:cBhvr>
                                      <p:tavLst>
                                        <p:tav tm="0">
                                          <p:val>
                                            <p:strVal val="#ppt_h"/>
                                          </p:val>
                                        </p:tav>
                                        <p:tav tm="100000">
                                          <p:val>
                                            <p:strVal val="#ppt_h"/>
                                          </p:val>
                                        </p:tav>
                                      </p:tavLst>
                                    </p:anim>
                                    <p:anim calcmode="lin" valueType="num">
                                      <p:cBhvr>
                                        <p:cTn id="9" dur="1000" fill="hold"/>
                                        <p:tgtEl>
                                          <p:spTgt spid="4">
                                            <p:bg/>
                                          </p:spTgt>
                                        </p:tgtEl>
                                        <p:attrNameLst>
                                          <p:attrName>ppt_x</p:attrName>
                                        </p:attrNameLst>
                                      </p:cBhvr>
                                      <p:tavLst>
                                        <p:tav tm="0">
                                          <p:val>
                                            <p:strVal val="#ppt_x-.2"/>
                                          </p:val>
                                        </p:tav>
                                        <p:tav tm="100000">
                                          <p:val>
                                            <p:strVal val="#ppt_x"/>
                                          </p:val>
                                        </p:tav>
                                      </p:tavLst>
                                    </p:anim>
                                    <p:anim calcmode="lin" valueType="num">
                                      <p:cBhvr>
                                        <p:cTn id="10" dur="1000" fill="hold"/>
                                        <p:tgtEl>
                                          <p:spTgt spid="4">
                                            <p:bg/>
                                          </p:spTgt>
                                        </p:tgtEl>
                                        <p:attrNameLst>
                                          <p:attrName>ppt_y</p:attrName>
                                        </p:attrNameLst>
                                      </p:cBhvr>
                                      <p:tavLst>
                                        <p:tav tm="0">
                                          <p:val>
                                            <p:strVal val="#ppt_y"/>
                                          </p:val>
                                        </p:tav>
                                        <p:tav tm="100000">
                                          <p:val>
                                            <p:strVal val="#ppt_y"/>
                                          </p:val>
                                        </p:tav>
                                      </p:tavLst>
                                    </p:anim>
                                    <p:animEffect transition="in" filter="fade">
                                      <p:cBhvr>
                                        <p:cTn id="11" dur="1000"/>
                                        <p:tgtEl>
                                          <p:spTgt spid="4">
                                            <p:bg/>
                                          </p:spTgt>
                                        </p:tgtEl>
                                      </p:cBhvr>
                                    </p:animEffect>
                                  </p:childTnLst>
                                </p:cTn>
                              </p:par>
                            </p:childTnLst>
                          </p:cTn>
                        </p:par>
                        <p:par>
                          <p:cTn id="12" fill="hold">
                            <p:stCondLst>
                              <p:cond delay="1000"/>
                            </p:stCondLst>
                            <p:childTnLst>
                              <p:par>
                                <p:cTn id="13" presetID="54" presetClass="entr" presetSubtype="0" accel="100000" fill="hold" grpId="0" nodeType="afterEffect">
                                  <p:stCondLst>
                                    <p:cond delay="0"/>
                                  </p:stCondLst>
                                  <p:childTnLst>
                                    <p:set>
                                      <p:cBhvr>
                                        <p:cTn id="14" dur="1" fill="hold">
                                          <p:stCondLst>
                                            <p:cond delay="0"/>
                                          </p:stCondLst>
                                        </p:cTn>
                                        <p:tgtEl>
                                          <p:spTgt spid="5">
                                            <p:bg/>
                                          </p:spTgt>
                                        </p:tgtEl>
                                        <p:attrNameLst>
                                          <p:attrName>style.visibility</p:attrName>
                                        </p:attrNameLst>
                                      </p:cBhvr>
                                      <p:to>
                                        <p:strVal val="visible"/>
                                      </p:to>
                                    </p:set>
                                    <p:anim calcmode="lin" valueType="num">
                                      <p:cBhvr>
                                        <p:cTn id="15" dur="1000" fill="hold"/>
                                        <p:tgtEl>
                                          <p:spTgt spid="5">
                                            <p:bg/>
                                          </p:spTgt>
                                        </p:tgtEl>
                                        <p:attrNameLst>
                                          <p:attrName>ppt_w</p:attrName>
                                        </p:attrNameLst>
                                      </p:cBhvr>
                                      <p:tavLst>
                                        <p:tav tm="0">
                                          <p:val>
                                            <p:strVal val="#ppt_w*0.05"/>
                                          </p:val>
                                        </p:tav>
                                        <p:tav tm="100000">
                                          <p:val>
                                            <p:strVal val="#ppt_w"/>
                                          </p:val>
                                        </p:tav>
                                      </p:tavLst>
                                    </p:anim>
                                    <p:anim calcmode="lin" valueType="num">
                                      <p:cBhvr>
                                        <p:cTn id="16" dur="1000" fill="hold"/>
                                        <p:tgtEl>
                                          <p:spTgt spid="5">
                                            <p:bg/>
                                          </p:spTgt>
                                        </p:tgtEl>
                                        <p:attrNameLst>
                                          <p:attrName>ppt_h</p:attrName>
                                        </p:attrNameLst>
                                      </p:cBhvr>
                                      <p:tavLst>
                                        <p:tav tm="0">
                                          <p:val>
                                            <p:strVal val="#ppt_h"/>
                                          </p:val>
                                        </p:tav>
                                        <p:tav tm="100000">
                                          <p:val>
                                            <p:strVal val="#ppt_h"/>
                                          </p:val>
                                        </p:tav>
                                      </p:tavLst>
                                    </p:anim>
                                    <p:anim calcmode="lin" valueType="num">
                                      <p:cBhvr>
                                        <p:cTn id="17" dur="1000" fill="hold"/>
                                        <p:tgtEl>
                                          <p:spTgt spid="5">
                                            <p:bg/>
                                          </p:spTgt>
                                        </p:tgtEl>
                                        <p:attrNameLst>
                                          <p:attrName>ppt_x</p:attrName>
                                        </p:attrNameLst>
                                      </p:cBhvr>
                                      <p:tavLst>
                                        <p:tav tm="0">
                                          <p:val>
                                            <p:strVal val="#ppt_x-.2"/>
                                          </p:val>
                                        </p:tav>
                                        <p:tav tm="100000">
                                          <p:val>
                                            <p:strVal val="#ppt_x"/>
                                          </p:val>
                                        </p:tav>
                                      </p:tavLst>
                                    </p:anim>
                                    <p:anim calcmode="lin" valueType="num">
                                      <p:cBhvr>
                                        <p:cTn id="18" dur="1000" fill="hold"/>
                                        <p:tgtEl>
                                          <p:spTgt spid="5">
                                            <p:bg/>
                                          </p:spTgt>
                                        </p:tgtEl>
                                        <p:attrNameLst>
                                          <p:attrName>ppt_y</p:attrName>
                                        </p:attrNameLst>
                                      </p:cBhvr>
                                      <p:tavLst>
                                        <p:tav tm="0">
                                          <p:val>
                                            <p:strVal val="#ppt_y"/>
                                          </p:val>
                                        </p:tav>
                                        <p:tav tm="100000">
                                          <p:val>
                                            <p:strVal val="#ppt_y"/>
                                          </p:val>
                                        </p:tav>
                                      </p:tavLst>
                                    </p:anim>
                                    <p:animEffect transition="in" filter="fade">
                                      <p:cBhvr>
                                        <p:cTn id="19" dur="1000"/>
                                        <p:tgtEl>
                                          <p:spTgt spid="5">
                                            <p:bg/>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4">
                                            <p:txEl>
                                              <p:pRg st="0" end="0"/>
                                            </p:txEl>
                                          </p:spTgt>
                                        </p:tgtEl>
                                        <p:attrNameLst>
                                          <p:attrName>style.visibility</p:attrName>
                                        </p:attrNameLst>
                                      </p:cBhvr>
                                      <p:to>
                                        <p:strVal val="visible"/>
                                      </p:to>
                                    </p:set>
                                    <p:anim calcmode="lin" valueType="num">
                                      <p:cBhvr additive="base">
                                        <p:cTn id="24"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25" dur="10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4">
                                            <p:txEl>
                                              <p:pRg st="1" end="1"/>
                                            </p:txEl>
                                          </p:spTgt>
                                        </p:tgtEl>
                                        <p:attrNameLst>
                                          <p:attrName>style.visibility</p:attrName>
                                        </p:attrNameLst>
                                      </p:cBhvr>
                                      <p:to>
                                        <p:strVal val="visible"/>
                                      </p:to>
                                    </p:set>
                                    <p:anim calcmode="lin" valueType="num">
                                      <p:cBhvr additive="base">
                                        <p:cTn id="30"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31" dur="10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grpId="0" nodeType="clickEffect">
                                  <p:stCondLst>
                                    <p:cond delay="0"/>
                                  </p:stCondLst>
                                  <p:childTnLst>
                                    <p:set>
                                      <p:cBhvr>
                                        <p:cTn id="35" dur="1" fill="hold">
                                          <p:stCondLst>
                                            <p:cond delay="0"/>
                                          </p:stCondLst>
                                        </p:cTn>
                                        <p:tgtEl>
                                          <p:spTgt spid="4">
                                            <p:txEl>
                                              <p:pRg st="2" end="2"/>
                                            </p:txEl>
                                          </p:spTgt>
                                        </p:tgtEl>
                                        <p:attrNameLst>
                                          <p:attrName>style.visibility</p:attrName>
                                        </p:attrNameLst>
                                      </p:cBhvr>
                                      <p:to>
                                        <p:strVal val="visible"/>
                                      </p:to>
                                    </p:set>
                                    <p:anim calcmode="lin" valueType="num">
                                      <p:cBhvr additive="base">
                                        <p:cTn id="36"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37" dur="10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2" fill="hold" nodeType="clickEffect">
                                  <p:stCondLst>
                                    <p:cond delay="0"/>
                                  </p:stCondLst>
                                  <p:childTnLst>
                                    <p:set>
                                      <p:cBhvr>
                                        <p:cTn id="41" dur="1" fill="hold">
                                          <p:stCondLst>
                                            <p:cond delay="0"/>
                                          </p:stCondLst>
                                        </p:cTn>
                                        <p:tgtEl>
                                          <p:spTgt spid="5">
                                            <p:txEl>
                                              <p:pRg st="0" end="0"/>
                                            </p:txEl>
                                          </p:spTgt>
                                        </p:tgtEl>
                                        <p:attrNameLst>
                                          <p:attrName>style.visibility</p:attrName>
                                        </p:attrNameLst>
                                      </p:cBhvr>
                                      <p:to>
                                        <p:strVal val="visible"/>
                                      </p:to>
                                    </p:set>
                                    <p:anim calcmode="lin" valueType="num">
                                      <p:cBhvr additive="base">
                                        <p:cTn id="42" dur="1000" fill="hold"/>
                                        <p:tgtEl>
                                          <p:spTgt spid="5">
                                            <p:txEl>
                                              <p:pRg st="0" end="0"/>
                                            </p:txEl>
                                          </p:spTgt>
                                        </p:tgtEl>
                                        <p:attrNameLst>
                                          <p:attrName>ppt_x</p:attrName>
                                        </p:attrNameLst>
                                      </p:cBhvr>
                                      <p:tavLst>
                                        <p:tav tm="0">
                                          <p:val>
                                            <p:strVal val="1+#ppt_w/2"/>
                                          </p:val>
                                        </p:tav>
                                        <p:tav tm="100000">
                                          <p:val>
                                            <p:strVal val="#ppt_x"/>
                                          </p:val>
                                        </p:tav>
                                      </p:tavLst>
                                    </p:anim>
                                    <p:anim calcmode="lin" valueType="num">
                                      <p:cBhvr additive="base">
                                        <p:cTn id="43" dur="1000" fill="hold"/>
                                        <p:tgtEl>
                                          <p:spTgt spid="5">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 presetClass="entr" presetSubtype="4" fill="hold" nodeType="clickEffect">
                                  <p:stCondLst>
                                    <p:cond delay="0"/>
                                  </p:stCondLst>
                                  <p:childTnLst>
                                    <p:set>
                                      <p:cBhvr>
                                        <p:cTn id="47" dur="1" fill="hold">
                                          <p:stCondLst>
                                            <p:cond delay="0"/>
                                          </p:stCondLst>
                                        </p:cTn>
                                        <p:tgtEl>
                                          <p:spTgt spid="5">
                                            <p:txEl>
                                              <p:pRg st="1" end="1"/>
                                            </p:txEl>
                                          </p:spTgt>
                                        </p:tgtEl>
                                        <p:attrNameLst>
                                          <p:attrName>style.visibility</p:attrName>
                                        </p:attrNameLst>
                                      </p:cBhvr>
                                      <p:to>
                                        <p:strVal val="visible"/>
                                      </p:to>
                                    </p:set>
                                    <p:anim calcmode="lin" valueType="num">
                                      <p:cBhvr additive="base">
                                        <p:cTn id="48" dur="10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49" dur="10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2" presetClass="entr" presetSubtype="4" fill="hold" nodeType="clickEffect">
                                  <p:stCondLst>
                                    <p:cond delay="0"/>
                                  </p:stCondLst>
                                  <p:childTnLst>
                                    <p:set>
                                      <p:cBhvr>
                                        <p:cTn id="53" dur="1" fill="hold">
                                          <p:stCondLst>
                                            <p:cond delay="0"/>
                                          </p:stCondLst>
                                        </p:cTn>
                                        <p:tgtEl>
                                          <p:spTgt spid="5">
                                            <p:txEl>
                                              <p:pRg st="2" end="2"/>
                                            </p:txEl>
                                          </p:spTgt>
                                        </p:tgtEl>
                                        <p:attrNameLst>
                                          <p:attrName>style.visibility</p:attrName>
                                        </p:attrNameLst>
                                      </p:cBhvr>
                                      <p:to>
                                        <p:strVal val="visible"/>
                                      </p:to>
                                    </p:set>
                                    <p:anim calcmode="lin" valueType="num">
                                      <p:cBhvr additive="base">
                                        <p:cTn id="54" dur="10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55" dur="1000" fill="hold"/>
                                        <p:tgtEl>
                                          <p:spTgt spid="5">
                                            <p:txEl>
                                              <p:pRg st="2" end="2"/>
                                            </p:txEl>
                                          </p:spTgt>
                                        </p:tgtEl>
                                        <p:attrNameLst>
                                          <p:attrName>ppt_y</p:attrName>
                                        </p:attrNameLst>
                                      </p:cBhvr>
                                      <p:tavLst>
                                        <p:tav tm="0">
                                          <p:val>
                                            <p:strVal val="1+#ppt_h/2"/>
                                          </p:val>
                                        </p:tav>
                                        <p:tav tm="100000">
                                          <p:val>
                                            <p:strVal val="#ppt_y"/>
                                          </p:val>
                                        </p:tav>
                                      </p:tavLst>
                                    </p:anim>
                                  </p:childTnLst>
                                </p:cTn>
                              </p:par>
                            </p:childTnLst>
                          </p:cTn>
                        </p:par>
                        <p:par>
                          <p:cTn id="56" fill="hold">
                            <p:stCondLst>
                              <p:cond delay="1000"/>
                            </p:stCondLst>
                            <p:childTnLst>
                              <p:par>
                                <p:cTn id="57" presetID="2" presetClass="entr" presetSubtype="4" fill="hold" nodeType="afterEffect">
                                  <p:stCondLst>
                                    <p:cond delay="0"/>
                                  </p:stCondLst>
                                  <p:childTnLst>
                                    <p:set>
                                      <p:cBhvr>
                                        <p:cTn id="58" dur="1" fill="hold">
                                          <p:stCondLst>
                                            <p:cond delay="0"/>
                                          </p:stCondLst>
                                        </p:cTn>
                                        <p:tgtEl>
                                          <p:spTgt spid="5">
                                            <p:txEl>
                                              <p:pRg st="3" end="3"/>
                                            </p:txEl>
                                          </p:spTgt>
                                        </p:tgtEl>
                                        <p:attrNameLst>
                                          <p:attrName>style.visibility</p:attrName>
                                        </p:attrNameLst>
                                      </p:cBhvr>
                                      <p:to>
                                        <p:strVal val="visible"/>
                                      </p:to>
                                    </p:set>
                                    <p:anim calcmode="lin" valueType="num">
                                      <p:cBhvr additive="base">
                                        <p:cTn id="59" dur="10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60" dur="1000" fill="hold"/>
                                        <p:tgtEl>
                                          <p:spTgt spid="5">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allAtOnce" animBg="1"/>
      <p:bldP spid="5" grpId="0" uiExpand="1" build="allAtOnce"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8" descr="Cry-DES-CBC加密图片"/>
          <p:cNvPicPr>
            <a:picLocks noChangeArrowheads="1"/>
          </p:cNvPicPr>
          <p:nvPr/>
        </p:nvPicPr>
        <p:blipFill>
          <a:blip r:embed="rId3"/>
          <a:srcRect/>
          <a:stretch>
            <a:fillRect/>
          </a:stretch>
        </p:blipFill>
        <p:spPr bwMode="auto">
          <a:xfrm>
            <a:off x="738135" y="3487125"/>
            <a:ext cx="5038725" cy="1979612"/>
          </a:xfrm>
          <a:prstGeom prst="rect">
            <a:avLst/>
          </a:prstGeom>
          <a:noFill/>
          <a:ln w="9525">
            <a:noFill/>
            <a:miter lim="800000"/>
            <a:headEnd/>
            <a:tailEnd/>
          </a:ln>
        </p:spPr>
      </p:pic>
      <p:sp>
        <p:nvSpPr>
          <p:cNvPr id="5" name="Text Box 9"/>
          <p:cNvSpPr txBox="1">
            <a:spLocks noChangeArrowheads="1"/>
          </p:cNvSpPr>
          <p:nvPr/>
        </p:nvSpPr>
        <p:spPr bwMode="hidden">
          <a:xfrm>
            <a:off x="6215085" y="2144054"/>
            <a:ext cx="1577975" cy="461665"/>
          </a:xfrm>
          <a:prstGeom prst="rect">
            <a:avLst/>
          </a:prstGeom>
          <a:noFill/>
          <a:ln w="9525" algn="ctr">
            <a:noFill/>
            <a:miter lim="800000"/>
          </a:ln>
          <a:effectLst/>
        </p:spPr>
        <p:txBody>
          <a:bodyPr>
            <a:spAutoFit/>
          </a:bodyPr>
          <a:lstStyle/>
          <a:p>
            <a:pPr>
              <a:spcBef>
                <a:spcPct val="50000"/>
              </a:spcBef>
              <a:defRPr/>
            </a:pPr>
            <a:r>
              <a:rPr lang="zh-CN" altLang="en-US" sz="2400" u="none" dirty="0">
                <a:solidFill>
                  <a:srgbClr val="FF0000"/>
                </a:solidFill>
              </a:rPr>
              <a:t>原始图片</a:t>
            </a:r>
          </a:p>
        </p:txBody>
      </p:sp>
      <p:pic>
        <p:nvPicPr>
          <p:cNvPr id="6" name="Picture 10" descr="Cry-DES-原始图片"/>
          <p:cNvPicPr>
            <a:picLocks noChangeArrowheads="1"/>
          </p:cNvPicPr>
          <p:nvPr/>
        </p:nvPicPr>
        <p:blipFill>
          <a:blip r:embed="rId4"/>
          <a:srcRect/>
          <a:stretch>
            <a:fillRect/>
          </a:stretch>
        </p:blipFill>
        <p:spPr bwMode="auto">
          <a:xfrm>
            <a:off x="738135" y="1340768"/>
            <a:ext cx="5038725" cy="1979612"/>
          </a:xfrm>
          <a:prstGeom prst="rect">
            <a:avLst/>
          </a:prstGeom>
          <a:noFill/>
          <a:ln w="9525">
            <a:noFill/>
            <a:miter lim="800000"/>
            <a:headEnd/>
            <a:tailEnd/>
          </a:ln>
        </p:spPr>
      </p:pic>
      <p:sp>
        <p:nvSpPr>
          <p:cNvPr id="7" name="Text Box 11"/>
          <p:cNvSpPr txBox="1">
            <a:spLocks noChangeArrowheads="1"/>
          </p:cNvSpPr>
          <p:nvPr/>
        </p:nvSpPr>
        <p:spPr bwMode="hidden">
          <a:xfrm>
            <a:off x="5959494" y="4290411"/>
            <a:ext cx="2052638" cy="461665"/>
          </a:xfrm>
          <a:prstGeom prst="rect">
            <a:avLst/>
          </a:prstGeom>
          <a:noFill/>
          <a:ln w="9525" algn="ctr">
            <a:noFill/>
            <a:miter lim="800000"/>
          </a:ln>
          <a:effectLst/>
        </p:spPr>
        <p:txBody>
          <a:bodyPr>
            <a:spAutoFit/>
          </a:bodyPr>
          <a:lstStyle/>
          <a:p>
            <a:pPr>
              <a:spcBef>
                <a:spcPct val="50000"/>
              </a:spcBef>
              <a:defRPr/>
            </a:pPr>
            <a:r>
              <a:rPr lang="en-US" altLang="zh-CN" sz="2400" u="none" dirty="0">
                <a:solidFill>
                  <a:srgbClr val="FF0000"/>
                </a:solidFill>
              </a:rPr>
              <a:t>CBC</a:t>
            </a:r>
            <a:r>
              <a:rPr lang="zh-CN" altLang="en-US" sz="2400" u="none" dirty="0">
                <a:solidFill>
                  <a:srgbClr val="FF0000"/>
                </a:solidFill>
              </a:rPr>
              <a:t>加密图片</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outVertical)">
                                      <p:cBhvr>
                                        <p:cTn id="7" dur="500"/>
                                        <p:tgtEl>
                                          <p:spTgt spid="6"/>
                                        </p:tgtEl>
                                      </p:cBhvr>
                                    </p:animEffect>
                                  </p:childTnLst>
                                </p:cTn>
                              </p:par>
                              <p:par>
                                <p:cTn id="8" presetID="16" presetClass="entr" presetSubtype="37"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arn(outVertical)">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randombar(horizontal)">
                                      <p:cBhvr>
                                        <p:cTn id="15" dur="500"/>
                                        <p:tgtEl>
                                          <p:spTgt spid="4"/>
                                        </p:tgtEl>
                                      </p:cBhvr>
                                    </p:animEffect>
                                  </p:childTnLst>
                                </p:cTn>
                              </p:par>
                              <p:par>
                                <p:cTn id="16" presetID="14" presetClass="entr" presetSubtype="1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randombar(horizontal)">
                                      <p:cBhvr>
                                        <p:cTn id="1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descr="E:\课程\图表\Cry-DES-演示图片-OOO.bmp"/>
          <p:cNvPicPr>
            <a:picLocks noChangeAspect="1" noChangeArrowheads="1"/>
          </p:cNvPicPr>
          <p:nvPr/>
        </p:nvPicPr>
        <p:blipFill>
          <a:blip r:embed="rId3"/>
          <a:srcRect/>
          <a:stretch>
            <a:fillRect/>
          </a:stretch>
        </p:blipFill>
        <p:spPr bwMode="auto">
          <a:xfrm>
            <a:off x="773121" y="2293669"/>
            <a:ext cx="3397236" cy="2192619"/>
          </a:xfrm>
          <a:prstGeom prst="rect">
            <a:avLst/>
          </a:prstGeom>
          <a:noFill/>
          <a:ln w="9525">
            <a:noFill/>
            <a:miter lim="800000"/>
            <a:headEnd/>
            <a:tailEnd/>
          </a:ln>
        </p:spPr>
      </p:pic>
      <p:pic>
        <p:nvPicPr>
          <p:cNvPr id="4" name="Picture 4" descr="E:\课程\图表\Cry-DES-演示图片-ECB.bmp"/>
          <p:cNvPicPr>
            <a:picLocks noChangeAspect="1" noChangeArrowheads="1"/>
          </p:cNvPicPr>
          <p:nvPr/>
        </p:nvPicPr>
        <p:blipFill>
          <a:blip r:embed="rId4"/>
          <a:srcRect/>
          <a:stretch>
            <a:fillRect/>
          </a:stretch>
        </p:blipFill>
        <p:spPr bwMode="auto">
          <a:xfrm>
            <a:off x="4791078" y="1088740"/>
            <a:ext cx="3224666" cy="2081241"/>
          </a:xfrm>
          <a:prstGeom prst="rect">
            <a:avLst/>
          </a:prstGeom>
          <a:noFill/>
          <a:ln w="9525">
            <a:noFill/>
            <a:miter lim="800000"/>
            <a:headEnd/>
            <a:tailEnd/>
          </a:ln>
        </p:spPr>
      </p:pic>
      <p:pic>
        <p:nvPicPr>
          <p:cNvPr id="5" name="Picture 5" descr="E:\课程\图表\Cry-DES-演示图片-CBC.bmp"/>
          <p:cNvPicPr>
            <a:picLocks noChangeAspect="1" noChangeArrowheads="1"/>
          </p:cNvPicPr>
          <p:nvPr/>
        </p:nvPicPr>
        <p:blipFill>
          <a:blip r:embed="rId5" cstate="print"/>
          <a:srcRect/>
          <a:stretch>
            <a:fillRect/>
          </a:stretch>
        </p:blipFill>
        <p:spPr bwMode="auto">
          <a:xfrm>
            <a:off x="4864104" y="3877816"/>
            <a:ext cx="3147993" cy="2030640"/>
          </a:xfrm>
          <a:prstGeom prst="rect">
            <a:avLst/>
          </a:prstGeom>
          <a:noFill/>
          <a:ln w="9525">
            <a:noFill/>
            <a:miter lim="800000"/>
            <a:headEnd/>
            <a:tailEnd/>
          </a:ln>
        </p:spPr>
      </p:pic>
      <p:sp>
        <p:nvSpPr>
          <p:cNvPr id="6" name="矩形 5"/>
          <p:cNvSpPr/>
          <p:nvPr/>
        </p:nvSpPr>
        <p:spPr>
          <a:xfrm>
            <a:off x="5120632" y="3219498"/>
            <a:ext cx="2664512" cy="461665"/>
          </a:xfrm>
          <a:prstGeom prst="rect">
            <a:avLst/>
          </a:prstGeom>
        </p:spPr>
        <p:txBody>
          <a:bodyPr wrap="none">
            <a:spAutoFit/>
          </a:bodyPr>
          <a:lstStyle/>
          <a:p>
            <a:pPr>
              <a:buFont typeface="Wingdings" panose="05000000000000000000" pitchFamily="2" charset="2"/>
              <a:buNone/>
              <a:defRPr/>
            </a:pPr>
            <a:r>
              <a:rPr lang="en-US" altLang="zh-CN" sz="2400" u="none" dirty="0">
                <a:solidFill>
                  <a:srgbClr val="000000"/>
                </a:solidFill>
              </a:rPr>
              <a:t>ECB</a:t>
            </a:r>
            <a:r>
              <a:rPr lang="zh-CN" altLang="en-US" sz="2400" u="none" dirty="0">
                <a:solidFill>
                  <a:srgbClr val="000000"/>
                </a:solidFill>
              </a:rPr>
              <a:t>模式加密图片</a:t>
            </a:r>
            <a:endParaRPr lang="zh-CN" altLang="en-US" sz="2400" u="none" dirty="0">
              <a:solidFill>
                <a:srgbClr val="000000"/>
              </a:solidFill>
              <a:cs typeface="+mn-cs"/>
            </a:endParaRPr>
          </a:p>
        </p:txBody>
      </p:sp>
      <p:sp>
        <p:nvSpPr>
          <p:cNvPr id="7" name="矩形 6"/>
          <p:cNvSpPr/>
          <p:nvPr/>
        </p:nvSpPr>
        <p:spPr>
          <a:xfrm>
            <a:off x="5119695" y="6030999"/>
            <a:ext cx="2682145" cy="461665"/>
          </a:xfrm>
          <a:prstGeom prst="rect">
            <a:avLst/>
          </a:prstGeom>
        </p:spPr>
        <p:txBody>
          <a:bodyPr wrap="none">
            <a:spAutoFit/>
          </a:bodyPr>
          <a:lstStyle/>
          <a:p>
            <a:pPr>
              <a:buFont typeface="Wingdings" panose="05000000000000000000" pitchFamily="2" charset="2"/>
              <a:buNone/>
              <a:defRPr/>
            </a:pPr>
            <a:r>
              <a:rPr lang="en-US" altLang="zh-CN" sz="2400" u="none" dirty="0">
                <a:solidFill>
                  <a:srgbClr val="000000"/>
                </a:solidFill>
              </a:rPr>
              <a:t>CBC</a:t>
            </a:r>
            <a:r>
              <a:rPr lang="zh-CN" altLang="en-US" sz="2400" u="none" dirty="0">
                <a:solidFill>
                  <a:srgbClr val="000000"/>
                </a:solidFill>
              </a:rPr>
              <a:t>模式加密图片</a:t>
            </a:r>
            <a:endParaRPr lang="zh-CN" altLang="en-US" sz="2400" u="none" dirty="0">
              <a:solidFill>
                <a:srgbClr val="000000"/>
              </a:solidFill>
              <a:cs typeface="+mn-cs"/>
            </a:endParaRPr>
          </a:p>
        </p:txBody>
      </p:sp>
      <p:sp>
        <p:nvSpPr>
          <p:cNvPr id="8" name="矩形 7"/>
          <p:cNvSpPr/>
          <p:nvPr/>
        </p:nvSpPr>
        <p:spPr>
          <a:xfrm>
            <a:off x="1484313" y="4928953"/>
            <a:ext cx="1415772" cy="461665"/>
          </a:xfrm>
          <a:prstGeom prst="rect">
            <a:avLst/>
          </a:prstGeom>
        </p:spPr>
        <p:txBody>
          <a:bodyPr wrap="none">
            <a:spAutoFit/>
          </a:bodyPr>
          <a:lstStyle/>
          <a:p>
            <a:pPr>
              <a:buFont typeface="Wingdings" panose="05000000000000000000" pitchFamily="2" charset="2"/>
              <a:buNone/>
              <a:defRPr/>
            </a:pPr>
            <a:r>
              <a:rPr lang="zh-CN" altLang="en-US" sz="2400" u="none" dirty="0"/>
              <a:t>原始图片</a:t>
            </a:r>
            <a:endParaRPr lang="zh-CN" altLang="en-US" sz="2400" u="none" dirty="0">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par>
                                <p:cTn id="8" presetID="1"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childTnLst>
                                </p:cTn>
                              </p:par>
                            </p:childTnLst>
                          </p:cTn>
                        </p:par>
                        <p:par>
                          <p:cTn id="14" fill="hold">
                            <p:stCondLst>
                              <p:cond delay="0"/>
                            </p:stCondLst>
                            <p:childTnLst>
                              <p:par>
                                <p:cTn id="15" presetID="1" presetClass="entr" presetSubtype="0" fill="hold" grpId="0" nodeType="after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 presetClass="entr" presetSubtype="2"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anim calcmode="lin" valueType="num">
                                      <p:cBhvr additive="base">
                                        <p:cTn id="21" dur="500" fill="hold"/>
                                        <p:tgtEl>
                                          <p:spTgt spid="4"/>
                                        </p:tgtEl>
                                        <p:attrNameLst>
                                          <p:attrName>ppt_x</p:attrName>
                                        </p:attrNameLst>
                                      </p:cBhvr>
                                      <p:tavLst>
                                        <p:tav tm="0">
                                          <p:val>
                                            <p:strVal val="1+#ppt_w/2"/>
                                          </p:val>
                                        </p:tav>
                                        <p:tav tm="100000">
                                          <p:val>
                                            <p:strVal val="#ppt_x"/>
                                          </p:val>
                                        </p:tav>
                                      </p:tavLst>
                                    </p:anim>
                                    <p:anim calcmode="lin" valueType="num">
                                      <p:cBhvr additive="base">
                                        <p:cTn id="22"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2"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 calcmode="lin" valueType="num">
                                      <p:cBhvr additive="base">
                                        <p:cTn id="27" dur="500" fill="hold"/>
                                        <p:tgtEl>
                                          <p:spTgt spid="5"/>
                                        </p:tgtEl>
                                        <p:attrNameLst>
                                          <p:attrName>ppt_x</p:attrName>
                                        </p:attrNameLst>
                                      </p:cBhvr>
                                      <p:tavLst>
                                        <p:tav tm="0">
                                          <p:val>
                                            <p:strVal val="1+#ppt_w/2"/>
                                          </p:val>
                                        </p:tav>
                                        <p:tav tm="100000">
                                          <p:val>
                                            <p:strVal val="#ppt_x"/>
                                          </p:val>
                                        </p:tav>
                                      </p:tavLst>
                                    </p:anim>
                                    <p:anim calcmode="lin" valueType="num">
                                      <p:cBhvr additive="base">
                                        <p:cTn id="2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2" name="Rectangle 4"/>
          <p:cNvSpPr>
            <a:spLocks noGrp="1" noChangeArrowheads="1"/>
          </p:cNvSpPr>
          <p:nvPr>
            <p:ph idx="1"/>
          </p:nvPr>
        </p:nvSpPr>
        <p:spPr>
          <a:xfrm>
            <a:off x="457200" y="1160748"/>
            <a:ext cx="8229600" cy="4824000"/>
          </a:xfrm>
        </p:spPr>
        <p:txBody>
          <a:bodyPr/>
          <a:lstStyle/>
          <a:p>
            <a:pPr marL="0" indent="0">
              <a:spcAft>
                <a:spcPts val="1800"/>
              </a:spcAft>
              <a:buNone/>
            </a:pPr>
            <a:r>
              <a:rPr lang="en-US" altLang="zh-CN" dirty="0">
                <a:solidFill>
                  <a:srgbClr val="FF0000"/>
                </a:solidFill>
              </a:rPr>
              <a:t>1. </a:t>
            </a:r>
            <a:r>
              <a:rPr lang="zh-CN" altLang="en-US" dirty="0">
                <a:solidFill>
                  <a:srgbClr val="FF0000"/>
                </a:solidFill>
              </a:rPr>
              <a:t>加密</a:t>
            </a:r>
            <a:endParaRPr lang="en-US" altLang="zh-CN" dirty="0">
              <a:solidFill>
                <a:srgbClr val="FF0000"/>
              </a:solidFill>
            </a:endParaRPr>
          </a:p>
          <a:p>
            <a:r>
              <a:rPr lang="en-US" altLang="zh-CN" sz="2400" dirty="0"/>
              <a:t>S</a:t>
            </a:r>
            <a:r>
              <a:rPr lang="en-US" altLang="zh-CN" sz="2400" i="1" baseline="-25000" dirty="0"/>
              <a:t>i</a:t>
            </a:r>
            <a:r>
              <a:rPr lang="zh-CN" altLang="en-US" sz="2400" dirty="0"/>
              <a:t>为移位寄存器，每次左移 </a:t>
            </a:r>
            <a:r>
              <a:rPr lang="en-US" altLang="zh-CN" sz="2400" i="1" dirty="0"/>
              <a:t>j</a:t>
            </a:r>
            <a:r>
              <a:rPr lang="zh-CN" altLang="en-US" sz="2400" dirty="0"/>
              <a:t>比特</a:t>
            </a:r>
            <a:r>
              <a:rPr lang="en-US" altLang="zh-CN" sz="2400" dirty="0"/>
              <a:t>(</a:t>
            </a:r>
            <a:r>
              <a:rPr lang="zh-CN" altLang="en-US" sz="2400" dirty="0"/>
              <a:t>如</a:t>
            </a:r>
            <a:r>
              <a:rPr lang="en-US" altLang="zh-CN" sz="2400" dirty="0"/>
              <a:t>8</a:t>
            </a:r>
            <a:r>
              <a:rPr lang="zh-CN" altLang="en-US" sz="2400" dirty="0"/>
              <a:t>比特</a:t>
            </a:r>
            <a:r>
              <a:rPr lang="en-US" altLang="zh-CN" sz="2400" dirty="0"/>
              <a:t>)</a:t>
            </a:r>
          </a:p>
          <a:p>
            <a:r>
              <a:rPr lang="en-US" altLang="zh-CN" sz="2400" dirty="0"/>
              <a:t>C</a:t>
            </a:r>
            <a:r>
              <a:rPr lang="en-US" altLang="zh-CN" sz="2400" i="1" baseline="-25000" dirty="0"/>
              <a:t>i</a:t>
            </a:r>
            <a:r>
              <a:rPr lang="en-US" altLang="zh-CN" sz="2400" dirty="0"/>
              <a:t> = P</a:t>
            </a:r>
            <a:r>
              <a:rPr lang="en-US" altLang="zh-CN" sz="2400" i="1" baseline="-25000" dirty="0"/>
              <a:t>i</a:t>
            </a:r>
            <a:r>
              <a:rPr lang="en-US" altLang="zh-CN" sz="2400" dirty="0"/>
              <a:t>⊕(E</a:t>
            </a:r>
            <a:r>
              <a:rPr lang="en-US" altLang="zh-CN" sz="2400" baseline="-25000" dirty="0"/>
              <a:t>K</a:t>
            </a:r>
            <a:r>
              <a:rPr lang="en-US" altLang="zh-CN" sz="2400" dirty="0"/>
              <a:t>(S</a:t>
            </a:r>
            <a:r>
              <a:rPr lang="en-US" altLang="zh-CN" sz="2400" i="1" baseline="-25000" dirty="0"/>
              <a:t>i</a:t>
            </a:r>
            <a:r>
              <a:rPr lang="en-US" altLang="zh-CN" sz="2400" dirty="0"/>
              <a:t>)</a:t>
            </a:r>
            <a:r>
              <a:rPr lang="zh-CN" altLang="en-US" sz="2400" dirty="0"/>
              <a:t>的高</a:t>
            </a:r>
            <a:r>
              <a:rPr lang="en-US" altLang="zh-CN" sz="2400" i="1" dirty="0"/>
              <a:t>j</a:t>
            </a:r>
            <a:r>
              <a:rPr lang="zh-CN" altLang="en-US" sz="2400" dirty="0"/>
              <a:t>位</a:t>
            </a:r>
            <a:r>
              <a:rPr lang="en-US" altLang="zh-CN" sz="2400" dirty="0"/>
              <a:t>)</a:t>
            </a:r>
            <a:r>
              <a:rPr lang="zh-CN" altLang="en-US" sz="2400" dirty="0"/>
              <a:t>；</a:t>
            </a:r>
            <a:r>
              <a:rPr lang="en-US" altLang="zh-CN" sz="2400" dirty="0"/>
              <a:t>S</a:t>
            </a:r>
            <a:r>
              <a:rPr lang="en-US" altLang="zh-CN" sz="2400" i="1" baseline="-25000" dirty="0"/>
              <a:t>i</a:t>
            </a:r>
            <a:r>
              <a:rPr lang="en-US" altLang="zh-CN" sz="2400" dirty="0"/>
              <a:t>= (S</a:t>
            </a:r>
            <a:r>
              <a:rPr lang="en-US" altLang="zh-CN" sz="2400" i="1" baseline="-25000" dirty="0"/>
              <a:t>i-</a:t>
            </a:r>
            <a:r>
              <a:rPr lang="en-US" altLang="zh-CN" sz="2400" baseline="-25000" dirty="0"/>
              <a:t>1</a:t>
            </a:r>
            <a:r>
              <a:rPr lang="en-US" altLang="zh-CN" sz="2400" dirty="0"/>
              <a:t>&lt;&lt;</a:t>
            </a:r>
            <a:r>
              <a:rPr lang="en-US" altLang="zh-CN" sz="2400" i="1" dirty="0"/>
              <a:t>j</a:t>
            </a:r>
            <a:r>
              <a:rPr lang="en-US" altLang="zh-CN" sz="2400" dirty="0"/>
              <a:t>)|C</a:t>
            </a:r>
            <a:r>
              <a:rPr lang="en-US" altLang="zh-CN" sz="2400" i="1" baseline="-25000" dirty="0"/>
              <a:t>i-</a:t>
            </a:r>
            <a:r>
              <a:rPr lang="en-US" altLang="zh-CN" sz="2400" baseline="-25000" dirty="0"/>
              <a:t>1</a:t>
            </a:r>
          </a:p>
        </p:txBody>
      </p:sp>
      <p:graphicFrame>
        <p:nvGraphicFramePr>
          <p:cNvPr id="46082" name="Object 2"/>
          <p:cNvGraphicFramePr>
            <a:graphicFrameLocks noChangeAspect="1"/>
          </p:cNvGraphicFramePr>
          <p:nvPr/>
        </p:nvGraphicFramePr>
        <p:xfrm>
          <a:off x="1475656" y="3077820"/>
          <a:ext cx="6357338" cy="3122465"/>
        </p:xfrm>
        <a:graphic>
          <a:graphicData uri="http://schemas.openxmlformats.org/presentationml/2006/ole">
            <mc:AlternateContent xmlns:mc="http://schemas.openxmlformats.org/markup-compatibility/2006">
              <mc:Choice xmlns:v="urn:schemas-microsoft-com:vml" Requires="v">
                <p:oleObj spid="_x0000_s17410" name="Visio" r:id="rId4" imgW="5791200" imgH="2959100" progId="Visio.Drawing.11">
                  <p:embed/>
                </p:oleObj>
              </mc:Choice>
              <mc:Fallback>
                <p:oleObj name="Visio" r:id="rId4" imgW="5791200" imgH="2959100" progId="Visio.Drawing.11">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75656" y="3077820"/>
                        <a:ext cx="6357338" cy="3122465"/>
                      </a:xfrm>
                      <a:prstGeom prst="rect">
                        <a:avLst/>
                      </a:prstGeom>
                      <a:solidFill>
                        <a:schemeClr val="tx1"/>
                      </a:solidFill>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17092">
                                            <p:txEl>
                                              <p:pRg st="0" end="0"/>
                                            </p:txEl>
                                          </p:spTgt>
                                        </p:tgtEl>
                                        <p:attrNameLst>
                                          <p:attrName>style.visibility</p:attrName>
                                        </p:attrNameLst>
                                      </p:cBhvr>
                                      <p:to>
                                        <p:strVal val="visible"/>
                                      </p:to>
                                    </p:set>
                                    <p:anim calcmode="lin" valueType="num">
                                      <p:cBhvr additive="base">
                                        <p:cTn id="7" dur="500" fill="hold"/>
                                        <p:tgtEl>
                                          <p:spTgt spid="217092">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217092">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217092">
                                            <p:txEl>
                                              <p:pRg st="1" end="1"/>
                                            </p:txEl>
                                          </p:spTgt>
                                        </p:tgtEl>
                                        <p:attrNameLst>
                                          <p:attrName>style.visibility</p:attrName>
                                        </p:attrNameLst>
                                      </p:cBhvr>
                                      <p:to>
                                        <p:strVal val="visible"/>
                                      </p:to>
                                    </p:set>
                                    <p:anim calcmode="lin" valueType="num">
                                      <p:cBhvr additive="base">
                                        <p:cTn id="13" dur="500" fill="hold"/>
                                        <p:tgtEl>
                                          <p:spTgt spid="217092">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217092">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217092">
                                            <p:txEl>
                                              <p:pRg st="2" end="2"/>
                                            </p:txEl>
                                          </p:spTgt>
                                        </p:tgtEl>
                                        <p:attrNameLst>
                                          <p:attrName>style.visibility</p:attrName>
                                        </p:attrNameLst>
                                      </p:cBhvr>
                                      <p:to>
                                        <p:strVal val="visible"/>
                                      </p:to>
                                    </p:set>
                                    <p:anim calcmode="lin" valueType="num">
                                      <p:cBhvr additive="base">
                                        <p:cTn id="19" dur="1000" fill="hold"/>
                                        <p:tgtEl>
                                          <p:spTgt spid="217092">
                                            <p:txEl>
                                              <p:pRg st="2" end="2"/>
                                            </p:txEl>
                                          </p:spTgt>
                                        </p:tgtEl>
                                        <p:attrNameLst>
                                          <p:attrName>ppt_x</p:attrName>
                                        </p:attrNameLst>
                                      </p:cBhvr>
                                      <p:tavLst>
                                        <p:tav tm="0">
                                          <p:val>
                                            <p:strVal val="0-#ppt_w/2"/>
                                          </p:val>
                                        </p:tav>
                                        <p:tav tm="100000">
                                          <p:val>
                                            <p:strVal val="#ppt_x"/>
                                          </p:val>
                                        </p:tav>
                                      </p:tavLst>
                                    </p:anim>
                                    <p:anim calcmode="lin" valueType="num">
                                      <p:cBhvr additive="base">
                                        <p:cTn id="20" dur="1000" fill="hold"/>
                                        <p:tgtEl>
                                          <p:spTgt spid="217092">
                                            <p:txEl>
                                              <p:pRg st="2" end="2"/>
                                            </p:txEl>
                                          </p:spTgt>
                                        </p:tgtEl>
                                        <p:attrNameLst>
                                          <p:attrName>ppt_y</p:attrName>
                                        </p:attrNameLst>
                                      </p:cBhvr>
                                      <p:tavLst>
                                        <p:tav tm="0">
                                          <p:val>
                                            <p:strVal val="#ppt_y"/>
                                          </p:val>
                                        </p:tav>
                                        <p:tav tm="100000">
                                          <p:val>
                                            <p:strVal val="#ppt_y"/>
                                          </p:val>
                                        </p:tav>
                                      </p:tavLst>
                                    </p:anim>
                                  </p:childTnLst>
                                </p:cTn>
                              </p:par>
                            </p:childTnLst>
                          </p:cTn>
                        </p:par>
                        <p:par>
                          <p:cTn id="21" fill="hold">
                            <p:stCondLst>
                              <p:cond delay="1000"/>
                            </p:stCondLst>
                            <p:childTnLst>
                              <p:par>
                                <p:cTn id="22" presetID="9" presetClass="entr" presetSubtype="0" fill="hold" nodeType="afterEffect">
                                  <p:stCondLst>
                                    <p:cond delay="0"/>
                                  </p:stCondLst>
                                  <p:childTnLst>
                                    <p:set>
                                      <p:cBhvr>
                                        <p:cTn id="23" dur="1" fill="hold">
                                          <p:stCondLst>
                                            <p:cond delay="0"/>
                                          </p:stCondLst>
                                        </p:cTn>
                                        <p:tgtEl>
                                          <p:spTgt spid="46082"/>
                                        </p:tgtEl>
                                        <p:attrNameLst>
                                          <p:attrName>style.visibility</p:attrName>
                                        </p:attrNameLst>
                                      </p:cBhvr>
                                      <p:to>
                                        <p:strVal val="visible"/>
                                      </p:to>
                                    </p:set>
                                    <p:animEffect transition="in" filter="dissolve">
                                      <p:cBhvr>
                                        <p:cTn id="24" dur="1000"/>
                                        <p:tgtEl>
                                          <p:spTgt spid="460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7092" grpId="0" uiExpand="1"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5" name="Rectangle 3"/>
          <p:cNvSpPr>
            <a:spLocks noGrp="1" noChangeArrowheads="1"/>
          </p:cNvSpPr>
          <p:nvPr>
            <p:ph idx="1"/>
          </p:nvPr>
        </p:nvSpPr>
        <p:spPr>
          <a:xfrm>
            <a:off x="457200" y="1196752"/>
            <a:ext cx="8229600" cy="4824000"/>
          </a:xfrm>
        </p:spPr>
        <p:txBody>
          <a:bodyPr/>
          <a:lstStyle/>
          <a:p>
            <a:pPr marL="0" indent="0">
              <a:spcAft>
                <a:spcPts val="1800"/>
              </a:spcAft>
              <a:buNone/>
            </a:pPr>
            <a:r>
              <a:rPr lang="en-US" altLang="zh-CN" dirty="0">
                <a:solidFill>
                  <a:srgbClr val="FF0000"/>
                </a:solidFill>
              </a:rPr>
              <a:t>2. </a:t>
            </a:r>
            <a:r>
              <a:rPr lang="zh-CN" altLang="en-US" dirty="0">
                <a:solidFill>
                  <a:srgbClr val="FF0000"/>
                </a:solidFill>
              </a:rPr>
              <a:t>解密</a:t>
            </a:r>
            <a:endParaRPr lang="en-US" altLang="zh-CN" dirty="0">
              <a:solidFill>
                <a:srgbClr val="FF0000"/>
              </a:solidFill>
            </a:endParaRPr>
          </a:p>
          <a:p>
            <a:r>
              <a:rPr lang="en-US" altLang="zh-CN" sz="2400" dirty="0"/>
              <a:t>P</a:t>
            </a:r>
            <a:r>
              <a:rPr lang="en-US" altLang="zh-CN" sz="2400" i="1" baseline="-25000" dirty="0"/>
              <a:t>i</a:t>
            </a:r>
            <a:r>
              <a:rPr lang="en-US" altLang="zh-CN" sz="2400" dirty="0"/>
              <a:t> = C</a:t>
            </a:r>
            <a:r>
              <a:rPr lang="en-US" altLang="zh-CN" sz="2400" i="1" baseline="-25000" dirty="0"/>
              <a:t>i</a:t>
            </a:r>
            <a:r>
              <a:rPr lang="en-US" altLang="zh-CN" sz="2400" dirty="0"/>
              <a:t>⊕(E</a:t>
            </a:r>
            <a:r>
              <a:rPr lang="en-US" altLang="zh-CN" sz="2400" baseline="-25000" dirty="0"/>
              <a:t>K</a:t>
            </a:r>
            <a:r>
              <a:rPr lang="en-US" altLang="zh-CN" sz="2400" dirty="0"/>
              <a:t>(S</a:t>
            </a:r>
            <a:r>
              <a:rPr lang="en-US" altLang="zh-CN" sz="2400" i="1" baseline="-25000" dirty="0"/>
              <a:t>i</a:t>
            </a:r>
            <a:r>
              <a:rPr lang="en-US" altLang="zh-CN" sz="2400" dirty="0"/>
              <a:t>)</a:t>
            </a:r>
            <a:r>
              <a:rPr lang="zh-CN" altLang="en-US" sz="2400" dirty="0"/>
              <a:t>的高</a:t>
            </a:r>
            <a:r>
              <a:rPr lang="en-US" altLang="zh-CN" sz="2400" i="1" dirty="0"/>
              <a:t>j</a:t>
            </a:r>
            <a:r>
              <a:rPr lang="zh-CN" altLang="en-US" sz="2400" dirty="0"/>
              <a:t>位</a:t>
            </a:r>
            <a:r>
              <a:rPr lang="en-US" altLang="zh-CN" sz="2400" dirty="0"/>
              <a:t>)</a:t>
            </a:r>
            <a:r>
              <a:rPr lang="zh-CN" altLang="en-US" sz="2400" dirty="0"/>
              <a:t>；</a:t>
            </a:r>
            <a:r>
              <a:rPr lang="en-US" altLang="zh-CN" sz="2400" dirty="0"/>
              <a:t> S</a:t>
            </a:r>
            <a:r>
              <a:rPr lang="en-US" altLang="zh-CN" sz="2400" i="1" baseline="-25000" dirty="0"/>
              <a:t>i</a:t>
            </a:r>
            <a:r>
              <a:rPr lang="en-US" altLang="zh-CN" sz="2400" dirty="0"/>
              <a:t>= (S</a:t>
            </a:r>
            <a:r>
              <a:rPr lang="en-US" altLang="zh-CN" sz="2400" i="1" baseline="-25000" dirty="0"/>
              <a:t>i-</a:t>
            </a:r>
            <a:r>
              <a:rPr lang="en-US" altLang="zh-CN" sz="2400" baseline="-25000" dirty="0"/>
              <a:t>1</a:t>
            </a:r>
            <a:r>
              <a:rPr lang="en-US" altLang="zh-CN" sz="2400" dirty="0"/>
              <a:t>&lt;&lt;</a:t>
            </a:r>
            <a:r>
              <a:rPr lang="en-US" altLang="zh-CN" sz="2400" i="1" dirty="0"/>
              <a:t>j</a:t>
            </a:r>
            <a:r>
              <a:rPr lang="en-US" altLang="zh-CN" sz="2400" dirty="0"/>
              <a:t>)|C</a:t>
            </a:r>
            <a:r>
              <a:rPr lang="en-US" altLang="zh-CN" sz="2400" i="1" baseline="-25000" dirty="0"/>
              <a:t>i-</a:t>
            </a:r>
            <a:r>
              <a:rPr lang="en-US" altLang="zh-CN" sz="2400" baseline="-25000" dirty="0"/>
              <a:t>1</a:t>
            </a:r>
            <a:endParaRPr lang="en-US" altLang="zh-CN" sz="2400" dirty="0"/>
          </a:p>
        </p:txBody>
      </p:sp>
      <p:graphicFrame>
        <p:nvGraphicFramePr>
          <p:cNvPr id="218121" name="Object 9"/>
          <p:cNvGraphicFramePr>
            <a:graphicFrameLocks noChangeAspect="1"/>
          </p:cNvGraphicFramePr>
          <p:nvPr/>
        </p:nvGraphicFramePr>
        <p:xfrm>
          <a:off x="971600" y="2632169"/>
          <a:ext cx="7169968" cy="3550024"/>
        </p:xfrm>
        <a:graphic>
          <a:graphicData uri="http://schemas.openxmlformats.org/presentationml/2006/ole">
            <mc:AlternateContent xmlns:mc="http://schemas.openxmlformats.org/markup-compatibility/2006">
              <mc:Choice xmlns:v="urn:schemas-microsoft-com:vml" Requires="v">
                <p:oleObj spid="_x0000_s18434" name="Visio" r:id="rId4" imgW="5791200" imgH="2959100" progId="Visio.Drawing.11">
                  <p:embed/>
                </p:oleObj>
              </mc:Choice>
              <mc:Fallback>
                <p:oleObj name="Visio" r:id="rId4" imgW="5791200" imgH="2959100" progId="Visio.Drawing.11">
                  <p:embed/>
                  <p:pic>
                    <p:nvPicPr>
                      <p:cNvPr id="0" name="Object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1600" y="2632169"/>
                        <a:ext cx="7169968" cy="3550024"/>
                      </a:xfrm>
                      <a:prstGeom prst="rect">
                        <a:avLst/>
                      </a:prstGeom>
                      <a:solidFill>
                        <a:schemeClr val="tx1"/>
                      </a:solidFill>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81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8115">
                                            <p:txEl>
                                              <p:pRg st="1" end="1"/>
                                            </p:txEl>
                                          </p:spTgt>
                                        </p:tgtEl>
                                        <p:attrNameLst>
                                          <p:attrName>style.visibility</p:attrName>
                                        </p:attrNameLst>
                                      </p:cBhvr>
                                      <p:to>
                                        <p:strVal val="visible"/>
                                      </p:to>
                                    </p:set>
                                  </p:childTnLst>
                                </p:cTn>
                              </p:par>
                            </p:childTnLst>
                          </p:cTn>
                        </p:par>
                        <p:par>
                          <p:cTn id="11" fill="hold">
                            <p:stCondLst>
                              <p:cond delay="0"/>
                            </p:stCondLst>
                            <p:childTnLst>
                              <p:par>
                                <p:cTn id="12" presetID="9" presetClass="entr" presetSubtype="0" fill="hold" nodeType="afterEffect">
                                  <p:stCondLst>
                                    <p:cond delay="0"/>
                                  </p:stCondLst>
                                  <p:childTnLst>
                                    <p:set>
                                      <p:cBhvr>
                                        <p:cTn id="13" dur="1" fill="hold">
                                          <p:stCondLst>
                                            <p:cond delay="0"/>
                                          </p:stCondLst>
                                        </p:cTn>
                                        <p:tgtEl>
                                          <p:spTgt spid="218121"/>
                                        </p:tgtEl>
                                        <p:attrNameLst>
                                          <p:attrName>style.visibility</p:attrName>
                                        </p:attrNameLst>
                                      </p:cBhvr>
                                      <p:to>
                                        <p:strVal val="visible"/>
                                      </p:to>
                                    </p:set>
                                    <p:animEffect transition="in" filter="dissolve">
                                      <p:cBhvr>
                                        <p:cTn id="14" dur="500"/>
                                        <p:tgtEl>
                                          <p:spTgt spid="2181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8115" grpId="0" uiExpand="1"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1" name="Rectangle 3"/>
          <p:cNvSpPr>
            <a:spLocks noGrp="1" noChangeArrowheads="1"/>
          </p:cNvSpPr>
          <p:nvPr>
            <p:ph idx="1"/>
          </p:nvPr>
        </p:nvSpPr>
        <p:spPr>
          <a:xfrm>
            <a:off x="457200" y="1196752"/>
            <a:ext cx="8229600" cy="4824000"/>
          </a:xfrm>
        </p:spPr>
        <p:txBody>
          <a:bodyPr/>
          <a:lstStyle/>
          <a:p>
            <a:pPr marL="0" indent="0">
              <a:spcAft>
                <a:spcPts val="1800"/>
              </a:spcAft>
              <a:buNone/>
            </a:pPr>
            <a:r>
              <a:rPr lang="en-US" altLang="zh-CN" dirty="0">
                <a:solidFill>
                  <a:srgbClr val="FF0000"/>
                </a:solidFill>
              </a:rPr>
              <a:t>3. </a:t>
            </a:r>
            <a:r>
              <a:rPr lang="zh-CN" altLang="en-US" dirty="0">
                <a:solidFill>
                  <a:srgbClr val="FF0000"/>
                </a:solidFill>
              </a:rPr>
              <a:t>特点</a:t>
            </a:r>
            <a:endParaRPr lang="en-US" altLang="zh-CN" dirty="0">
              <a:solidFill>
                <a:srgbClr val="FF0000"/>
              </a:solidFill>
            </a:endParaRPr>
          </a:p>
          <a:p>
            <a:pPr lvl="1"/>
            <a:r>
              <a:rPr lang="en-US" altLang="zh-CN" dirty="0"/>
              <a:t>P</a:t>
            </a:r>
            <a:r>
              <a:rPr lang="en-US" altLang="zh-CN" i="1" baseline="-25000" dirty="0"/>
              <a:t>i</a:t>
            </a:r>
            <a:r>
              <a:rPr lang="zh-CN" altLang="en-US" dirty="0"/>
              <a:t>的长度 ≠ 分组算法的分组长度</a:t>
            </a:r>
            <a:endParaRPr lang="en-US" altLang="zh-CN" dirty="0"/>
          </a:p>
          <a:p>
            <a:pPr lvl="1"/>
            <a:r>
              <a:rPr lang="zh-CN" altLang="en-US" dirty="0"/>
              <a:t>分组密码 </a:t>
            </a:r>
            <a:r>
              <a:rPr lang="zh-CN" altLang="en-US" dirty="0">
                <a:sym typeface="Wingdings" panose="05000000000000000000" pitchFamily="2" charset="2"/>
              </a:rPr>
              <a:t></a:t>
            </a:r>
            <a:r>
              <a:rPr lang="zh-CN" altLang="en-US" dirty="0">
                <a:solidFill>
                  <a:srgbClr val="FF0000"/>
                </a:solidFill>
              </a:rPr>
              <a:t>自同步</a:t>
            </a:r>
            <a:r>
              <a:rPr lang="zh-CN" altLang="en-US" dirty="0"/>
              <a:t>流密码</a:t>
            </a:r>
            <a:endParaRPr lang="en-US" altLang="zh-CN" dirty="0"/>
          </a:p>
        </p:txBody>
      </p:sp>
      <p:sp>
        <p:nvSpPr>
          <p:cNvPr id="4" name="圆角矩形 3"/>
          <p:cNvSpPr/>
          <p:nvPr/>
        </p:nvSpPr>
        <p:spPr bwMode="auto">
          <a:xfrm>
            <a:off x="482544" y="3391816"/>
            <a:ext cx="3797352" cy="2519396"/>
          </a:xfrm>
          <a:prstGeom prst="roundRect">
            <a:avLst/>
          </a:prstGeom>
          <a:noFill/>
          <a:ln w="508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lstStyle/>
          <a:p>
            <a:pPr marL="273050" lvl="1" indent="-273050">
              <a:spcBef>
                <a:spcPts val="600"/>
              </a:spcBef>
              <a:buClr>
                <a:srgbClr val="FF0066"/>
              </a:buClr>
              <a:buFont typeface="Wingdings" panose="05000000000000000000" pitchFamily="2" charset="2"/>
              <a:buChar char="Ø"/>
              <a:defRPr/>
            </a:pPr>
            <a:r>
              <a:rPr lang="zh-CN" altLang="en-US" sz="2400" u="none" dirty="0">
                <a:solidFill>
                  <a:schemeClr val="accent4">
                    <a:lumMod val="10000"/>
                  </a:schemeClr>
                </a:solidFill>
                <a:latin typeface="黑体" panose="02010609060101010101" pitchFamily="49" charset="-122"/>
                <a:ea typeface="黑体" panose="02010609060101010101" pitchFamily="49" charset="-122"/>
              </a:rPr>
              <a:t>具有自同步能力</a:t>
            </a:r>
            <a:endParaRPr lang="en-US" altLang="zh-CN" sz="2400" u="none" dirty="0">
              <a:solidFill>
                <a:schemeClr val="accent4">
                  <a:lumMod val="10000"/>
                </a:schemeClr>
              </a:solidFill>
              <a:latin typeface="黑体" panose="02010609060101010101" pitchFamily="49" charset="-122"/>
              <a:ea typeface="黑体" panose="02010609060101010101" pitchFamily="49" charset="-122"/>
            </a:endParaRPr>
          </a:p>
          <a:p>
            <a:pPr marL="273050" lvl="1" indent="-273050">
              <a:spcBef>
                <a:spcPts val="600"/>
              </a:spcBef>
              <a:buClr>
                <a:srgbClr val="FF0066"/>
              </a:buClr>
              <a:buFont typeface="Wingdings" panose="05000000000000000000" pitchFamily="2" charset="2"/>
              <a:buChar char="Ø"/>
              <a:defRPr/>
            </a:pPr>
            <a:r>
              <a:rPr lang="zh-CN" altLang="en-US" sz="2400" u="none" dirty="0">
                <a:solidFill>
                  <a:schemeClr val="accent4">
                    <a:lumMod val="10000"/>
                  </a:schemeClr>
                </a:solidFill>
                <a:latin typeface="黑体" panose="02010609060101010101" pitchFamily="49" charset="-122"/>
                <a:ea typeface="黑体" panose="02010609060101010101" pitchFamily="49" charset="-122"/>
              </a:rPr>
              <a:t>能隐藏明文的模式信息</a:t>
            </a:r>
            <a:endParaRPr lang="en-US" altLang="zh-CN" sz="2400" u="none" dirty="0">
              <a:solidFill>
                <a:schemeClr val="accent4">
                  <a:lumMod val="10000"/>
                </a:schemeClr>
              </a:solidFill>
              <a:latin typeface="黑体" panose="02010609060101010101" pitchFamily="49" charset="-122"/>
              <a:ea typeface="黑体" panose="02010609060101010101" pitchFamily="49" charset="-122"/>
            </a:endParaRPr>
          </a:p>
          <a:p>
            <a:pPr marL="273050" lvl="1" indent="-273050">
              <a:spcBef>
                <a:spcPts val="600"/>
              </a:spcBef>
              <a:buClr>
                <a:srgbClr val="FF0066"/>
              </a:buClr>
              <a:buFont typeface="Wingdings" panose="05000000000000000000" pitchFamily="2" charset="2"/>
              <a:buChar char="Ø"/>
              <a:defRPr/>
            </a:pPr>
            <a:r>
              <a:rPr lang="zh-CN" altLang="en-US" sz="2400" u="none" dirty="0">
                <a:solidFill>
                  <a:schemeClr val="accent4">
                    <a:lumMod val="10000"/>
                  </a:schemeClr>
                </a:solidFill>
                <a:latin typeface="黑体" panose="02010609060101010101" pitchFamily="49" charset="-122"/>
                <a:ea typeface="黑体" panose="02010609060101010101" pitchFamily="49" charset="-122"/>
              </a:rPr>
              <a:t>适用于用户数据格式的需要</a:t>
            </a:r>
            <a:endParaRPr kumimoji="0" lang="zh-CN" altLang="en-US" sz="1800" b="0" i="0" u="none" strike="noStrike" cap="none" normalizeH="0" baseline="0" dirty="0">
              <a:ln>
                <a:noFill/>
              </a:ln>
              <a:solidFill>
                <a:schemeClr val="tx1"/>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endParaRPr>
          </a:p>
        </p:txBody>
      </p:sp>
      <p:sp>
        <p:nvSpPr>
          <p:cNvPr id="7" name="圆角矩形 4"/>
          <p:cNvSpPr/>
          <p:nvPr/>
        </p:nvSpPr>
        <p:spPr bwMode="auto">
          <a:xfrm>
            <a:off x="4608512" y="3391816"/>
            <a:ext cx="4052943" cy="2446370"/>
          </a:xfrm>
          <a:prstGeom prst="roundRect">
            <a:avLst/>
          </a:prstGeom>
          <a:noFill/>
          <a:ln w="50800" cap="flat" cmpd="sng" algn="ctr">
            <a:solidFill>
              <a:schemeClr val="accent5">
                <a:lumMod val="50000"/>
              </a:schemeClr>
            </a:solidFill>
            <a:prstDash val="solid"/>
            <a:round/>
            <a:headEnd type="none" w="med" len="med"/>
            <a:tailEnd type="none" w="med" len="med"/>
          </a:ln>
          <a:effectLst/>
        </p:spPr>
        <p:txBody>
          <a:bodyPr vert="horz" wrap="square" lIns="91440" tIns="45720" rIns="91440" bIns="45720" numCol="1" rtlCol="0" anchor="t" anchorCtr="0" compatLnSpc="1"/>
          <a:lstStyle/>
          <a:p>
            <a:pPr marL="273050" lvl="1" indent="-273050" algn="just">
              <a:spcBef>
                <a:spcPts val="600"/>
              </a:spcBef>
              <a:buClr>
                <a:schemeClr val="accent5">
                  <a:lumMod val="50000"/>
                </a:schemeClr>
              </a:buClr>
              <a:buFont typeface="Wingdings" panose="05000000000000000000" pitchFamily="2" charset="2"/>
              <a:buChar char="Ø"/>
              <a:defRPr/>
            </a:pPr>
            <a:r>
              <a:rPr lang="zh-CN" altLang="en-US" sz="2400" u="none" dirty="0">
                <a:solidFill>
                  <a:schemeClr val="accent4">
                    <a:lumMod val="10000"/>
                  </a:schemeClr>
                </a:solidFill>
                <a:latin typeface="黑体" panose="02010609060101010101" pitchFamily="49" charset="-122"/>
                <a:ea typeface="黑体" panose="02010609060101010101" pitchFamily="49" charset="-122"/>
              </a:rPr>
              <a:t>加密没有并行实现算法</a:t>
            </a:r>
            <a:endParaRPr lang="en-US" altLang="zh-CN" sz="2400" u="none" dirty="0">
              <a:solidFill>
                <a:schemeClr val="accent4">
                  <a:lumMod val="10000"/>
                </a:schemeClr>
              </a:solidFill>
              <a:latin typeface="黑体" panose="02010609060101010101" pitchFamily="49" charset="-122"/>
              <a:ea typeface="黑体" panose="02010609060101010101" pitchFamily="49" charset="-122"/>
            </a:endParaRPr>
          </a:p>
          <a:p>
            <a:pPr marL="273050" lvl="1" indent="-273050" algn="just">
              <a:spcBef>
                <a:spcPts val="600"/>
              </a:spcBef>
              <a:buClr>
                <a:schemeClr val="accent5">
                  <a:lumMod val="50000"/>
                </a:schemeClr>
              </a:buClr>
              <a:buFont typeface="Wingdings" panose="05000000000000000000" pitchFamily="2" charset="2"/>
              <a:buChar char="Ø"/>
              <a:defRPr/>
            </a:pPr>
            <a:r>
              <a:rPr lang="zh-CN" altLang="en-US" sz="2400" u="none" dirty="0">
                <a:solidFill>
                  <a:schemeClr val="accent4">
                    <a:lumMod val="10000"/>
                  </a:schemeClr>
                </a:solidFill>
                <a:latin typeface="黑体" panose="02010609060101010101" pitchFamily="49" charset="-122"/>
                <a:ea typeface="黑体" panose="02010609060101010101" pitchFamily="49" charset="-122"/>
              </a:rPr>
              <a:t>数据加密的速率降低</a:t>
            </a:r>
            <a:endParaRPr lang="en-US" altLang="zh-CN" sz="2400" u="none" dirty="0">
              <a:solidFill>
                <a:schemeClr val="accent4">
                  <a:lumMod val="10000"/>
                </a:schemeClr>
              </a:solidFill>
              <a:latin typeface="黑体" panose="02010609060101010101" pitchFamily="49" charset="-122"/>
              <a:ea typeface="黑体" panose="02010609060101010101" pitchFamily="49" charset="-122"/>
            </a:endParaRPr>
          </a:p>
          <a:p>
            <a:pPr marL="273050" lvl="1" indent="-273050" algn="just">
              <a:spcBef>
                <a:spcPts val="600"/>
              </a:spcBef>
              <a:buClr>
                <a:schemeClr val="accent5">
                  <a:lumMod val="50000"/>
                </a:schemeClr>
              </a:buClr>
              <a:buFont typeface="Wingdings" panose="05000000000000000000" pitchFamily="2" charset="2"/>
              <a:buChar char="Ø"/>
              <a:defRPr/>
            </a:pPr>
            <a:r>
              <a:rPr lang="zh-CN" altLang="en-US" sz="2400" u="none" dirty="0">
                <a:solidFill>
                  <a:schemeClr val="accent4">
                    <a:lumMod val="10000"/>
                  </a:schemeClr>
                </a:solidFill>
                <a:latin typeface="黑体" panose="02010609060101010101" pitchFamily="49" charset="-122"/>
                <a:ea typeface="黑体" panose="02010609060101010101" pitchFamily="49" charset="-122"/>
              </a:rPr>
              <a:t>误差传递大：</a:t>
            </a:r>
            <a:endParaRPr lang="en-US" altLang="zh-CN" sz="2400" u="none" dirty="0">
              <a:solidFill>
                <a:schemeClr val="accent4">
                  <a:lumMod val="10000"/>
                </a:schemeClr>
              </a:solidFill>
              <a:latin typeface="黑体" panose="02010609060101010101" pitchFamily="49" charset="-122"/>
              <a:ea typeface="黑体" panose="02010609060101010101" pitchFamily="49" charset="-122"/>
            </a:endParaRPr>
          </a:p>
          <a:p>
            <a:pPr marL="273050" lvl="1" algn="just">
              <a:spcBef>
                <a:spcPts val="600"/>
              </a:spcBef>
              <a:buClr>
                <a:schemeClr val="accent5">
                  <a:lumMod val="50000"/>
                </a:schemeClr>
              </a:buClr>
              <a:defRPr/>
            </a:pPr>
            <a:r>
              <a:rPr lang="zh-CN" altLang="en-US" sz="2400" u="none" dirty="0">
                <a:solidFill>
                  <a:schemeClr val="accent4">
                    <a:lumMod val="10000"/>
                  </a:schemeClr>
                </a:solidFill>
                <a:latin typeface="黑体" panose="02010609060101010101" pitchFamily="49" charset="-122"/>
                <a:ea typeface="黑体" panose="02010609060101010101" pitchFamily="49" charset="-122"/>
              </a:rPr>
              <a:t>一个密文块损坏</a:t>
            </a:r>
            <a:r>
              <a:rPr lang="zh-CN" altLang="en-US" sz="2400" u="none" dirty="0">
                <a:solidFill>
                  <a:schemeClr val="accent4">
                    <a:lumMod val="10000"/>
                  </a:schemeClr>
                </a:solidFill>
                <a:latin typeface="黑体" panose="02010609060101010101" pitchFamily="49" charset="-122"/>
                <a:ea typeface="黑体" panose="02010609060101010101" pitchFamily="49" charset="-122"/>
                <a:sym typeface="Wingdings" panose="05000000000000000000" pitchFamily="2" charset="2"/>
              </a:rPr>
              <a:t></a:t>
            </a:r>
            <a:endParaRPr lang="en-US" altLang="zh-CN" sz="2400" u="none" dirty="0">
              <a:solidFill>
                <a:schemeClr val="accent4">
                  <a:lumMod val="10000"/>
                </a:schemeClr>
              </a:solidFill>
              <a:latin typeface="黑体" panose="02010609060101010101" pitchFamily="49" charset="-122"/>
              <a:ea typeface="黑体" panose="02010609060101010101" pitchFamily="49" charset="-122"/>
              <a:sym typeface="Wingdings" panose="05000000000000000000" pitchFamily="2" charset="2"/>
            </a:endParaRPr>
          </a:p>
          <a:p>
            <a:pPr marL="273050" lvl="1" algn="just">
              <a:spcBef>
                <a:spcPts val="600"/>
              </a:spcBef>
              <a:buClr>
                <a:schemeClr val="accent5">
                  <a:lumMod val="50000"/>
                </a:schemeClr>
              </a:buClr>
              <a:defRPr/>
            </a:pPr>
            <a:r>
              <a:rPr lang="zh-CN" altLang="en-US" sz="2400" u="none" dirty="0">
                <a:solidFill>
                  <a:schemeClr val="accent4">
                    <a:lumMod val="10000"/>
                  </a:schemeClr>
                </a:solidFill>
                <a:latin typeface="黑体" panose="02010609060101010101" pitchFamily="49" charset="-122"/>
                <a:ea typeface="黑体" panose="02010609060101010101" pitchFamily="49" charset="-122"/>
              </a:rPr>
              <a:t>多个明文块无法恢复</a:t>
            </a:r>
            <a:endParaRPr lang="en-US" altLang="zh-CN" sz="2400" u="none" dirty="0">
              <a:solidFill>
                <a:schemeClr val="accent4">
                  <a:lumMod val="10000"/>
                </a:schemeClr>
              </a:solidFill>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4" presetClass="entr" presetSubtype="0" accel="100000" fill="hold" grpId="0" nodeType="clickEffect">
                                  <p:stCondLst>
                                    <p:cond delay="0"/>
                                  </p:stCondLst>
                                  <p:childTnLst>
                                    <p:set>
                                      <p:cBhvr>
                                        <p:cTn id="6" dur="1" fill="hold">
                                          <p:stCondLst>
                                            <p:cond delay="0"/>
                                          </p:stCondLst>
                                        </p:cTn>
                                        <p:tgtEl>
                                          <p:spTgt spid="4">
                                            <p:bg/>
                                          </p:spTgt>
                                        </p:tgtEl>
                                        <p:attrNameLst>
                                          <p:attrName>style.visibility</p:attrName>
                                        </p:attrNameLst>
                                      </p:cBhvr>
                                      <p:to>
                                        <p:strVal val="visible"/>
                                      </p:to>
                                    </p:set>
                                    <p:anim calcmode="lin" valueType="num">
                                      <p:cBhvr>
                                        <p:cTn id="7" dur="1000" fill="hold"/>
                                        <p:tgtEl>
                                          <p:spTgt spid="4">
                                            <p:bg/>
                                          </p:spTgt>
                                        </p:tgtEl>
                                        <p:attrNameLst>
                                          <p:attrName>ppt_w</p:attrName>
                                        </p:attrNameLst>
                                      </p:cBhvr>
                                      <p:tavLst>
                                        <p:tav tm="0">
                                          <p:val>
                                            <p:strVal val="#ppt_w*0.05"/>
                                          </p:val>
                                        </p:tav>
                                        <p:tav tm="100000">
                                          <p:val>
                                            <p:strVal val="#ppt_w"/>
                                          </p:val>
                                        </p:tav>
                                      </p:tavLst>
                                    </p:anim>
                                    <p:anim calcmode="lin" valueType="num">
                                      <p:cBhvr>
                                        <p:cTn id="8" dur="1000" fill="hold"/>
                                        <p:tgtEl>
                                          <p:spTgt spid="4">
                                            <p:bg/>
                                          </p:spTgt>
                                        </p:tgtEl>
                                        <p:attrNameLst>
                                          <p:attrName>ppt_h</p:attrName>
                                        </p:attrNameLst>
                                      </p:cBhvr>
                                      <p:tavLst>
                                        <p:tav tm="0">
                                          <p:val>
                                            <p:strVal val="#ppt_h"/>
                                          </p:val>
                                        </p:tav>
                                        <p:tav tm="100000">
                                          <p:val>
                                            <p:strVal val="#ppt_h"/>
                                          </p:val>
                                        </p:tav>
                                      </p:tavLst>
                                    </p:anim>
                                    <p:anim calcmode="lin" valueType="num">
                                      <p:cBhvr>
                                        <p:cTn id="9" dur="1000" fill="hold"/>
                                        <p:tgtEl>
                                          <p:spTgt spid="4">
                                            <p:bg/>
                                          </p:spTgt>
                                        </p:tgtEl>
                                        <p:attrNameLst>
                                          <p:attrName>ppt_x</p:attrName>
                                        </p:attrNameLst>
                                      </p:cBhvr>
                                      <p:tavLst>
                                        <p:tav tm="0">
                                          <p:val>
                                            <p:strVal val="#ppt_x-.2"/>
                                          </p:val>
                                        </p:tav>
                                        <p:tav tm="100000">
                                          <p:val>
                                            <p:strVal val="#ppt_x"/>
                                          </p:val>
                                        </p:tav>
                                      </p:tavLst>
                                    </p:anim>
                                    <p:anim calcmode="lin" valueType="num">
                                      <p:cBhvr>
                                        <p:cTn id="10" dur="1000" fill="hold"/>
                                        <p:tgtEl>
                                          <p:spTgt spid="4">
                                            <p:bg/>
                                          </p:spTgt>
                                        </p:tgtEl>
                                        <p:attrNameLst>
                                          <p:attrName>ppt_y</p:attrName>
                                        </p:attrNameLst>
                                      </p:cBhvr>
                                      <p:tavLst>
                                        <p:tav tm="0">
                                          <p:val>
                                            <p:strVal val="#ppt_y"/>
                                          </p:val>
                                        </p:tav>
                                        <p:tav tm="100000">
                                          <p:val>
                                            <p:strVal val="#ppt_y"/>
                                          </p:val>
                                        </p:tav>
                                      </p:tavLst>
                                    </p:anim>
                                    <p:animEffect transition="in" filter="fade">
                                      <p:cBhvr>
                                        <p:cTn id="11" dur="1000"/>
                                        <p:tgtEl>
                                          <p:spTgt spid="4">
                                            <p:bg/>
                                          </p:spTgt>
                                        </p:tgtEl>
                                      </p:cBhvr>
                                    </p:animEffect>
                                  </p:childTnLst>
                                </p:cTn>
                              </p:par>
                            </p:childTnLst>
                          </p:cTn>
                        </p:par>
                        <p:par>
                          <p:cTn id="12" fill="hold">
                            <p:stCondLst>
                              <p:cond delay="1000"/>
                            </p:stCondLst>
                            <p:childTnLst>
                              <p:par>
                                <p:cTn id="13" presetID="2" presetClass="entr" presetSubtype="4" fill="hold" grpId="0" nodeType="afterEffect">
                                  <p:stCondLst>
                                    <p:cond delay="0"/>
                                  </p:stCondLst>
                                  <p:childTnLst>
                                    <p:set>
                                      <p:cBhvr>
                                        <p:cTn id="14" dur="1" fill="hold">
                                          <p:stCondLst>
                                            <p:cond delay="0"/>
                                          </p:stCondLst>
                                        </p:cTn>
                                        <p:tgtEl>
                                          <p:spTgt spid="4">
                                            <p:txEl>
                                              <p:pRg st="0" end="0"/>
                                            </p:txEl>
                                          </p:spTgt>
                                        </p:tgtEl>
                                        <p:attrNameLst>
                                          <p:attrName>style.visibility</p:attrName>
                                        </p:attrNameLst>
                                      </p:cBhvr>
                                      <p:to>
                                        <p:strVal val="visible"/>
                                      </p:to>
                                    </p:set>
                                    <p:anim calcmode="lin" valueType="num">
                                      <p:cBhvr additive="base">
                                        <p:cTn id="15"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16" dur="1000" fill="hold"/>
                                        <p:tgtEl>
                                          <p:spTgt spid="4">
                                            <p:txEl>
                                              <p:pRg st="0" end="0"/>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4">
                                            <p:txEl>
                                              <p:pRg st="1" end="1"/>
                                            </p:txEl>
                                          </p:spTgt>
                                        </p:tgtEl>
                                        <p:attrNameLst>
                                          <p:attrName>style.visibility</p:attrName>
                                        </p:attrNameLst>
                                      </p:cBhvr>
                                      <p:to>
                                        <p:strVal val="visible"/>
                                      </p:to>
                                    </p:set>
                                    <p:anim calcmode="lin" valueType="num">
                                      <p:cBhvr additive="base">
                                        <p:cTn id="19"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20" dur="10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par>
                          <p:cTn id="21" fill="hold">
                            <p:stCondLst>
                              <p:cond delay="2000"/>
                            </p:stCondLst>
                            <p:childTnLst>
                              <p:par>
                                <p:cTn id="22" presetID="2" presetClass="entr" presetSubtype="4" fill="hold" grpId="0" nodeType="afterEffect">
                                  <p:stCondLst>
                                    <p:cond delay="0"/>
                                  </p:stCondLst>
                                  <p:childTnLst>
                                    <p:set>
                                      <p:cBhvr>
                                        <p:cTn id="23" dur="1" fill="hold">
                                          <p:stCondLst>
                                            <p:cond delay="0"/>
                                          </p:stCondLst>
                                        </p:cTn>
                                        <p:tgtEl>
                                          <p:spTgt spid="4">
                                            <p:txEl>
                                              <p:pRg st="2" end="2"/>
                                            </p:txEl>
                                          </p:spTgt>
                                        </p:tgtEl>
                                        <p:attrNameLst>
                                          <p:attrName>style.visibility</p:attrName>
                                        </p:attrNameLst>
                                      </p:cBhvr>
                                      <p:to>
                                        <p:strVal val="visible"/>
                                      </p:to>
                                    </p:set>
                                    <p:anim calcmode="lin" valueType="num">
                                      <p:cBhvr additive="base">
                                        <p:cTn id="24"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25" dur="10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par>
                          <p:cTn id="26" fill="hold">
                            <p:stCondLst>
                              <p:cond delay="3000"/>
                            </p:stCondLst>
                            <p:childTnLst>
                              <p:par>
                                <p:cTn id="27" presetID="54" presetClass="entr" presetSubtype="0" accel="100000" fill="hold" grpId="0" nodeType="afterEffect">
                                  <p:stCondLst>
                                    <p:cond delay="0"/>
                                  </p:stCondLst>
                                  <p:childTnLst>
                                    <p:set>
                                      <p:cBhvr>
                                        <p:cTn id="28" dur="1" fill="hold">
                                          <p:stCondLst>
                                            <p:cond delay="0"/>
                                          </p:stCondLst>
                                        </p:cTn>
                                        <p:tgtEl>
                                          <p:spTgt spid="7">
                                            <p:bg/>
                                          </p:spTgt>
                                        </p:tgtEl>
                                        <p:attrNameLst>
                                          <p:attrName>style.visibility</p:attrName>
                                        </p:attrNameLst>
                                      </p:cBhvr>
                                      <p:to>
                                        <p:strVal val="visible"/>
                                      </p:to>
                                    </p:set>
                                    <p:anim calcmode="lin" valueType="num">
                                      <p:cBhvr>
                                        <p:cTn id="29" dur="2000" fill="hold"/>
                                        <p:tgtEl>
                                          <p:spTgt spid="7">
                                            <p:bg/>
                                          </p:spTgt>
                                        </p:tgtEl>
                                        <p:attrNameLst>
                                          <p:attrName>ppt_w</p:attrName>
                                        </p:attrNameLst>
                                      </p:cBhvr>
                                      <p:tavLst>
                                        <p:tav tm="0">
                                          <p:val>
                                            <p:strVal val="#ppt_w*0.05"/>
                                          </p:val>
                                        </p:tav>
                                        <p:tav tm="100000">
                                          <p:val>
                                            <p:strVal val="#ppt_w"/>
                                          </p:val>
                                        </p:tav>
                                      </p:tavLst>
                                    </p:anim>
                                    <p:anim calcmode="lin" valueType="num">
                                      <p:cBhvr>
                                        <p:cTn id="30" dur="2000" fill="hold"/>
                                        <p:tgtEl>
                                          <p:spTgt spid="7">
                                            <p:bg/>
                                          </p:spTgt>
                                        </p:tgtEl>
                                        <p:attrNameLst>
                                          <p:attrName>ppt_h</p:attrName>
                                        </p:attrNameLst>
                                      </p:cBhvr>
                                      <p:tavLst>
                                        <p:tav tm="0">
                                          <p:val>
                                            <p:strVal val="#ppt_h"/>
                                          </p:val>
                                        </p:tav>
                                        <p:tav tm="100000">
                                          <p:val>
                                            <p:strVal val="#ppt_h"/>
                                          </p:val>
                                        </p:tav>
                                      </p:tavLst>
                                    </p:anim>
                                    <p:anim calcmode="lin" valueType="num">
                                      <p:cBhvr>
                                        <p:cTn id="31" dur="2000" fill="hold"/>
                                        <p:tgtEl>
                                          <p:spTgt spid="7">
                                            <p:bg/>
                                          </p:spTgt>
                                        </p:tgtEl>
                                        <p:attrNameLst>
                                          <p:attrName>ppt_x</p:attrName>
                                        </p:attrNameLst>
                                      </p:cBhvr>
                                      <p:tavLst>
                                        <p:tav tm="0">
                                          <p:val>
                                            <p:strVal val="#ppt_x-.2"/>
                                          </p:val>
                                        </p:tav>
                                        <p:tav tm="100000">
                                          <p:val>
                                            <p:strVal val="#ppt_x"/>
                                          </p:val>
                                        </p:tav>
                                      </p:tavLst>
                                    </p:anim>
                                    <p:anim calcmode="lin" valueType="num">
                                      <p:cBhvr>
                                        <p:cTn id="32" dur="2000" fill="hold"/>
                                        <p:tgtEl>
                                          <p:spTgt spid="7">
                                            <p:bg/>
                                          </p:spTgt>
                                        </p:tgtEl>
                                        <p:attrNameLst>
                                          <p:attrName>ppt_y</p:attrName>
                                        </p:attrNameLst>
                                      </p:cBhvr>
                                      <p:tavLst>
                                        <p:tav tm="0">
                                          <p:val>
                                            <p:strVal val="#ppt_y"/>
                                          </p:val>
                                        </p:tav>
                                        <p:tav tm="100000">
                                          <p:val>
                                            <p:strVal val="#ppt_y"/>
                                          </p:val>
                                        </p:tav>
                                      </p:tavLst>
                                    </p:anim>
                                    <p:animEffect transition="in" filter="fade">
                                      <p:cBhvr>
                                        <p:cTn id="33" dur="2000"/>
                                        <p:tgtEl>
                                          <p:spTgt spid="7">
                                            <p:bg/>
                                          </p:spTgt>
                                        </p:tgtEl>
                                      </p:cBhvr>
                                    </p:animEffect>
                                  </p:childTnLst>
                                </p:cTn>
                              </p:par>
                            </p:childTnLst>
                          </p:cTn>
                        </p:par>
                      </p:childTnLst>
                    </p:cTn>
                  </p:par>
                  <p:par>
                    <p:cTn id="34" fill="hold">
                      <p:stCondLst>
                        <p:cond delay="indefinite"/>
                      </p:stCondLst>
                      <p:childTnLst>
                        <p:par>
                          <p:cTn id="35" fill="hold">
                            <p:stCondLst>
                              <p:cond delay="0"/>
                            </p:stCondLst>
                            <p:childTnLst>
                              <p:par>
                                <p:cTn id="36" presetID="2" presetClass="entr" presetSubtype="2" fill="hold" nodeType="clickEffect">
                                  <p:stCondLst>
                                    <p:cond delay="0"/>
                                  </p:stCondLst>
                                  <p:childTnLst>
                                    <p:set>
                                      <p:cBhvr>
                                        <p:cTn id="37" dur="1" fill="hold">
                                          <p:stCondLst>
                                            <p:cond delay="0"/>
                                          </p:stCondLst>
                                        </p:cTn>
                                        <p:tgtEl>
                                          <p:spTgt spid="7">
                                            <p:txEl>
                                              <p:pRg st="0" end="0"/>
                                            </p:txEl>
                                          </p:spTgt>
                                        </p:tgtEl>
                                        <p:attrNameLst>
                                          <p:attrName>style.visibility</p:attrName>
                                        </p:attrNameLst>
                                      </p:cBhvr>
                                      <p:to>
                                        <p:strVal val="visible"/>
                                      </p:to>
                                    </p:set>
                                    <p:anim calcmode="lin" valueType="num">
                                      <p:cBhvr additive="base">
                                        <p:cTn id="38" dur="2000" fill="hold"/>
                                        <p:tgtEl>
                                          <p:spTgt spid="7">
                                            <p:txEl>
                                              <p:pRg st="0" end="0"/>
                                            </p:txEl>
                                          </p:spTgt>
                                        </p:tgtEl>
                                        <p:attrNameLst>
                                          <p:attrName>ppt_x</p:attrName>
                                        </p:attrNameLst>
                                      </p:cBhvr>
                                      <p:tavLst>
                                        <p:tav tm="0">
                                          <p:val>
                                            <p:strVal val="1+#ppt_w/2"/>
                                          </p:val>
                                        </p:tav>
                                        <p:tav tm="100000">
                                          <p:val>
                                            <p:strVal val="#ppt_x"/>
                                          </p:val>
                                        </p:tav>
                                      </p:tavLst>
                                    </p:anim>
                                    <p:anim calcmode="lin" valueType="num">
                                      <p:cBhvr additive="base">
                                        <p:cTn id="39" dur="2000" fill="hold"/>
                                        <p:tgtEl>
                                          <p:spTgt spid="7">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 presetClass="entr" presetSubtype="2" fill="hold" nodeType="clickEffect">
                                  <p:stCondLst>
                                    <p:cond delay="0"/>
                                  </p:stCondLst>
                                  <p:childTnLst>
                                    <p:set>
                                      <p:cBhvr>
                                        <p:cTn id="43" dur="1" fill="hold">
                                          <p:stCondLst>
                                            <p:cond delay="0"/>
                                          </p:stCondLst>
                                        </p:cTn>
                                        <p:tgtEl>
                                          <p:spTgt spid="7">
                                            <p:txEl>
                                              <p:pRg st="1" end="1"/>
                                            </p:txEl>
                                          </p:spTgt>
                                        </p:tgtEl>
                                        <p:attrNameLst>
                                          <p:attrName>style.visibility</p:attrName>
                                        </p:attrNameLst>
                                      </p:cBhvr>
                                      <p:to>
                                        <p:strVal val="visible"/>
                                      </p:to>
                                    </p:set>
                                    <p:anim calcmode="lin" valueType="num">
                                      <p:cBhvr additive="base">
                                        <p:cTn id="44" dur="2000" fill="hold"/>
                                        <p:tgtEl>
                                          <p:spTgt spid="7">
                                            <p:txEl>
                                              <p:pRg st="1" end="1"/>
                                            </p:txEl>
                                          </p:spTgt>
                                        </p:tgtEl>
                                        <p:attrNameLst>
                                          <p:attrName>ppt_x</p:attrName>
                                        </p:attrNameLst>
                                      </p:cBhvr>
                                      <p:tavLst>
                                        <p:tav tm="0">
                                          <p:val>
                                            <p:strVal val="1+#ppt_w/2"/>
                                          </p:val>
                                        </p:tav>
                                        <p:tav tm="100000">
                                          <p:val>
                                            <p:strVal val="#ppt_x"/>
                                          </p:val>
                                        </p:tav>
                                      </p:tavLst>
                                    </p:anim>
                                    <p:anim calcmode="lin" valueType="num">
                                      <p:cBhvr additive="base">
                                        <p:cTn id="45" dur="2000" fill="hold"/>
                                        <p:tgtEl>
                                          <p:spTgt spid="7">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2" presetClass="entr" presetSubtype="2" fill="hold" nodeType="clickEffect">
                                  <p:stCondLst>
                                    <p:cond delay="0"/>
                                  </p:stCondLst>
                                  <p:childTnLst>
                                    <p:set>
                                      <p:cBhvr>
                                        <p:cTn id="49" dur="1" fill="hold">
                                          <p:stCondLst>
                                            <p:cond delay="0"/>
                                          </p:stCondLst>
                                        </p:cTn>
                                        <p:tgtEl>
                                          <p:spTgt spid="7">
                                            <p:txEl>
                                              <p:pRg st="2" end="2"/>
                                            </p:txEl>
                                          </p:spTgt>
                                        </p:tgtEl>
                                        <p:attrNameLst>
                                          <p:attrName>style.visibility</p:attrName>
                                        </p:attrNameLst>
                                      </p:cBhvr>
                                      <p:to>
                                        <p:strVal val="visible"/>
                                      </p:to>
                                    </p:set>
                                    <p:anim calcmode="lin" valueType="num">
                                      <p:cBhvr additive="base">
                                        <p:cTn id="50" dur="2000" fill="hold"/>
                                        <p:tgtEl>
                                          <p:spTgt spid="7">
                                            <p:txEl>
                                              <p:pRg st="2" end="2"/>
                                            </p:txEl>
                                          </p:spTgt>
                                        </p:tgtEl>
                                        <p:attrNameLst>
                                          <p:attrName>ppt_x</p:attrName>
                                        </p:attrNameLst>
                                      </p:cBhvr>
                                      <p:tavLst>
                                        <p:tav tm="0">
                                          <p:val>
                                            <p:strVal val="1+#ppt_w/2"/>
                                          </p:val>
                                        </p:tav>
                                        <p:tav tm="100000">
                                          <p:val>
                                            <p:strVal val="#ppt_x"/>
                                          </p:val>
                                        </p:tav>
                                      </p:tavLst>
                                    </p:anim>
                                    <p:anim calcmode="lin" valueType="num">
                                      <p:cBhvr additive="base">
                                        <p:cTn id="51" dur="2000" fill="hold"/>
                                        <p:tgtEl>
                                          <p:spTgt spid="7">
                                            <p:txEl>
                                              <p:pRg st="2" end="2"/>
                                            </p:txEl>
                                          </p:spTgt>
                                        </p:tgtEl>
                                        <p:attrNameLst>
                                          <p:attrName>ppt_y</p:attrName>
                                        </p:attrNameLst>
                                      </p:cBhvr>
                                      <p:tavLst>
                                        <p:tav tm="0">
                                          <p:val>
                                            <p:strVal val="#ppt_y"/>
                                          </p:val>
                                        </p:tav>
                                        <p:tav tm="100000">
                                          <p:val>
                                            <p:strVal val="#ppt_y"/>
                                          </p:val>
                                        </p:tav>
                                      </p:tavLst>
                                    </p:anim>
                                  </p:childTnLst>
                                </p:cTn>
                              </p:par>
                            </p:childTnLst>
                          </p:cTn>
                        </p:par>
                        <p:par>
                          <p:cTn id="52" fill="hold">
                            <p:stCondLst>
                              <p:cond delay="2000"/>
                            </p:stCondLst>
                            <p:childTnLst>
                              <p:par>
                                <p:cTn id="53" presetID="2" presetClass="entr" presetSubtype="4" fill="hold" nodeType="afterEffect">
                                  <p:stCondLst>
                                    <p:cond delay="0"/>
                                  </p:stCondLst>
                                  <p:childTnLst>
                                    <p:set>
                                      <p:cBhvr>
                                        <p:cTn id="54" dur="1" fill="hold">
                                          <p:stCondLst>
                                            <p:cond delay="0"/>
                                          </p:stCondLst>
                                        </p:cTn>
                                        <p:tgtEl>
                                          <p:spTgt spid="7">
                                            <p:txEl>
                                              <p:pRg st="3" end="3"/>
                                            </p:txEl>
                                          </p:spTgt>
                                        </p:tgtEl>
                                        <p:attrNameLst>
                                          <p:attrName>style.visibility</p:attrName>
                                        </p:attrNameLst>
                                      </p:cBhvr>
                                      <p:to>
                                        <p:strVal val="visible"/>
                                      </p:to>
                                    </p:set>
                                    <p:anim calcmode="lin" valueType="num">
                                      <p:cBhvr additive="base">
                                        <p:cTn id="55" dur="1000" fill="hold"/>
                                        <p:tgtEl>
                                          <p:spTgt spid="7">
                                            <p:txEl>
                                              <p:pRg st="3" end="3"/>
                                            </p:txEl>
                                          </p:spTgt>
                                        </p:tgtEl>
                                        <p:attrNameLst>
                                          <p:attrName>ppt_x</p:attrName>
                                        </p:attrNameLst>
                                      </p:cBhvr>
                                      <p:tavLst>
                                        <p:tav tm="0">
                                          <p:val>
                                            <p:strVal val="#ppt_x"/>
                                          </p:val>
                                        </p:tav>
                                        <p:tav tm="100000">
                                          <p:val>
                                            <p:strVal val="#ppt_x"/>
                                          </p:val>
                                        </p:tav>
                                      </p:tavLst>
                                    </p:anim>
                                    <p:anim calcmode="lin" valueType="num">
                                      <p:cBhvr additive="base">
                                        <p:cTn id="56" dur="1000" fill="hold"/>
                                        <p:tgtEl>
                                          <p:spTgt spid="7">
                                            <p:txEl>
                                              <p:pRg st="3" end="3"/>
                                            </p:txEl>
                                          </p:spTgt>
                                        </p:tgtEl>
                                        <p:attrNameLst>
                                          <p:attrName>ppt_y</p:attrName>
                                        </p:attrNameLst>
                                      </p:cBhvr>
                                      <p:tavLst>
                                        <p:tav tm="0">
                                          <p:val>
                                            <p:strVal val="1+#ppt_h/2"/>
                                          </p:val>
                                        </p:tav>
                                        <p:tav tm="100000">
                                          <p:val>
                                            <p:strVal val="#ppt_y"/>
                                          </p:val>
                                        </p:tav>
                                      </p:tavLst>
                                    </p:anim>
                                  </p:childTnLst>
                                </p:cTn>
                              </p:par>
                            </p:childTnLst>
                          </p:cTn>
                        </p:par>
                        <p:par>
                          <p:cTn id="57" fill="hold">
                            <p:stCondLst>
                              <p:cond delay="3000"/>
                            </p:stCondLst>
                            <p:childTnLst>
                              <p:par>
                                <p:cTn id="58" presetID="22" presetClass="entr" presetSubtype="8" fill="hold" nodeType="afterEffect">
                                  <p:stCondLst>
                                    <p:cond delay="0"/>
                                  </p:stCondLst>
                                  <p:childTnLst>
                                    <p:set>
                                      <p:cBhvr>
                                        <p:cTn id="59" dur="1" fill="hold">
                                          <p:stCondLst>
                                            <p:cond delay="0"/>
                                          </p:stCondLst>
                                        </p:cTn>
                                        <p:tgtEl>
                                          <p:spTgt spid="7">
                                            <p:txEl>
                                              <p:pRg st="4" end="4"/>
                                            </p:txEl>
                                          </p:spTgt>
                                        </p:tgtEl>
                                        <p:attrNameLst>
                                          <p:attrName>style.visibility</p:attrName>
                                        </p:attrNameLst>
                                      </p:cBhvr>
                                      <p:to>
                                        <p:strVal val="visible"/>
                                      </p:to>
                                    </p:set>
                                    <p:animEffect transition="in" filter="wipe(left)">
                                      <p:cBhvr>
                                        <p:cTn id="60" dur="1000"/>
                                        <p:tgtEl>
                                          <p:spTgt spid="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allAtOnce" animBg="1"/>
      <p:bldP spid="7" grpId="0" uiExpand="1" build="allAtOnce"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1" name="Rectangle 3"/>
          <p:cNvSpPr>
            <a:spLocks noGrp="1" noChangeArrowheads="1"/>
          </p:cNvSpPr>
          <p:nvPr>
            <p:ph idx="1"/>
          </p:nvPr>
        </p:nvSpPr>
        <p:spPr>
          <a:xfrm>
            <a:off x="431540" y="1160748"/>
            <a:ext cx="8568514" cy="4824000"/>
          </a:xfrm>
        </p:spPr>
        <p:txBody>
          <a:bodyPr/>
          <a:lstStyle/>
          <a:p>
            <a:pPr marL="0" indent="0">
              <a:spcAft>
                <a:spcPts val="1800"/>
              </a:spcAft>
              <a:buNone/>
            </a:pPr>
            <a:r>
              <a:rPr lang="en-US" altLang="zh-CN" dirty="0">
                <a:solidFill>
                  <a:srgbClr val="FF0000"/>
                </a:solidFill>
              </a:rPr>
              <a:t>1. </a:t>
            </a:r>
            <a:r>
              <a:rPr lang="zh-CN" altLang="en-US" dirty="0">
                <a:solidFill>
                  <a:srgbClr val="FF0000"/>
                </a:solidFill>
              </a:rPr>
              <a:t>加密</a:t>
            </a:r>
            <a:endParaRPr lang="en-US" altLang="zh-CN" dirty="0">
              <a:solidFill>
                <a:srgbClr val="FF0000"/>
              </a:solidFill>
            </a:endParaRPr>
          </a:p>
          <a:p>
            <a:r>
              <a:rPr lang="en-US" altLang="zh-CN" sz="2400" dirty="0"/>
              <a:t>S</a:t>
            </a:r>
            <a:r>
              <a:rPr lang="en-US" altLang="zh-CN" sz="2400" i="1" baseline="-25000" dirty="0"/>
              <a:t>i</a:t>
            </a:r>
            <a:r>
              <a:rPr lang="zh-CN" altLang="en-US" sz="2400" dirty="0"/>
              <a:t>为移位寄存器，每次左移 </a:t>
            </a:r>
            <a:r>
              <a:rPr lang="en-US" altLang="zh-CN" sz="2400" i="1" dirty="0"/>
              <a:t>j</a:t>
            </a:r>
            <a:r>
              <a:rPr lang="en-US" altLang="zh-CN" sz="2400" dirty="0"/>
              <a:t> </a:t>
            </a:r>
            <a:r>
              <a:rPr lang="zh-CN" altLang="en-US" sz="2400" dirty="0"/>
              <a:t>比特</a:t>
            </a:r>
            <a:r>
              <a:rPr lang="en-US" altLang="zh-CN" sz="2400" dirty="0"/>
              <a:t>(</a:t>
            </a:r>
            <a:r>
              <a:rPr lang="zh-CN" altLang="en-US" sz="2400" dirty="0"/>
              <a:t>如</a:t>
            </a:r>
            <a:r>
              <a:rPr lang="en-US" altLang="zh-CN" sz="2400" dirty="0"/>
              <a:t>8</a:t>
            </a:r>
            <a:r>
              <a:rPr lang="zh-CN" altLang="en-US" sz="2400" dirty="0"/>
              <a:t>比特</a:t>
            </a:r>
            <a:r>
              <a:rPr lang="en-US" altLang="zh-CN" sz="2400" dirty="0"/>
              <a:t>)</a:t>
            </a:r>
          </a:p>
          <a:p>
            <a:r>
              <a:rPr lang="en-US" altLang="zh-CN" sz="2400" dirty="0"/>
              <a:t>C</a:t>
            </a:r>
            <a:r>
              <a:rPr lang="en-US" altLang="zh-CN" sz="2400" i="1" baseline="-25000" dirty="0"/>
              <a:t>i</a:t>
            </a:r>
            <a:r>
              <a:rPr lang="en-US" altLang="zh-CN" sz="2400" dirty="0"/>
              <a:t>=P</a:t>
            </a:r>
            <a:r>
              <a:rPr lang="en-US" altLang="zh-CN" sz="2400" i="1" baseline="-25000" dirty="0"/>
              <a:t>i</a:t>
            </a:r>
            <a:r>
              <a:rPr lang="en-US" altLang="zh-CN" sz="2400" dirty="0"/>
              <a:t>⊕(E</a:t>
            </a:r>
            <a:r>
              <a:rPr lang="en-US" altLang="zh-CN" sz="2400" baseline="-25000" dirty="0"/>
              <a:t>K</a:t>
            </a:r>
            <a:r>
              <a:rPr lang="en-US" altLang="zh-CN" sz="2400" dirty="0"/>
              <a:t>(S</a:t>
            </a:r>
            <a:r>
              <a:rPr lang="en-US" altLang="zh-CN" sz="2400" i="1" baseline="-25000" dirty="0"/>
              <a:t>i</a:t>
            </a:r>
            <a:r>
              <a:rPr lang="en-US" altLang="zh-CN" sz="2400" dirty="0"/>
              <a:t>)</a:t>
            </a:r>
            <a:r>
              <a:rPr lang="zh-CN" altLang="en-US" sz="2400" dirty="0"/>
              <a:t>高</a:t>
            </a:r>
            <a:r>
              <a:rPr lang="en-US" altLang="zh-CN" sz="2400" i="1" dirty="0"/>
              <a:t>j</a:t>
            </a:r>
            <a:r>
              <a:rPr lang="zh-CN" altLang="en-US" sz="2400" dirty="0"/>
              <a:t>位</a:t>
            </a:r>
            <a:r>
              <a:rPr lang="en-US" altLang="zh-CN" sz="2400" dirty="0"/>
              <a:t>); S</a:t>
            </a:r>
            <a:r>
              <a:rPr lang="en-US" altLang="zh-CN" sz="2400" i="1" baseline="-25000" dirty="0"/>
              <a:t>i</a:t>
            </a:r>
            <a:r>
              <a:rPr lang="en-US" altLang="zh-CN" sz="2400" dirty="0"/>
              <a:t>=(S</a:t>
            </a:r>
            <a:r>
              <a:rPr lang="en-US" altLang="zh-CN" sz="2400" i="1" baseline="-25000" dirty="0"/>
              <a:t>i</a:t>
            </a:r>
            <a:r>
              <a:rPr lang="en-US" altLang="zh-CN" sz="2400" baseline="-25000" dirty="0"/>
              <a:t>-1</a:t>
            </a:r>
            <a:r>
              <a:rPr lang="en-US" altLang="zh-CN" sz="2400" dirty="0"/>
              <a:t>&lt;&lt;</a:t>
            </a:r>
            <a:r>
              <a:rPr lang="en-US" altLang="zh-CN" sz="2400" i="1" dirty="0"/>
              <a:t>j</a:t>
            </a:r>
            <a:r>
              <a:rPr lang="en-US" altLang="zh-CN" sz="2400" dirty="0"/>
              <a:t>)|(E</a:t>
            </a:r>
            <a:r>
              <a:rPr lang="en-US" altLang="zh-CN" sz="2400" baseline="-25000" dirty="0"/>
              <a:t>K</a:t>
            </a:r>
            <a:r>
              <a:rPr lang="en-US" altLang="zh-CN" sz="2400" dirty="0"/>
              <a:t>(S</a:t>
            </a:r>
            <a:r>
              <a:rPr lang="en-US" altLang="zh-CN" sz="2400" i="1" baseline="-25000" dirty="0"/>
              <a:t>i</a:t>
            </a:r>
            <a:r>
              <a:rPr lang="en-US" altLang="zh-CN" sz="2400" baseline="-25000" dirty="0"/>
              <a:t>-1</a:t>
            </a:r>
            <a:r>
              <a:rPr lang="en-US" altLang="zh-CN" sz="2400" dirty="0"/>
              <a:t>)</a:t>
            </a:r>
            <a:r>
              <a:rPr lang="zh-CN" altLang="en-US" sz="2400" dirty="0"/>
              <a:t>高</a:t>
            </a:r>
            <a:r>
              <a:rPr lang="en-US" altLang="zh-CN" sz="2400" i="1" dirty="0"/>
              <a:t>j</a:t>
            </a:r>
            <a:r>
              <a:rPr lang="zh-CN" altLang="en-US" sz="2400" dirty="0"/>
              <a:t>位</a:t>
            </a:r>
            <a:r>
              <a:rPr lang="en-US" altLang="zh-CN" sz="2400" dirty="0"/>
              <a:t>)</a:t>
            </a:r>
          </a:p>
        </p:txBody>
      </p:sp>
      <p:sp>
        <p:nvSpPr>
          <p:cNvPr id="222210" name="Rectangle 2"/>
          <p:cNvSpPr>
            <a:spLocks noGrp="1" noChangeArrowheads="1"/>
          </p:cNvSpPr>
          <p:nvPr>
            <p:ph type="title" idx="4294967295"/>
          </p:nvPr>
        </p:nvSpPr>
        <p:spPr>
          <a:xfrm>
            <a:off x="446031" y="752454"/>
            <a:ext cx="8229600" cy="1143000"/>
          </a:xfrm>
        </p:spPr>
        <p:txBody>
          <a:bodyPr/>
          <a:lstStyle/>
          <a:p>
            <a:r>
              <a:rPr lang="en-US" altLang="zh-CN" sz="3200" dirty="0">
                <a:latin typeface="Times New Roman" panose="02020603050405020304" pitchFamily="18" charset="0"/>
                <a:cs typeface="Times New Roman" panose="02020603050405020304" pitchFamily="18" charset="0"/>
              </a:rPr>
              <a:t> </a:t>
            </a:r>
            <a:endParaRPr lang="zh-CN" altLang="en-US" sz="3200" dirty="0">
              <a:latin typeface="Times New Roman" panose="02020603050405020304" pitchFamily="18" charset="0"/>
              <a:cs typeface="Times New Roman" panose="02020603050405020304" pitchFamily="18" charset="0"/>
            </a:endParaRPr>
          </a:p>
        </p:txBody>
      </p:sp>
      <p:graphicFrame>
        <p:nvGraphicFramePr>
          <p:cNvPr id="222217" name="Object 9"/>
          <p:cNvGraphicFramePr>
            <a:graphicFrameLocks noChangeAspect="1"/>
          </p:cNvGraphicFramePr>
          <p:nvPr/>
        </p:nvGraphicFramePr>
        <p:xfrm>
          <a:off x="1763688" y="3104964"/>
          <a:ext cx="5589408" cy="3035831"/>
        </p:xfrm>
        <a:graphic>
          <a:graphicData uri="http://schemas.openxmlformats.org/presentationml/2006/ole">
            <mc:AlternateContent xmlns:mc="http://schemas.openxmlformats.org/markup-compatibility/2006">
              <mc:Choice xmlns:v="urn:schemas-microsoft-com:vml" Requires="v">
                <p:oleObj spid="_x0000_s19458" name="Visio" r:id="rId4" imgW="3438525" imgH="1861185" progId="Visio.Drawing.11">
                  <p:embed/>
                </p:oleObj>
              </mc:Choice>
              <mc:Fallback>
                <p:oleObj name="Visio" r:id="rId4" imgW="3438525" imgH="1861185" progId="Visio.Drawing.11">
                  <p:embed/>
                  <p:pic>
                    <p:nvPicPr>
                      <p:cNvPr id="0" name="Object 9"/>
                      <p:cNvPicPr>
                        <a:picLocks noChangeAspect="1" noChangeArrowheads="1"/>
                      </p:cNvPicPr>
                      <p:nvPr/>
                    </p:nvPicPr>
                    <p:blipFill>
                      <a:blip r:embed="rId5"/>
                      <a:srcRect/>
                      <a:stretch>
                        <a:fillRect/>
                      </a:stretch>
                    </p:blipFill>
                    <p:spPr bwMode="auto">
                      <a:xfrm>
                        <a:off x="1763688" y="3104964"/>
                        <a:ext cx="5589408" cy="3035831"/>
                      </a:xfrm>
                      <a:prstGeom prst="rect">
                        <a:avLst/>
                      </a:prstGeom>
                      <a:solidFill>
                        <a:schemeClr val="tx1"/>
                      </a:solidFill>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22211">
                                            <p:txEl>
                                              <p:pRg st="2" end="2"/>
                                            </p:txEl>
                                          </p:spTgt>
                                        </p:tgtEl>
                                        <p:attrNameLst>
                                          <p:attrName>style.visibility</p:attrName>
                                        </p:attrNameLst>
                                      </p:cBhvr>
                                      <p:to>
                                        <p:strVal val="visible"/>
                                      </p:to>
                                    </p:set>
                                    <p:animEffect transition="in" filter="wipe(left)">
                                      <p:cBhvr>
                                        <p:cTn id="7" dur="1000"/>
                                        <p:tgtEl>
                                          <p:spTgt spid="222211">
                                            <p:txEl>
                                              <p:pRg st="2" end="2"/>
                                            </p:txEl>
                                          </p:spTgt>
                                        </p:tgtEl>
                                      </p:cBhvr>
                                    </p:animEffect>
                                  </p:childTnLst>
                                </p:cTn>
                              </p:par>
                            </p:childTnLst>
                          </p:cTn>
                        </p:par>
                        <p:par>
                          <p:cTn id="8" fill="hold">
                            <p:stCondLst>
                              <p:cond delay="1000"/>
                            </p:stCondLst>
                            <p:childTnLst>
                              <p:par>
                                <p:cTn id="9" presetID="12" presetClass="entr" presetSubtype="4" fill="hold" nodeType="afterEffect">
                                  <p:stCondLst>
                                    <p:cond delay="0"/>
                                  </p:stCondLst>
                                  <p:childTnLst>
                                    <p:set>
                                      <p:cBhvr>
                                        <p:cTn id="10" dur="1" fill="hold">
                                          <p:stCondLst>
                                            <p:cond delay="0"/>
                                          </p:stCondLst>
                                        </p:cTn>
                                        <p:tgtEl>
                                          <p:spTgt spid="222217"/>
                                        </p:tgtEl>
                                        <p:attrNameLst>
                                          <p:attrName>style.visibility</p:attrName>
                                        </p:attrNameLst>
                                      </p:cBhvr>
                                      <p:to>
                                        <p:strVal val="visible"/>
                                      </p:to>
                                    </p:set>
                                    <p:animEffect transition="in" filter="slide(fromBottom)">
                                      <p:cBhvr>
                                        <p:cTn id="11" dur="1000"/>
                                        <p:tgtEl>
                                          <p:spTgt spid="2222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1" name="Rectangle 3"/>
          <p:cNvSpPr>
            <a:spLocks noGrp="1" noChangeArrowheads="1"/>
          </p:cNvSpPr>
          <p:nvPr>
            <p:ph idx="1"/>
          </p:nvPr>
        </p:nvSpPr>
        <p:spPr>
          <a:xfrm>
            <a:off x="431979" y="1160748"/>
            <a:ext cx="8568514" cy="4824000"/>
          </a:xfrm>
        </p:spPr>
        <p:txBody>
          <a:bodyPr/>
          <a:lstStyle/>
          <a:p>
            <a:pPr marL="0" indent="0">
              <a:spcAft>
                <a:spcPts val="1800"/>
              </a:spcAft>
              <a:buNone/>
            </a:pPr>
            <a:r>
              <a:rPr lang="en-US" altLang="zh-CN" dirty="0">
                <a:solidFill>
                  <a:srgbClr val="FF0000"/>
                </a:solidFill>
              </a:rPr>
              <a:t>2. </a:t>
            </a:r>
            <a:r>
              <a:rPr lang="zh-CN" altLang="en-US" dirty="0">
                <a:solidFill>
                  <a:srgbClr val="FF0000"/>
                </a:solidFill>
              </a:rPr>
              <a:t>解密</a:t>
            </a:r>
            <a:endParaRPr lang="en-US" altLang="zh-CN" dirty="0">
              <a:solidFill>
                <a:srgbClr val="FF0000"/>
              </a:solidFill>
            </a:endParaRPr>
          </a:p>
          <a:p>
            <a:r>
              <a:rPr lang="en-US" altLang="zh-CN" sz="2400" dirty="0"/>
              <a:t>P</a:t>
            </a:r>
            <a:r>
              <a:rPr lang="en-US" altLang="zh-CN" sz="2400" i="1" baseline="-25000" dirty="0"/>
              <a:t>i</a:t>
            </a:r>
            <a:r>
              <a:rPr lang="en-US" altLang="zh-CN" sz="2400" dirty="0"/>
              <a:t>=C</a:t>
            </a:r>
            <a:r>
              <a:rPr lang="en-US" altLang="zh-CN" sz="2400" i="1" baseline="-25000" dirty="0"/>
              <a:t>i</a:t>
            </a:r>
            <a:r>
              <a:rPr lang="en-US" altLang="zh-CN" sz="2400" dirty="0"/>
              <a:t>⊕(E</a:t>
            </a:r>
            <a:r>
              <a:rPr lang="en-US" altLang="zh-CN" sz="2400" baseline="-25000" dirty="0"/>
              <a:t>K</a:t>
            </a:r>
            <a:r>
              <a:rPr lang="en-US" altLang="zh-CN" sz="2400" dirty="0"/>
              <a:t>(S</a:t>
            </a:r>
            <a:r>
              <a:rPr lang="en-US" altLang="zh-CN" sz="2400" i="1" baseline="-25000" dirty="0"/>
              <a:t>i</a:t>
            </a:r>
            <a:r>
              <a:rPr lang="en-US" altLang="zh-CN" sz="2400" dirty="0"/>
              <a:t>)</a:t>
            </a:r>
            <a:r>
              <a:rPr lang="zh-CN" altLang="en-US" sz="2400" dirty="0"/>
              <a:t>高</a:t>
            </a:r>
            <a:r>
              <a:rPr lang="en-US" altLang="zh-CN" sz="2400" i="1" dirty="0"/>
              <a:t>j</a:t>
            </a:r>
            <a:r>
              <a:rPr lang="zh-CN" altLang="en-US" sz="2400" dirty="0"/>
              <a:t>位</a:t>
            </a:r>
            <a:r>
              <a:rPr lang="en-US" altLang="zh-CN" sz="2400" dirty="0"/>
              <a:t>); S</a:t>
            </a:r>
            <a:r>
              <a:rPr lang="en-US" altLang="zh-CN" sz="2400" i="1" baseline="-25000" dirty="0"/>
              <a:t>i</a:t>
            </a:r>
            <a:r>
              <a:rPr lang="en-US" altLang="zh-CN" sz="2400" dirty="0"/>
              <a:t>=(S</a:t>
            </a:r>
            <a:r>
              <a:rPr lang="en-US" altLang="zh-CN" sz="2400" i="1" baseline="-25000" dirty="0"/>
              <a:t>i</a:t>
            </a:r>
            <a:r>
              <a:rPr lang="en-US" altLang="zh-CN" sz="2400" baseline="-25000" dirty="0"/>
              <a:t>-1</a:t>
            </a:r>
            <a:r>
              <a:rPr lang="en-US" altLang="zh-CN" sz="2400" dirty="0"/>
              <a:t>&lt;&lt;</a:t>
            </a:r>
            <a:r>
              <a:rPr lang="en-US" altLang="zh-CN" sz="2400" i="1" dirty="0"/>
              <a:t>j</a:t>
            </a:r>
            <a:r>
              <a:rPr lang="en-US" altLang="zh-CN" sz="2400" dirty="0"/>
              <a:t>)|(E</a:t>
            </a:r>
            <a:r>
              <a:rPr lang="en-US" altLang="zh-CN" sz="2400" baseline="-25000" dirty="0"/>
              <a:t>K</a:t>
            </a:r>
            <a:r>
              <a:rPr lang="en-US" altLang="zh-CN" sz="2400" dirty="0"/>
              <a:t>(S</a:t>
            </a:r>
            <a:r>
              <a:rPr lang="en-US" altLang="zh-CN" sz="2400" i="1" baseline="-25000" dirty="0"/>
              <a:t>i</a:t>
            </a:r>
            <a:r>
              <a:rPr lang="en-US" altLang="zh-CN" sz="2400" baseline="-25000" dirty="0"/>
              <a:t>-1</a:t>
            </a:r>
            <a:r>
              <a:rPr lang="en-US" altLang="zh-CN" sz="2400" dirty="0"/>
              <a:t>)</a:t>
            </a:r>
            <a:r>
              <a:rPr lang="zh-CN" altLang="en-US" sz="2400" dirty="0"/>
              <a:t>高</a:t>
            </a:r>
            <a:r>
              <a:rPr lang="en-US" altLang="zh-CN" sz="2400" i="1" dirty="0"/>
              <a:t>j</a:t>
            </a:r>
            <a:r>
              <a:rPr lang="zh-CN" altLang="en-US" sz="2400" dirty="0"/>
              <a:t>位</a:t>
            </a:r>
            <a:r>
              <a:rPr lang="en-US" altLang="zh-CN" sz="2400" dirty="0"/>
              <a:t>)</a:t>
            </a:r>
          </a:p>
        </p:txBody>
      </p:sp>
      <p:sp>
        <p:nvSpPr>
          <p:cNvPr id="222210" name="Rectangle 2"/>
          <p:cNvSpPr>
            <a:spLocks noGrp="1" noChangeArrowheads="1"/>
          </p:cNvSpPr>
          <p:nvPr>
            <p:ph type="title" idx="4294967295"/>
          </p:nvPr>
        </p:nvSpPr>
        <p:spPr>
          <a:xfrm>
            <a:off x="446031" y="752454"/>
            <a:ext cx="8229600" cy="1143000"/>
          </a:xfrm>
        </p:spPr>
        <p:txBody>
          <a:bodyPr/>
          <a:lstStyle/>
          <a:p>
            <a:r>
              <a:rPr lang="en-US" altLang="zh-CN" sz="3200" dirty="0">
                <a:latin typeface="Times New Roman" panose="02020603050405020304" pitchFamily="18" charset="0"/>
                <a:cs typeface="Times New Roman" panose="02020603050405020304" pitchFamily="18" charset="0"/>
              </a:rPr>
              <a:t> </a:t>
            </a:r>
            <a:endParaRPr lang="zh-CN" altLang="en-US" sz="3200" dirty="0">
              <a:latin typeface="Times New Roman" panose="02020603050405020304" pitchFamily="18" charset="0"/>
              <a:cs typeface="Times New Roman" panose="02020603050405020304" pitchFamily="18" charset="0"/>
            </a:endParaRPr>
          </a:p>
        </p:txBody>
      </p:sp>
      <p:graphicFrame>
        <p:nvGraphicFramePr>
          <p:cNvPr id="222217" name="Object 9"/>
          <p:cNvGraphicFramePr>
            <a:graphicFrameLocks noChangeAspect="1"/>
          </p:cNvGraphicFramePr>
          <p:nvPr/>
        </p:nvGraphicFramePr>
        <p:xfrm>
          <a:off x="1475656" y="2672916"/>
          <a:ext cx="6300700" cy="3422162"/>
        </p:xfrm>
        <a:graphic>
          <a:graphicData uri="http://schemas.openxmlformats.org/presentationml/2006/ole">
            <mc:AlternateContent xmlns:mc="http://schemas.openxmlformats.org/markup-compatibility/2006">
              <mc:Choice xmlns:v="urn:schemas-microsoft-com:vml" Requires="v">
                <p:oleObj spid="_x0000_s20482" name="Visio" r:id="rId4" imgW="3438525" imgH="1861185" progId="Visio.Drawing.11">
                  <p:embed/>
                </p:oleObj>
              </mc:Choice>
              <mc:Fallback>
                <p:oleObj name="Visio" r:id="rId4" imgW="3438525" imgH="1861185" progId="Visio.Drawing.11">
                  <p:embed/>
                  <p:pic>
                    <p:nvPicPr>
                      <p:cNvPr id="0" name="Object 9"/>
                      <p:cNvPicPr>
                        <a:picLocks noChangeAspect="1" noChangeArrowheads="1"/>
                      </p:cNvPicPr>
                      <p:nvPr/>
                    </p:nvPicPr>
                    <p:blipFill>
                      <a:blip r:embed="rId5"/>
                      <a:srcRect/>
                      <a:stretch>
                        <a:fillRect/>
                      </a:stretch>
                    </p:blipFill>
                    <p:spPr bwMode="auto">
                      <a:xfrm>
                        <a:off x="1475656" y="2672916"/>
                        <a:ext cx="6300700" cy="3422162"/>
                      </a:xfrm>
                      <a:prstGeom prst="rect">
                        <a:avLst/>
                      </a:prstGeom>
                      <a:solidFill>
                        <a:schemeClr val="tx1"/>
                      </a:solidFill>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22211">
                                            <p:txEl>
                                              <p:pRg st="1" end="1"/>
                                            </p:txEl>
                                          </p:spTgt>
                                        </p:tgtEl>
                                        <p:attrNameLst>
                                          <p:attrName>style.visibility</p:attrName>
                                        </p:attrNameLst>
                                      </p:cBhvr>
                                      <p:to>
                                        <p:strVal val="visible"/>
                                      </p:to>
                                    </p:set>
                                    <p:animEffect transition="in" filter="wipe(left)">
                                      <p:cBhvr>
                                        <p:cTn id="7" dur="1000"/>
                                        <p:tgtEl>
                                          <p:spTgt spid="222211">
                                            <p:txEl>
                                              <p:pRg st="1" end="1"/>
                                            </p:txEl>
                                          </p:spTgt>
                                        </p:tgtEl>
                                      </p:cBhvr>
                                    </p:animEffect>
                                  </p:childTnLst>
                                </p:cTn>
                              </p:par>
                            </p:childTnLst>
                          </p:cTn>
                        </p:par>
                        <p:par>
                          <p:cTn id="8" fill="hold">
                            <p:stCondLst>
                              <p:cond delay="1000"/>
                            </p:stCondLst>
                            <p:childTnLst>
                              <p:par>
                                <p:cTn id="9" presetID="12" presetClass="entr" presetSubtype="4" fill="hold" nodeType="afterEffect">
                                  <p:stCondLst>
                                    <p:cond delay="0"/>
                                  </p:stCondLst>
                                  <p:childTnLst>
                                    <p:set>
                                      <p:cBhvr>
                                        <p:cTn id="10" dur="1" fill="hold">
                                          <p:stCondLst>
                                            <p:cond delay="0"/>
                                          </p:stCondLst>
                                        </p:cTn>
                                        <p:tgtEl>
                                          <p:spTgt spid="222217"/>
                                        </p:tgtEl>
                                        <p:attrNameLst>
                                          <p:attrName>style.visibility</p:attrName>
                                        </p:attrNameLst>
                                      </p:cBhvr>
                                      <p:to>
                                        <p:strVal val="visible"/>
                                      </p:to>
                                    </p:set>
                                    <p:animEffect transition="in" filter="slide(fromBottom)">
                                      <p:cBhvr>
                                        <p:cTn id="11" dur="1000"/>
                                        <p:tgtEl>
                                          <p:spTgt spid="2222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1" name="Rectangle 3"/>
          <p:cNvSpPr>
            <a:spLocks noGrp="1" noChangeArrowheads="1"/>
          </p:cNvSpPr>
          <p:nvPr>
            <p:ph idx="1"/>
          </p:nvPr>
        </p:nvSpPr>
        <p:spPr>
          <a:xfrm>
            <a:off x="457200" y="1088740"/>
            <a:ext cx="8229600" cy="4824000"/>
          </a:xfrm>
        </p:spPr>
        <p:txBody>
          <a:bodyPr/>
          <a:lstStyle/>
          <a:p>
            <a:pPr marL="0" indent="0">
              <a:spcAft>
                <a:spcPts val="1800"/>
              </a:spcAft>
              <a:buNone/>
            </a:pPr>
            <a:r>
              <a:rPr lang="en-US" altLang="zh-CN" dirty="0">
                <a:solidFill>
                  <a:srgbClr val="FF0000"/>
                </a:solidFill>
              </a:rPr>
              <a:t>3. </a:t>
            </a:r>
            <a:r>
              <a:rPr lang="zh-CN" altLang="en-US" dirty="0">
                <a:solidFill>
                  <a:srgbClr val="FF0000"/>
                </a:solidFill>
              </a:rPr>
              <a:t>特点</a:t>
            </a:r>
            <a:endParaRPr lang="en-US" altLang="zh-CN" dirty="0">
              <a:solidFill>
                <a:srgbClr val="FF0000"/>
              </a:solidFill>
            </a:endParaRPr>
          </a:p>
          <a:p>
            <a:pPr lvl="1"/>
            <a:r>
              <a:rPr lang="en-US" altLang="zh-CN" dirty="0"/>
              <a:t>P</a:t>
            </a:r>
            <a:r>
              <a:rPr lang="en-US" altLang="zh-CN" i="1" baseline="-25000" dirty="0"/>
              <a:t>i</a:t>
            </a:r>
            <a:r>
              <a:rPr lang="zh-CN" altLang="en-US" dirty="0"/>
              <a:t>的长度 ≠ 分组算法的分组长度</a:t>
            </a:r>
            <a:endParaRPr lang="en-US" altLang="zh-CN" dirty="0"/>
          </a:p>
          <a:p>
            <a:pPr lvl="1"/>
            <a:r>
              <a:rPr lang="zh-CN" altLang="en-US" dirty="0"/>
              <a:t>分组密码 </a:t>
            </a:r>
            <a:r>
              <a:rPr lang="zh-CN" altLang="en-US" dirty="0">
                <a:sym typeface="Wingdings" panose="05000000000000000000" pitchFamily="2" charset="2"/>
              </a:rPr>
              <a:t></a:t>
            </a:r>
            <a:r>
              <a:rPr lang="zh-CN" altLang="en-US" dirty="0">
                <a:solidFill>
                  <a:srgbClr val="FF0000"/>
                </a:solidFill>
              </a:rPr>
              <a:t>同步</a:t>
            </a:r>
            <a:r>
              <a:rPr lang="zh-CN" altLang="en-US" dirty="0"/>
              <a:t>流密码</a:t>
            </a:r>
          </a:p>
        </p:txBody>
      </p:sp>
      <p:sp>
        <p:nvSpPr>
          <p:cNvPr id="4" name="圆角矩形 3"/>
          <p:cNvSpPr/>
          <p:nvPr/>
        </p:nvSpPr>
        <p:spPr bwMode="auto">
          <a:xfrm>
            <a:off x="482544" y="3279087"/>
            <a:ext cx="3797352" cy="2665449"/>
          </a:xfrm>
          <a:prstGeom prst="roundRect">
            <a:avLst/>
          </a:prstGeom>
          <a:noFill/>
          <a:ln w="50800" cap="flat" cmpd="sng" algn="ctr">
            <a:solidFill>
              <a:srgbClr val="FF0000"/>
            </a:solidFill>
            <a:prstDash val="solid"/>
            <a:round/>
            <a:headEnd type="none" w="med" len="med"/>
            <a:tailEnd type="none" w="med" len="med"/>
          </a:ln>
          <a:effectLst/>
        </p:spPr>
        <p:txBody>
          <a:bodyPr vert="horz" wrap="square" lIns="91440" tIns="0" rIns="91440" bIns="36000" numCol="1" rtlCol="0" anchor="t" anchorCtr="0" compatLnSpc="1"/>
          <a:lstStyle/>
          <a:p>
            <a:pPr marL="273050" lvl="1" indent="-273050">
              <a:spcBef>
                <a:spcPts val="600"/>
              </a:spcBef>
              <a:buClr>
                <a:srgbClr val="FF0066"/>
              </a:buClr>
              <a:buFont typeface="Wingdings" panose="05000000000000000000" pitchFamily="2" charset="2"/>
              <a:buChar char="Ø"/>
              <a:defRPr/>
            </a:pPr>
            <a:r>
              <a:rPr lang="zh-CN" altLang="en-US" sz="2400" u="none" dirty="0">
                <a:solidFill>
                  <a:schemeClr val="accent4">
                    <a:lumMod val="10000"/>
                  </a:schemeClr>
                </a:solidFill>
                <a:latin typeface="黑体" panose="02010609060101010101" pitchFamily="49" charset="-122"/>
                <a:ea typeface="黑体" panose="02010609060101010101" pitchFamily="49" charset="-122"/>
              </a:rPr>
              <a:t>可以预处理，也可在线处理</a:t>
            </a:r>
            <a:endParaRPr lang="en-US" altLang="zh-CN" sz="2400" u="none" dirty="0">
              <a:solidFill>
                <a:schemeClr val="accent4">
                  <a:lumMod val="10000"/>
                </a:schemeClr>
              </a:solidFill>
              <a:latin typeface="黑体" panose="02010609060101010101" pitchFamily="49" charset="-122"/>
              <a:ea typeface="黑体" panose="02010609060101010101" pitchFamily="49" charset="-122"/>
            </a:endParaRPr>
          </a:p>
          <a:p>
            <a:pPr marL="273050" lvl="1" indent="-273050">
              <a:spcBef>
                <a:spcPts val="600"/>
              </a:spcBef>
              <a:buClr>
                <a:srgbClr val="FF0066"/>
              </a:buClr>
              <a:buFont typeface="Wingdings" panose="05000000000000000000" pitchFamily="2" charset="2"/>
              <a:buChar char="Ø"/>
              <a:defRPr/>
            </a:pPr>
            <a:r>
              <a:rPr lang="zh-CN" altLang="en-US" sz="2400" u="none" dirty="0">
                <a:solidFill>
                  <a:schemeClr val="accent4">
                    <a:lumMod val="10000"/>
                  </a:schemeClr>
                </a:solidFill>
                <a:latin typeface="黑体" panose="02010609060101010101" pitchFamily="49" charset="-122"/>
                <a:ea typeface="黑体" panose="02010609060101010101" pitchFamily="49" charset="-122"/>
              </a:rPr>
              <a:t>能隐藏明文的模式信息</a:t>
            </a:r>
            <a:endParaRPr lang="en-US" altLang="zh-CN" sz="2400" u="none" dirty="0">
              <a:solidFill>
                <a:schemeClr val="accent4">
                  <a:lumMod val="10000"/>
                </a:schemeClr>
              </a:solidFill>
              <a:latin typeface="黑体" panose="02010609060101010101" pitchFamily="49" charset="-122"/>
              <a:ea typeface="黑体" panose="02010609060101010101" pitchFamily="49" charset="-122"/>
            </a:endParaRPr>
          </a:p>
          <a:p>
            <a:pPr marL="273050" lvl="1" indent="-273050" algn="just" eaLnBrk="1" hangingPunct="1">
              <a:spcBef>
                <a:spcPts val="600"/>
              </a:spcBef>
              <a:buClr>
                <a:srgbClr val="FF0066"/>
              </a:buClr>
              <a:buFont typeface="Wingdings" panose="05000000000000000000" pitchFamily="2" charset="2"/>
              <a:buChar char="Ø"/>
              <a:defRPr/>
            </a:pPr>
            <a:r>
              <a:rPr lang="zh-CN" altLang="en-US" sz="2400" u="none" dirty="0">
                <a:solidFill>
                  <a:schemeClr val="accent4">
                    <a:lumMod val="10000"/>
                  </a:schemeClr>
                </a:solidFill>
                <a:latin typeface="黑体" panose="02010609060101010101" pitchFamily="49" charset="-122"/>
                <a:ea typeface="黑体" panose="02010609060101010101" pitchFamily="49" charset="-122"/>
              </a:rPr>
              <a:t>误差传递小：</a:t>
            </a:r>
            <a:endParaRPr lang="en-US" altLang="zh-CN" sz="2400" u="none" dirty="0">
              <a:solidFill>
                <a:schemeClr val="accent4">
                  <a:lumMod val="10000"/>
                </a:schemeClr>
              </a:solidFill>
              <a:latin typeface="黑体" panose="02010609060101010101" pitchFamily="49" charset="-122"/>
              <a:ea typeface="黑体" panose="02010609060101010101" pitchFamily="49" charset="-122"/>
            </a:endParaRPr>
          </a:p>
          <a:p>
            <a:pPr marL="273050" lvl="1" algn="just" eaLnBrk="1" hangingPunct="1">
              <a:spcBef>
                <a:spcPts val="600"/>
              </a:spcBef>
              <a:buClr>
                <a:srgbClr val="FF0066"/>
              </a:buClr>
              <a:defRPr/>
            </a:pPr>
            <a:r>
              <a:rPr lang="zh-CN" altLang="en-US" sz="2400" u="none" dirty="0">
                <a:solidFill>
                  <a:schemeClr val="accent4">
                    <a:lumMod val="10000"/>
                  </a:schemeClr>
                </a:solidFill>
                <a:latin typeface="黑体" panose="02010609060101010101" pitchFamily="49" charset="-122"/>
                <a:ea typeface="黑体" panose="02010609060101010101" pitchFamily="49" charset="-122"/>
              </a:rPr>
              <a:t>一个密文块损坏</a:t>
            </a:r>
            <a:r>
              <a:rPr lang="zh-CN" altLang="en-US" sz="2400" u="none" dirty="0">
                <a:solidFill>
                  <a:schemeClr val="accent4">
                    <a:lumMod val="10000"/>
                  </a:schemeClr>
                </a:solidFill>
                <a:latin typeface="黑体" panose="02010609060101010101" pitchFamily="49" charset="-122"/>
                <a:ea typeface="黑体" panose="02010609060101010101" pitchFamily="49" charset="-122"/>
                <a:sym typeface="Wingdings" panose="05000000000000000000" pitchFamily="2" charset="2"/>
              </a:rPr>
              <a:t></a:t>
            </a:r>
            <a:endParaRPr lang="en-US" altLang="zh-CN" sz="2400" u="none" dirty="0">
              <a:solidFill>
                <a:schemeClr val="accent4">
                  <a:lumMod val="10000"/>
                </a:schemeClr>
              </a:solidFill>
              <a:latin typeface="黑体" panose="02010609060101010101" pitchFamily="49" charset="-122"/>
              <a:ea typeface="黑体" panose="02010609060101010101" pitchFamily="49" charset="-122"/>
              <a:sym typeface="Wingdings" panose="05000000000000000000" pitchFamily="2" charset="2"/>
            </a:endParaRPr>
          </a:p>
          <a:p>
            <a:pPr marL="273050" lvl="1" algn="just" eaLnBrk="1" hangingPunct="1">
              <a:spcBef>
                <a:spcPts val="600"/>
              </a:spcBef>
              <a:buClr>
                <a:srgbClr val="FF0066"/>
              </a:buClr>
              <a:defRPr/>
            </a:pPr>
            <a:r>
              <a:rPr lang="zh-CN" altLang="en-US" sz="2400" u="none" dirty="0">
                <a:solidFill>
                  <a:schemeClr val="accent4">
                    <a:lumMod val="10000"/>
                  </a:schemeClr>
                </a:solidFill>
                <a:latin typeface="黑体" panose="02010609060101010101" pitchFamily="49" charset="-122"/>
                <a:ea typeface="黑体" panose="02010609060101010101" pitchFamily="49" charset="-122"/>
              </a:rPr>
              <a:t>对应明文块无法恢复</a:t>
            </a:r>
            <a:endParaRPr kumimoji="0" lang="zh-CN" altLang="en-US" sz="1800" b="0" i="0" u="none" strike="noStrike" cap="none" normalizeH="0" baseline="0" dirty="0">
              <a:ln>
                <a:noFill/>
              </a:ln>
              <a:solidFill>
                <a:schemeClr val="tx1"/>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endParaRPr>
          </a:p>
        </p:txBody>
      </p:sp>
      <p:sp>
        <p:nvSpPr>
          <p:cNvPr id="5" name="圆角矩形 4"/>
          <p:cNvSpPr/>
          <p:nvPr/>
        </p:nvSpPr>
        <p:spPr bwMode="auto">
          <a:xfrm>
            <a:off x="4645026" y="3279088"/>
            <a:ext cx="4052943" cy="2665449"/>
          </a:xfrm>
          <a:prstGeom prst="roundRect">
            <a:avLst/>
          </a:prstGeom>
          <a:noFill/>
          <a:ln w="50800" cap="flat" cmpd="sng" algn="ctr">
            <a:solidFill>
              <a:schemeClr val="accent5">
                <a:lumMod val="50000"/>
              </a:schemeClr>
            </a:solidFill>
            <a:prstDash val="solid"/>
            <a:round/>
            <a:headEnd type="none" w="med" len="med"/>
            <a:tailEnd type="none" w="med" len="med"/>
          </a:ln>
          <a:effectLst/>
        </p:spPr>
        <p:txBody>
          <a:bodyPr vert="horz" wrap="square" lIns="91440" tIns="45720" rIns="91440" bIns="45720" numCol="1" rtlCol="0" anchor="t" anchorCtr="0" compatLnSpc="1"/>
          <a:lstStyle/>
          <a:p>
            <a:pPr marL="273050" lvl="1" indent="-273050" algn="just">
              <a:spcBef>
                <a:spcPts val="600"/>
              </a:spcBef>
              <a:buClr>
                <a:schemeClr val="accent5">
                  <a:lumMod val="50000"/>
                </a:schemeClr>
              </a:buClr>
              <a:buFont typeface="Wingdings" panose="05000000000000000000" pitchFamily="2" charset="2"/>
              <a:buChar char="Ø"/>
              <a:defRPr/>
            </a:pPr>
            <a:r>
              <a:rPr lang="zh-CN" altLang="en-US" sz="2400" u="none" dirty="0">
                <a:solidFill>
                  <a:schemeClr val="accent4">
                    <a:lumMod val="10000"/>
                  </a:schemeClr>
                </a:solidFill>
                <a:latin typeface="黑体" panose="02010609060101010101" pitchFamily="49" charset="-122"/>
                <a:ea typeface="黑体" panose="02010609060101010101" pitchFamily="49" charset="-122"/>
              </a:rPr>
              <a:t>没有并行实现算法</a:t>
            </a:r>
            <a:endParaRPr lang="en-US" altLang="zh-CN" sz="2400" u="none" dirty="0">
              <a:solidFill>
                <a:schemeClr val="accent4">
                  <a:lumMod val="10000"/>
                </a:schemeClr>
              </a:solidFill>
              <a:latin typeface="黑体" panose="02010609060101010101" pitchFamily="49" charset="-122"/>
              <a:ea typeface="黑体" panose="02010609060101010101" pitchFamily="49" charset="-122"/>
            </a:endParaRPr>
          </a:p>
          <a:p>
            <a:pPr marL="273050" lvl="1" indent="-273050" algn="just">
              <a:spcBef>
                <a:spcPts val="600"/>
              </a:spcBef>
              <a:buClr>
                <a:schemeClr val="accent5">
                  <a:lumMod val="50000"/>
                </a:schemeClr>
              </a:buClr>
              <a:buFont typeface="Wingdings" panose="05000000000000000000" pitchFamily="2" charset="2"/>
              <a:buChar char="Ø"/>
              <a:defRPr/>
            </a:pPr>
            <a:r>
              <a:rPr lang="zh-CN" altLang="en-US" sz="2400" u="none" dirty="0">
                <a:solidFill>
                  <a:schemeClr val="accent4">
                    <a:lumMod val="10000"/>
                  </a:schemeClr>
                </a:solidFill>
                <a:latin typeface="黑体" panose="02010609060101010101" pitchFamily="49" charset="-122"/>
                <a:ea typeface="黑体" panose="02010609060101010101" pitchFamily="49" charset="-122"/>
              </a:rPr>
              <a:t>不具有自同步能力，要求系统保持严格的同步</a:t>
            </a:r>
            <a:endParaRPr lang="en-US" altLang="zh-CN" sz="2400" u="none" dirty="0">
              <a:solidFill>
                <a:schemeClr val="accent4">
                  <a:lumMod val="10000"/>
                </a:schemeClr>
              </a:solidFill>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bg/>
                                          </p:spTgt>
                                        </p:tgtEl>
                                        <p:attrNameLst>
                                          <p:attrName>style.visibility</p:attrName>
                                        </p:attrNameLst>
                                      </p:cBhvr>
                                      <p:to>
                                        <p:strVal val="visible"/>
                                      </p:to>
                                    </p:set>
                                    <p:animEffect transition="in" filter="wipe(left)">
                                      <p:cBhvr>
                                        <p:cTn id="7" dur="1000"/>
                                        <p:tgtEl>
                                          <p:spTgt spid="4">
                                            <p:bg/>
                                          </p:spTgt>
                                        </p:tgtEl>
                                      </p:cBhvr>
                                    </p:animEffect>
                                  </p:childTnLst>
                                </p:cTn>
                              </p:par>
                            </p:childTnLst>
                          </p:cTn>
                        </p:par>
                        <p:par>
                          <p:cTn id="8" fill="hold">
                            <p:stCondLst>
                              <p:cond delay="1000"/>
                            </p:stCondLst>
                            <p:childTnLst>
                              <p:par>
                                <p:cTn id="9" presetID="22" presetClass="entr" presetSubtype="2" fill="hold" grpId="0" nodeType="afterEffect">
                                  <p:stCondLst>
                                    <p:cond delay="0"/>
                                  </p:stCondLst>
                                  <p:childTnLst>
                                    <p:set>
                                      <p:cBhvr>
                                        <p:cTn id="10" dur="1" fill="hold">
                                          <p:stCondLst>
                                            <p:cond delay="0"/>
                                          </p:stCondLst>
                                        </p:cTn>
                                        <p:tgtEl>
                                          <p:spTgt spid="5">
                                            <p:bg/>
                                          </p:spTgt>
                                        </p:tgtEl>
                                        <p:attrNameLst>
                                          <p:attrName>style.visibility</p:attrName>
                                        </p:attrNameLst>
                                      </p:cBhvr>
                                      <p:to>
                                        <p:strVal val="visible"/>
                                      </p:to>
                                    </p:set>
                                    <p:animEffect transition="in" filter="wipe(right)">
                                      <p:cBhvr>
                                        <p:cTn id="11" dur="1000"/>
                                        <p:tgtEl>
                                          <p:spTgt spid="5">
                                            <p:bg/>
                                          </p:spTgt>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grpId="0" nodeType="clickEffect">
                                  <p:stCondLst>
                                    <p:cond delay="0"/>
                                  </p:stCondLst>
                                  <p:childTnLst>
                                    <p:set>
                                      <p:cBhvr>
                                        <p:cTn id="15" dur="1" fill="hold">
                                          <p:stCondLst>
                                            <p:cond delay="0"/>
                                          </p:stCondLst>
                                        </p:cTn>
                                        <p:tgtEl>
                                          <p:spTgt spid="4">
                                            <p:txEl>
                                              <p:pRg st="0" end="0"/>
                                            </p:txEl>
                                          </p:spTgt>
                                        </p:tgtEl>
                                        <p:attrNameLst>
                                          <p:attrName>style.visibility</p:attrName>
                                        </p:attrNameLst>
                                      </p:cBhvr>
                                      <p:to>
                                        <p:strVal val="visible"/>
                                      </p:to>
                                    </p:set>
                                    <p:anim calcmode="lin" valueType="num">
                                      <p:cBhvr additive="base">
                                        <p:cTn id="16"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17" dur="10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grpId="0" nodeType="clickEffect">
                                  <p:stCondLst>
                                    <p:cond delay="0"/>
                                  </p:stCondLst>
                                  <p:childTnLst>
                                    <p:set>
                                      <p:cBhvr>
                                        <p:cTn id="21" dur="1" fill="hold">
                                          <p:stCondLst>
                                            <p:cond delay="0"/>
                                          </p:stCondLst>
                                        </p:cTn>
                                        <p:tgtEl>
                                          <p:spTgt spid="4">
                                            <p:txEl>
                                              <p:pRg st="1" end="1"/>
                                            </p:txEl>
                                          </p:spTgt>
                                        </p:tgtEl>
                                        <p:attrNameLst>
                                          <p:attrName>style.visibility</p:attrName>
                                        </p:attrNameLst>
                                      </p:cBhvr>
                                      <p:to>
                                        <p:strVal val="visible"/>
                                      </p:to>
                                    </p:set>
                                    <p:anim calcmode="lin" valueType="num">
                                      <p:cBhvr additive="base">
                                        <p:cTn id="22"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23" dur="10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nodeType="clickEffect">
                                  <p:stCondLst>
                                    <p:cond delay="0"/>
                                  </p:stCondLst>
                                  <p:childTnLst>
                                    <p:set>
                                      <p:cBhvr>
                                        <p:cTn id="27" dur="1" fill="hold">
                                          <p:stCondLst>
                                            <p:cond delay="0"/>
                                          </p:stCondLst>
                                        </p:cTn>
                                        <p:tgtEl>
                                          <p:spTgt spid="4">
                                            <p:txEl>
                                              <p:pRg st="2" end="2"/>
                                            </p:txEl>
                                          </p:spTgt>
                                        </p:tgtEl>
                                        <p:attrNameLst>
                                          <p:attrName>style.visibility</p:attrName>
                                        </p:attrNameLst>
                                      </p:cBhvr>
                                      <p:to>
                                        <p:strVal val="visible"/>
                                      </p:to>
                                    </p:set>
                                    <p:anim calcmode="lin" valueType="num">
                                      <p:cBhvr additive="base">
                                        <p:cTn id="28"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29" dur="10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par>
                          <p:cTn id="30" fill="hold">
                            <p:stCondLst>
                              <p:cond delay="1000"/>
                            </p:stCondLst>
                            <p:childTnLst>
                              <p:par>
                                <p:cTn id="31" presetID="2" presetClass="entr" presetSubtype="4" fill="hold" nodeType="afterEffect">
                                  <p:stCondLst>
                                    <p:cond delay="0"/>
                                  </p:stCondLst>
                                  <p:childTnLst>
                                    <p:set>
                                      <p:cBhvr>
                                        <p:cTn id="32" dur="1" fill="hold">
                                          <p:stCondLst>
                                            <p:cond delay="0"/>
                                          </p:stCondLst>
                                        </p:cTn>
                                        <p:tgtEl>
                                          <p:spTgt spid="4">
                                            <p:txEl>
                                              <p:pRg st="3" end="3"/>
                                            </p:txEl>
                                          </p:spTgt>
                                        </p:tgtEl>
                                        <p:attrNameLst>
                                          <p:attrName>style.visibility</p:attrName>
                                        </p:attrNameLst>
                                      </p:cBhvr>
                                      <p:to>
                                        <p:strVal val="visible"/>
                                      </p:to>
                                    </p:set>
                                    <p:anim calcmode="lin" valueType="num">
                                      <p:cBhvr additive="base">
                                        <p:cTn id="33" dur="10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34" dur="1000" fill="hold"/>
                                        <p:tgtEl>
                                          <p:spTgt spid="4">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4">
                                            <p:txEl>
                                              <p:pRg st="4" end="4"/>
                                            </p:txEl>
                                          </p:spTgt>
                                        </p:tgtEl>
                                        <p:attrNameLst>
                                          <p:attrName>style.visibility</p:attrName>
                                        </p:attrNameLst>
                                      </p:cBhvr>
                                      <p:to>
                                        <p:strVal val="visible"/>
                                      </p:to>
                                    </p:set>
                                    <p:anim calcmode="lin" valueType="num">
                                      <p:cBhvr additive="base">
                                        <p:cTn id="39"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4">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2" fill="hold" nodeType="clickEffect">
                                  <p:stCondLst>
                                    <p:cond delay="0"/>
                                  </p:stCondLst>
                                  <p:childTnLst>
                                    <p:set>
                                      <p:cBhvr>
                                        <p:cTn id="44" dur="1" fill="hold">
                                          <p:stCondLst>
                                            <p:cond delay="0"/>
                                          </p:stCondLst>
                                        </p:cTn>
                                        <p:tgtEl>
                                          <p:spTgt spid="5">
                                            <p:txEl>
                                              <p:pRg st="0" end="0"/>
                                            </p:txEl>
                                          </p:spTgt>
                                        </p:tgtEl>
                                        <p:attrNameLst>
                                          <p:attrName>style.visibility</p:attrName>
                                        </p:attrNameLst>
                                      </p:cBhvr>
                                      <p:to>
                                        <p:strVal val="visible"/>
                                      </p:to>
                                    </p:set>
                                    <p:anim calcmode="lin" valueType="num">
                                      <p:cBhvr additive="base">
                                        <p:cTn id="45" dur="2000" fill="hold"/>
                                        <p:tgtEl>
                                          <p:spTgt spid="5">
                                            <p:txEl>
                                              <p:pRg st="0" end="0"/>
                                            </p:txEl>
                                          </p:spTgt>
                                        </p:tgtEl>
                                        <p:attrNameLst>
                                          <p:attrName>ppt_x</p:attrName>
                                        </p:attrNameLst>
                                      </p:cBhvr>
                                      <p:tavLst>
                                        <p:tav tm="0">
                                          <p:val>
                                            <p:strVal val="1+#ppt_w/2"/>
                                          </p:val>
                                        </p:tav>
                                        <p:tav tm="100000">
                                          <p:val>
                                            <p:strVal val="#ppt_x"/>
                                          </p:val>
                                        </p:tav>
                                      </p:tavLst>
                                    </p:anim>
                                    <p:anim calcmode="lin" valueType="num">
                                      <p:cBhvr additive="base">
                                        <p:cTn id="46" dur="2000" fill="hold"/>
                                        <p:tgtEl>
                                          <p:spTgt spid="5">
                                            <p:txEl>
                                              <p:pRg st="0" end="0"/>
                                            </p:txEl>
                                          </p:spTgt>
                                        </p:tgtEl>
                                        <p:attrNameLst>
                                          <p:attrName>ppt_y</p:attrName>
                                        </p:attrNameLst>
                                      </p:cBhvr>
                                      <p:tavLst>
                                        <p:tav tm="0">
                                          <p:val>
                                            <p:strVal val="#ppt_y"/>
                                          </p:val>
                                        </p:tav>
                                        <p:tav tm="100000">
                                          <p:val>
                                            <p:strVal val="#ppt_y"/>
                                          </p:val>
                                        </p:tav>
                                      </p:tavLst>
                                    </p:anim>
                                  </p:childTnLst>
                                </p:cTn>
                              </p:par>
                            </p:childTnLst>
                          </p:cTn>
                        </p:par>
                        <p:par>
                          <p:cTn id="47" fill="hold">
                            <p:stCondLst>
                              <p:cond delay="2000"/>
                            </p:stCondLst>
                            <p:childTnLst>
                              <p:par>
                                <p:cTn id="48" presetID="2" presetClass="entr" presetSubtype="2" fill="hold" nodeType="afterEffect">
                                  <p:stCondLst>
                                    <p:cond delay="0"/>
                                  </p:stCondLst>
                                  <p:childTnLst>
                                    <p:set>
                                      <p:cBhvr>
                                        <p:cTn id="49" dur="1" fill="hold">
                                          <p:stCondLst>
                                            <p:cond delay="0"/>
                                          </p:stCondLst>
                                        </p:cTn>
                                        <p:tgtEl>
                                          <p:spTgt spid="5">
                                            <p:txEl>
                                              <p:pRg st="1" end="1"/>
                                            </p:txEl>
                                          </p:spTgt>
                                        </p:tgtEl>
                                        <p:attrNameLst>
                                          <p:attrName>style.visibility</p:attrName>
                                        </p:attrNameLst>
                                      </p:cBhvr>
                                      <p:to>
                                        <p:strVal val="visible"/>
                                      </p:to>
                                    </p:set>
                                    <p:anim calcmode="lin" valueType="num">
                                      <p:cBhvr additive="base">
                                        <p:cTn id="50" dur="2000" fill="hold"/>
                                        <p:tgtEl>
                                          <p:spTgt spid="5">
                                            <p:txEl>
                                              <p:pRg st="1" end="1"/>
                                            </p:txEl>
                                          </p:spTgt>
                                        </p:tgtEl>
                                        <p:attrNameLst>
                                          <p:attrName>ppt_x</p:attrName>
                                        </p:attrNameLst>
                                      </p:cBhvr>
                                      <p:tavLst>
                                        <p:tav tm="0">
                                          <p:val>
                                            <p:strVal val="1+#ppt_w/2"/>
                                          </p:val>
                                        </p:tav>
                                        <p:tav tm="100000">
                                          <p:val>
                                            <p:strVal val="#ppt_x"/>
                                          </p:val>
                                        </p:tav>
                                      </p:tavLst>
                                    </p:anim>
                                    <p:anim calcmode="lin" valueType="num">
                                      <p:cBhvr additive="base">
                                        <p:cTn id="51" dur="2000" fill="hold"/>
                                        <p:tgtEl>
                                          <p:spTgt spid="5">
                                            <p:txEl>
                                              <p:pRg st="1" end="1"/>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allAtOnce" animBg="1"/>
      <p:bldP spid="5" grpId="0" uiExpand="1" build="allAtOnce"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5" name="Rectangle 3"/>
          <p:cNvSpPr>
            <a:spLocks noGrp="1" noChangeArrowheads="1"/>
          </p:cNvSpPr>
          <p:nvPr>
            <p:ph idx="1"/>
          </p:nvPr>
        </p:nvSpPr>
        <p:spPr>
          <a:xfrm>
            <a:off x="457200" y="1232756"/>
            <a:ext cx="8229600" cy="4824000"/>
          </a:xfrm>
        </p:spPr>
        <p:txBody>
          <a:bodyPr/>
          <a:lstStyle/>
          <a:p>
            <a:pPr marL="0" indent="0">
              <a:lnSpc>
                <a:spcPct val="100000"/>
              </a:lnSpc>
              <a:spcBef>
                <a:spcPts val="0"/>
              </a:spcBef>
              <a:spcAft>
                <a:spcPts val="1800"/>
              </a:spcAft>
              <a:buNone/>
            </a:pPr>
            <a:r>
              <a:rPr lang="en-US" altLang="zh-CN" dirty="0">
                <a:solidFill>
                  <a:srgbClr val="FF0000"/>
                </a:solidFill>
              </a:rPr>
              <a:t>1. </a:t>
            </a:r>
            <a:r>
              <a:rPr lang="zh-CN" altLang="en-US" dirty="0">
                <a:solidFill>
                  <a:srgbClr val="FF0000"/>
                </a:solidFill>
              </a:rPr>
              <a:t>加密</a:t>
            </a:r>
            <a:endParaRPr lang="en-US" altLang="zh-CN" dirty="0">
              <a:solidFill>
                <a:srgbClr val="FF0000"/>
              </a:solidFill>
            </a:endParaRPr>
          </a:p>
          <a:p>
            <a:pPr>
              <a:lnSpc>
                <a:spcPct val="100000"/>
              </a:lnSpc>
              <a:spcBef>
                <a:spcPts val="0"/>
              </a:spcBef>
              <a:buNone/>
            </a:pPr>
            <a:r>
              <a:rPr lang="en-US" altLang="zh-CN" dirty="0"/>
              <a:t>                  </a:t>
            </a:r>
            <a:r>
              <a:rPr lang="en-US" altLang="zh-CN" dirty="0" err="1"/>
              <a:t>C</a:t>
            </a:r>
            <a:r>
              <a:rPr lang="en-US" altLang="zh-CN" i="1" baseline="-25000" dirty="0" err="1"/>
              <a:t>i</a:t>
            </a:r>
            <a:r>
              <a:rPr lang="en-US" altLang="zh-CN" dirty="0"/>
              <a:t>= </a:t>
            </a:r>
            <a:r>
              <a:rPr lang="en-US" altLang="zh-CN" dirty="0" err="1"/>
              <a:t>P</a:t>
            </a:r>
            <a:r>
              <a:rPr lang="en-US" altLang="zh-CN" i="1" baseline="-25000" dirty="0" err="1"/>
              <a:t>i</a:t>
            </a:r>
            <a:r>
              <a:rPr lang="en-US" altLang="zh-CN" dirty="0" err="1"/>
              <a:t>⊕E</a:t>
            </a:r>
            <a:r>
              <a:rPr lang="en-US" altLang="zh-CN" baseline="-25000" dirty="0" err="1"/>
              <a:t>K</a:t>
            </a:r>
            <a:r>
              <a:rPr lang="en-US" altLang="zh-CN" dirty="0"/>
              <a:t>(</a:t>
            </a:r>
            <a:r>
              <a:rPr lang="en-US" altLang="zh-CN" dirty="0" err="1"/>
              <a:t>CTR+</a:t>
            </a:r>
            <a:r>
              <a:rPr lang="en-US" altLang="zh-CN" i="1" dirty="0" err="1"/>
              <a:t>i</a:t>
            </a:r>
            <a:r>
              <a:rPr lang="en-US" altLang="zh-CN" dirty="0"/>
              <a:t>)    1≤</a:t>
            </a:r>
            <a:r>
              <a:rPr lang="en-US" altLang="zh-CN" i="1" dirty="0"/>
              <a:t>i</a:t>
            </a:r>
            <a:r>
              <a:rPr lang="en-US" altLang="zh-CN" dirty="0"/>
              <a:t>≤</a:t>
            </a:r>
            <a:r>
              <a:rPr lang="en-US" altLang="zh-CN" i="1" dirty="0"/>
              <a:t>n</a:t>
            </a:r>
          </a:p>
        </p:txBody>
      </p:sp>
      <p:graphicFrame>
        <p:nvGraphicFramePr>
          <p:cNvPr id="50178" name="Object 13"/>
          <p:cNvGraphicFramePr>
            <a:graphicFrameLocks noChangeAspect="1"/>
          </p:cNvGraphicFramePr>
          <p:nvPr/>
        </p:nvGraphicFramePr>
        <p:xfrm>
          <a:off x="850075" y="2547224"/>
          <a:ext cx="7884407" cy="3724326"/>
        </p:xfrm>
        <a:graphic>
          <a:graphicData uri="http://schemas.openxmlformats.org/presentationml/2006/ole">
            <mc:AlternateContent xmlns:mc="http://schemas.openxmlformats.org/markup-compatibility/2006">
              <mc:Choice xmlns:v="urn:schemas-microsoft-com:vml" Requires="v">
                <p:oleObj spid="_x0000_s21506" name="Visio" r:id="rId4" imgW="4912995" imgH="2324735" progId="Visio.Drawing.11">
                  <p:embed/>
                </p:oleObj>
              </mc:Choice>
              <mc:Fallback>
                <p:oleObj name="Visio" r:id="rId4" imgW="4912995" imgH="2324735" progId="Visio.Drawing.11">
                  <p:embed/>
                  <p:pic>
                    <p:nvPicPr>
                      <p:cNvPr id="0" name="Object 1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0075" y="2547224"/>
                        <a:ext cx="7884407" cy="372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0179" name="Object 3"/>
          <p:cNvGraphicFramePr>
            <a:graphicFrameLocks noChangeAspect="1"/>
          </p:cNvGraphicFramePr>
          <p:nvPr/>
        </p:nvGraphicFramePr>
        <p:xfrm>
          <a:off x="5411799" y="4117283"/>
          <a:ext cx="803286" cy="459020"/>
        </p:xfrm>
        <a:graphic>
          <a:graphicData uri="http://schemas.openxmlformats.org/presentationml/2006/ole">
            <mc:AlternateContent xmlns:mc="http://schemas.openxmlformats.org/markup-compatibility/2006">
              <mc:Choice xmlns:v="urn:schemas-microsoft-com:vml" Requires="v">
                <p:oleObj spid="_x0000_s21507" name="Equation" r:id="rId6" imgW="177800" imgH="101600" progId="Equation.DSMT4">
                  <p:embed/>
                </p:oleObj>
              </mc:Choice>
              <mc:Fallback>
                <p:oleObj name="Equation" r:id="rId6" imgW="177800" imgH="101600" progId="Equation.DSMT4">
                  <p:embed/>
                  <p:pic>
                    <p:nvPicPr>
                      <p:cNvPr id="0"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11799" y="4117283"/>
                        <a:ext cx="803286" cy="4590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23235">
                                            <p:txEl>
                                              <p:pRg st="0" end="0"/>
                                            </p:txEl>
                                          </p:spTgt>
                                        </p:tgtEl>
                                        <p:attrNameLst>
                                          <p:attrName>style.visibility</p:attrName>
                                        </p:attrNameLst>
                                      </p:cBhvr>
                                      <p:to>
                                        <p:strVal val="visible"/>
                                      </p:to>
                                    </p:set>
                                    <p:animEffect transition="in" filter="dissolve">
                                      <p:cBhvr>
                                        <p:cTn id="7" dur="1000"/>
                                        <p:tgtEl>
                                          <p:spTgt spid="223235">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223235">
                                            <p:txEl>
                                              <p:pRg st="1" end="1"/>
                                            </p:txEl>
                                          </p:spTgt>
                                        </p:tgtEl>
                                        <p:attrNameLst>
                                          <p:attrName>style.visibility</p:attrName>
                                        </p:attrNameLst>
                                      </p:cBhvr>
                                      <p:to>
                                        <p:strVal val="visible"/>
                                      </p:to>
                                    </p:set>
                                    <p:animEffect transition="in" filter="dissolve">
                                      <p:cBhvr>
                                        <p:cTn id="10" dur="1000"/>
                                        <p:tgtEl>
                                          <p:spTgt spid="223235">
                                            <p:txEl>
                                              <p:pRg st="1" end="1"/>
                                            </p:txEl>
                                          </p:spTgt>
                                        </p:tgtEl>
                                      </p:cBhvr>
                                    </p:animEffect>
                                  </p:childTnLst>
                                </p:cTn>
                              </p:par>
                            </p:childTnLst>
                          </p:cTn>
                        </p:par>
                        <p:par>
                          <p:cTn id="11" fill="hold">
                            <p:stCondLst>
                              <p:cond delay="1000"/>
                            </p:stCondLst>
                            <p:childTnLst>
                              <p:par>
                                <p:cTn id="12" presetID="16" presetClass="entr" presetSubtype="26" fill="hold" nodeType="afterEffect">
                                  <p:stCondLst>
                                    <p:cond delay="0"/>
                                  </p:stCondLst>
                                  <p:childTnLst>
                                    <p:set>
                                      <p:cBhvr>
                                        <p:cTn id="13" dur="1" fill="hold">
                                          <p:stCondLst>
                                            <p:cond delay="0"/>
                                          </p:stCondLst>
                                        </p:cTn>
                                        <p:tgtEl>
                                          <p:spTgt spid="50178"/>
                                        </p:tgtEl>
                                        <p:attrNameLst>
                                          <p:attrName>style.visibility</p:attrName>
                                        </p:attrNameLst>
                                      </p:cBhvr>
                                      <p:to>
                                        <p:strVal val="visible"/>
                                      </p:to>
                                    </p:set>
                                    <p:animEffect transition="in" filter="barn(inHorizontal)">
                                      <p:cBhvr>
                                        <p:cTn id="14" dur="500"/>
                                        <p:tgtEl>
                                          <p:spTgt spid="50178"/>
                                        </p:tgtEl>
                                      </p:cBhvr>
                                    </p:animEffect>
                                  </p:childTnLst>
                                </p:cTn>
                              </p:par>
                            </p:childTnLst>
                          </p:cTn>
                        </p:par>
                        <p:par>
                          <p:cTn id="15" fill="hold">
                            <p:stCondLst>
                              <p:cond delay="1500"/>
                            </p:stCondLst>
                            <p:childTnLst>
                              <p:par>
                                <p:cTn id="16" presetID="16" presetClass="entr" presetSubtype="26" fill="hold" nodeType="afterEffect">
                                  <p:stCondLst>
                                    <p:cond delay="0"/>
                                  </p:stCondLst>
                                  <p:childTnLst>
                                    <p:set>
                                      <p:cBhvr>
                                        <p:cTn id="17" dur="1" fill="hold">
                                          <p:stCondLst>
                                            <p:cond delay="0"/>
                                          </p:stCondLst>
                                        </p:cTn>
                                        <p:tgtEl>
                                          <p:spTgt spid="50179"/>
                                        </p:tgtEl>
                                        <p:attrNameLst>
                                          <p:attrName>style.visibility</p:attrName>
                                        </p:attrNameLst>
                                      </p:cBhvr>
                                      <p:to>
                                        <p:strVal val="visible"/>
                                      </p:to>
                                    </p:set>
                                    <p:animEffect transition="in" filter="barn(inHorizontal)">
                                      <p:cBhvr>
                                        <p:cTn id="18" dur="500"/>
                                        <p:tgtEl>
                                          <p:spTgt spid="501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3235"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7" name="Rectangle 3"/>
          <p:cNvSpPr>
            <a:spLocks noGrp="1" noChangeArrowheads="1"/>
          </p:cNvSpPr>
          <p:nvPr>
            <p:ph idx="1"/>
          </p:nvPr>
        </p:nvSpPr>
        <p:spPr>
          <a:xfrm>
            <a:off x="457200" y="1493811"/>
            <a:ext cx="8759316" cy="4824000"/>
          </a:xfrm>
        </p:spPr>
        <p:txBody>
          <a:bodyPr/>
          <a:lstStyle/>
          <a:p>
            <a:r>
              <a:rPr lang="en-US" altLang="zh-CN" sz="2800" dirty="0"/>
              <a:t>2006</a:t>
            </a:r>
            <a:r>
              <a:rPr lang="zh-CN" altLang="en-US" sz="2800" dirty="0"/>
              <a:t>年国家密码管理局首次提出</a:t>
            </a:r>
            <a:r>
              <a:rPr lang="en-US" altLang="zh-CN" sz="2800" dirty="0"/>
              <a:t>SM4</a:t>
            </a:r>
          </a:p>
          <a:p>
            <a:r>
              <a:rPr lang="en-US" altLang="zh-CN" sz="2800" dirty="0"/>
              <a:t>2012</a:t>
            </a:r>
            <a:r>
              <a:rPr lang="zh-CN" altLang="en-US" sz="2800" dirty="0"/>
              <a:t>年</a:t>
            </a:r>
            <a:r>
              <a:rPr lang="en-US" altLang="zh-CN" sz="2800" dirty="0"/>
              <a:t>3</a:t>
            </a:r>
            <a:r>
              <a:rPr lang="zh-CN" altLang="en-US" sz="2800" dirty="0"/>
              <a:t>月被列入密码行业标准（</a:t>
            </a:r>
            <a:r>
              <a:rPr lang="en-US" altLang="zh-CN" sz="2800" dirty="0"/>
              <a:t>GM/T 0002-2012</a:t>
            </a:r>
            <a:r>
              <a:rPr lang="zh-CN" altLang="en-US" sz="2800" dirty="0"/>
              <a:t>）</a:t>
            </a:r>
            <a:endParaRPr lang="en-US" altLang="zh-CN" sz="2800" dirty="0"/>
          </a:p>
          <a:p>
            <a:r>
              <a:rPr lang="en-US" altLang="zh-CN" sz="2800" dirty="0"/>
              <a:t>2016</a:t>
            </a:r>
            <a:r>
              <a:rPr lang="zh-CN" altLang="en-US" sz="2800" dirty="0"/>
              <a:t>年</a:t>
            </a:r>
            <a:r>
              <a:rPr lang="en-US" altLang="zh-CN" sz="2800" dirty="0"/>
              <a:t>8</a:t>
            </a:r>
            <a:r>
              <a:rPr lang="zh-CN" altLang="en-US" sz="2800" dirty="0"/>
              <a:t>月被列入国家标准（</a:t>
            </a:r>
            <a:r>
              <a:rPr lang="en-US" altLang="zh-CN" sz="2800" dirty="0"/>
              <a:t>GB/T 32907-2016</a:t>
            </a:r>
            <a:r>
              <a:rPr lang="zh-CN" altLang="en-US" sz="2800" dirty="0"/>
              <a:t>）</a:t>
            </a:r>
            <a:endParaRPr lang="en-US" altLang="zh-CN" sz="2800" dirty="0"/>
          </a:p>
          <a:p>
            <a:r>
              <a:rPr lang="en-US" altLang="zh-CN" sz="2800" dirty="0"/>
              <a:t>2016</a:t>
            </a:r>
            <a:r>
              <a:rPr lang="zh-CN" altLang="en-US" sz="2800" dirty="0"/>
              <a:t>年</a:t>
            </a:r>
            <a:r>
              <a:rPr lang="en-US" altLang="zh-CN" sz="2800" dirty="0"/>
              <a:t>10</a:t>
            </a:r>
            <a:r>
              <a:rPr lang="zh-CN" altLang="en-US" sz="2800" dirty="0"/>
              <a:t>月进入</a:t>
            </a:r>
            <a:r>
              <a:rPr lang="en-US" altLang="zh-CN" sz="2800" dirty="0"/>
              <a:t>ISO</a:t>
            </a:r>
            <a:r>
              <a:rPr lang="zh-CN" altLang="en-US" sz="2800" dirty="0"/>
              <a:t>标准的学习期</a:t>
            </a:r>
            <a:endParaRPr lang="en-US" altLang="zh-CN" sz="2800" dirty="0"/>
          </a:p>
          <a:p>
            <a:r>
              <a:rPr lang="en-US" altLang="zh-CN" sz="2800" dirty="0"/>
              <a:t>2017</a:t>
            </a:r>
            <a:r>
              <a:rPr lang="zh-CN" altLang="en-US" sz="2800" dirty="0"/>
              <a:t>年</a:t>
            </a:r>
            <a:r>
              <a:rPr lang="en-US" altLang="zh-CN" sz="2800" dirty="0"/>
              <a:t>10</a:t>
            </a:r>
            <a:r>
              <a:rPr lang="zh-CN" altLang="en-US" sz="2800" dirty="0"/>
              <a:t>月进入补篇草案</a:t>
            </a:r>
            <a:endParaRPr lang="en-US" altLang="zh-CN" sz="2800" dirty="0"/>
          </a:p>
          <a:p>
            <a:r>
              <a:rPr lang="en-US" altLang="zh-CN" sz="2800" dirty="0"/>
              <a:t>2021</a:t>
            </a:r>
            <a:r>
              <a:rPr lang="zh-CN" altLang="en-US" sz="2800" dirty="0"/>
              <a:t>年</a:t>
            </a:r>
            <a:r>
              <a:rPr lang="en-US" altLang="zh-CN" sz="2800" dirty="0"/>
              <a:t>6</a:t>
            </a:r>
            <a:r>
              <a:rPr lang="zh-CN" altLang="en-US" sz="2800" dirty="0"/>
              <a:t>月正式成为</a:t>
            </a:r>
            <a:r>
              <a:rPr lang="en-US" altLang="zh-CN" sz="2800" dirty="0"/>
              <a:t>ISO/IEC</a:t>
            </a:r>
            <a:r>
              <a:rPr lang="zh-CN" altLang="en-US" sz="2800" dirty="0"/>
              <a:t>国际标准</a:t>
            </a:r>
            <a:endParaRPr lang="en-US" altLang="zh-CN" sz="2800" dirty="0"/>
          </a:p>
        </p:txBody>
      </p:sp>
      <p:pic>
        <p:nvPicPr>
          <p:cNvPr id="1561601" name="Picture 1"/>
          <p:cNvPicPr>
            <a:picLocks noChangeAspect="1" noChangeArrowheads="1"/>
          </p:cNvPicPr>
          <p:nvPr/>
        </p:nvPicPr>
        <p:blipFill>
          <a:blip r:embed="rId3"/>
          <a:srcRect/>
          <a:stretch>
            <a:fillRect/>
          </a:stretch>
        </p:blipFill>
        <p:spPr bwMode="auto">
          <a:xfrm>
            <a:off x="5156200" y="944724"/>
            <a:ext cx="3987800" cy="5581650"/>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630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630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6" presetClass="entr" presetSubtype="26" fill="hold" nodeType="clickEffect">
                                  <p:stCondLst>
                                    <p:cond delay="0"/>
                                  </p:stCondLst>
                                  <p:childTnLst>
                                    <p:set>
                                      <p:cBhvr>
                                        <p:cTn id="14" dur="1" fill="hold">
                                          <p:stCondLst>
                                            <p:cond delay="0"/>
                                          </p:stCondLst>
                                        </p:cTn>
                                        <p:tgtEl>
                                          <p:spTgt spid="226307">
                                            <p:txEl>
                                              <p:pRg st="2" end="2"/>
                                            </p:txEl>
                                          </p:spTgt>
                                        </p:tgtEl>
                                        <p:attrNameLst>
                                          <p:attrName>style.visibility</p:attrName>
                                        </p:attrNameLst>
                                      </p:cBhvr>
                                      <p:to>
                                        <p:strVal val="visible"/>
                                      </p:to>
                                    </p:set>
                                    <p:animEffect transition="in" filter="barn(inHorizontal)">
                                      <p:cBhvr>
                                        <p:cTn id="15" dur="500"/>
                                        <p:tgtEl>
                                          <p:spTgt spid="226307">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1561601"/>
                                        </p:tgtEl>
                                        <p:attrNameLst>
                                          <p:attrName>style.visibility</p:attrName>
                                        </p:attrNameLst>
                                      </p:cBhvr>
                                      <p:to>
                                        <p:strVal val="visible"/>
                                      </p:to>
                                    </p:set>
                                    <p:anim calcmode="lin" valueType="num">
                                      <p:cBhvr additive="base">
                                        <p:cTn id="20" dur="500" fill="hold"/>
                                        <p:tgtEl>
                                          <p:spTgt spid="1561601"/>
                                        </p:tgtEl>
                                        <p:attrNameLst>
                                          <p:attrName>ppt_x</p:attrName>
                                        </p:attrNameLst>
                                      </p:cBhvr>
                                      <p:tavLst>
                                        <p:tav tm="0">
                                          <p:val>
                                            <p:strVal val="#ppt_x"/>
                                          </p:val>
                                        </p:tav>
                                        <p:tav tm="100000">
                                          <p:val>
                                            <p:strVal val="#ppt_x"/>
                                          </p:val>
                                        </p:tav>
                                      </p:tavLst>
                                    </p:anim>
                                    <p:anim calcmode="lin" valueType="num">
                                      <p:cBhvr additive="base">
                                        <p:cTn id="21" dur="500" fill="hold"/>
                                        <p:tgtEl>
                                          <p:spTgt spid="1561601"/>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xit" presetSubtype="4" fill="hold" nodeType="clickEffect">
                                  <p:stCondLst>
                                    <p:cond delay="0"/>
                                  </p:stCondLst>
                                  <p:childTnLst>
                                    <p:anim calcmode="lin" valueType="num">
                                      <p:cBhvr additive="base">
                                        <p:cTn id="25" dur="500"/>
                                        <p:tgtEl>
                                          <p:spTgt spid="1561601"/>
                                        </p:tgtEl>
                                        <p:attrNameLst>
                                          <p:attrName>ppt_x</p:attrName>
                                        </p:attrNameLst>
                                      </p:cBhvr>
                                      <p:tavLst>
                                        <p:tav tm="0">
                                          <p:val>
                                            <p:strVal val="ppt_x"/>
                                          </p:val>
                                        </p:tav>
                                        <p:tav tm="100000">
                                          <p:val>
                                            <p:strVal val="ppt_x"/>
                                          </p:val>
                                        </p:tav>
                                      </p:tavLst>
                                    </p:anim>
                                    <p:anim calcmode="lin" valueType="num">
                                      <p:cBhvr additive="base">
                                        <p:cTn id="26" dur="500"/>
                                        <p:tgtEl>
                                          <p:spTgt spid="1561601"/>
                                        </p:tgtEl>
                                        <p:attrNameLst>
                                          <p:attrName>ppt_y</p:attrName>
                                        </p:attrNameLst>
                                      </p:cBhvr>
                                      <p:tavLst>
                                        <p:tav tm="0">
                                          <p:val>
                                            <p:strVal val="ppt_y"/>
                                          </p:val>
                                        </p:tav>
                                        <p:tav tm="100000">
                                          <p:val>
                                            <p:strVal val="1+ppt_h/2"/>
                                          </p:val>
                                        </p:tav>
                                      </p:tavLst>
                                    </p:anim>
                                    <p:set>
                                      <p:cBhvr>
                                        <p:cTn id="27" dur="1" fill="hold">
                                          <p:stCondLst>
                                            <p:cond delay="499"/>
                                          </p:stCondLst>
                                        </p:cTn>
                                        <p:tgtEl>
                                          <p:spTgt spid="1561601"/>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226307">
                                            <p:txEl>
                                              <p:pRg st="3" end="3"/>
                                            </p:txEl>
                                          </p:spTgt>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226307">
                                            <p:txEl>
                                              <p:pRg st="4" end="4"/>
                                            </p:txEl>
                                          </p:spTgt>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22630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5" name="Rectangle 3"/>
          <p:cNvSpPr>
            <a:spLocks noGrp="1" noChangeArrowheads="1"/>
          </p:cNvSpPr>
          <p:nvPr>
            <p:ph idx="1"/>
          </p:nvPr>
        </p:nvSpPr>
        <p:spPr>
          <a:xfrm>
            <a:off x="457200" y="1196752"/>
            <a:ext cx="8229600" cy="4824000"/>
          </a:xfrm>
        </p:spPr>
        <p:txBody>
          <a:bodyPr/>
          <a:lstStyle/>
          <a:p>
            <a:pPr marL="0" indent="0">
              <a:lnSpc>
                <a:spcPct val="100000"/>
              </a:lnSpc>
              <a:spcBef>
                <a:spcPts val="0"/>
              </a:spcBef>
              <a:spcAft>
                <a:spcPts val="1800"/>
              </a:spcAft>
              <a:buNone/>
            </a:pPr>
            <a:r>
              <a:rPr lang="en-US" altLang="zh-CN" dirty="0">
                <a:solidFill>
                  <a:srgbClr val="FF0000"/>
                </a:solidFill>
              </a:rPr>
              <a:t>2. </a:t>
            </a:r>
            <a:r>
              <a:rPr lang="zh-CN" altLang="en-US" dirty="0">
                <a:solidFill>
                  <a:srgbClr val="FF0000"/>
                </a:solidFill>
              </a:rPr>
              <a:t>解密</a:t>
            </a:r>
            <a:endParaRPr lang="en-US" altLang="zh-CN" dirty="0">
              <a:solidFill>
                <a:srgbClr val="FF0000"/>
              </a:solidFill>
            </a:endParaRPr>
          </a:p>
          <a:p>
            <a:pPr>
              <a:lnSpc>
                <a:spcPct val="100000"/>
              </a:lnSpc>
              <a:spcBef>
                <a:spcPts val="0"/>
              </a:spcBef>
              <a:buNone/>
            </a:pPr>
            <a:r>
              <a:rPr lang="en-US" altLang="zh-CN" dirty="0"/>
              <a:t>                     P</a:t>
            </a:r>
            <a:r>
              <a:rPr lang="en-US" altLang="zh-CN" i="1" baseline="-25000" dirty="0"/>
              <a:t>i</a:t>
            </a:r>
            <a:r>
              <a:rPr lang="en-US" altLang="zh-CN" dirty="0"/>
              <a:t>= </a:t>
            </a:r>
            <a:r>
              <a:rPr lang="en-US" altLang="zh-CN" dirty="0" err="1"/>
              <a:t>C</a:t>
            </a:r>
            <a:r>
              <a:rPr lang="en-US" altLang="zh-CN" i="1" baseline="-25000" dirty="0" err="1"/>
              <a:t>i</a:t>
            </a:r>
            <a:r>
              <a:rPr lang="en-US" altLang="zh-CN" dirty="0" err="1"/>
              <a:t>⊕E</a:t>
            </a:r>
            <a:r>
              <a:rPr lang="en-US" altLang="zh-CN" baseline="-25000" dirty="0" err="1"/>
              <a:t>K</a:t>
            </a:r>
            <a:r>
              <a:rPr lang="en-US" altLang="zh-CN" dirty="0"/>
              <a:t>(</a:t>
            </a:r>
            <a:r>
              <a:rPr lang="en-US" altLang="zh-CN" dirty="0" err="1"/>
              <a:t>CTR+</a:t>
            </a:r>
            <a:r>
              <a:rPr lang="en-US" altLang="zh-CN" i="1" dirty="0" err="1"/>
              <a:t>i</a:t>
            </a:r>
            <a:r>
              <a:rPr lang="en-US" altLang="zh-CN" dirty="0"/>
              <a:t>)   1≤</a:t>
            </a:r>
            <a:r>
              <a:rPr lang="en-US" altLang="zh-CN" i="1" dirty="0"/>
              <a:t>i</a:t>
            </a:r>
            <a:r>
              <a:rPr lang="en-US" altLang="zh-CN" dirty="0"/>
              <a:t>≤</a:t>
            </a:r>
            <a:r>
              <a:rPr lang="en-US" altLang="zh-CN" i="1" dirty="0"/>
              <a:t>n</a:t>
            </a:r>
          </a:p>
        </p:txBody>
      </p:sp>
      <p:graphicFrame>
        <p:nvGraphicFramePr>
          <p:cNvPr id="51202" name="Object 12"/>
          <p:cNvGraphicFramePr>
            <a:graphicFrameLocks noChangeAspect="1"/>
          </p:cNvGraphicFramePr>
          <p:nvPr/>
        </p:nvGraphicFramePr>
        <p:xfrm>
          <a:off x="802661" y="2474707"/>
          <a:ext cx="7895308" cy="3724326"/>
        </p:xfrm>
        <a:graphic>
          <a:graphicData uri="http://schemas.openxmlformats.org/presentationml/2006/ole">
            <mc:AlternateContent xmlns:mc="http://schemas.openxmlformats.org/markup-compatibility/2006">
              <mc:Choice xmlns:v="urn:schemas-microsoft-com:vml" Requires="v">
                <p:oleObj spid="_x0000_s22530" name="Visio" r:id="rId3" imgW="4912995" imgH="2324735" progId="Visio.Drawing.11">
                  <p:embed/>
                </p:oleObj>
              </mc:Choice>
              <mc:Fallback>
                <p:oleObj name="Visio" r:id="rId3" imgW="4912995" imgH="2324735" progId="Visio.Drawing.11">
                  <p:embed/>
                  <p:pic>
                    <p:nvPicPr>
                      <p:cNvPr id="0" name="Object 1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2661" y="2474707"/>
                        <a:ext cx="7895308" cy="372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1203" name="Object 3"/>
          <p:cNvGraphicFramePr>
            <a:graphicFrameLocks noChangeAspect="1"/>
          </p:cNvGraphicFramePr>
          <p:nvPr/>
        </p:nvGraphicFramePr>
        <p:xfrm>
          <a:off x="5411788" y="4081266"/>
          <a:ext cx="803275" cy="458788"/>
        </p:xfrm>
        <a:graphic>
          <a:graphicData uri="http://schemas.openxmlformats.org/presentationml/2006/ole">
            <mc:AlternateContent xmlns:mc="http://schemas.openxmlformats.org/markup-compatibility/2006">
              <mc:Choice xmlns:v="urn:schemas-microsoft-com:vml" Requires="v">
                <p:oleObj spid="_x0000_s22531" name="Equation" r:id="rId5" imgW="177800" imgH="101600" progId="Equation.DSMT4">
                  <p:embed/>
                </p:oleObj>
              </mc:Choice>
              <mc:Fallback>
                <p:oleObj name="Equation" r:id="rId5" imgW="177800" imgH="101600" progId="Equation.DSMT4">
                  <p:embed/>
                  <p:pic>
                    <p:nvPicPr>
                      <p:cNvPr id="0"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11788" y="4081266"/>
                        <a:ext cx="803275" cy="458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1" name="Rectangle 3"/>
          <p:cNvSpPr>
            <a:spLocks noGrp="1" noChangeArrowheads="1"/>
          </p:cNvSpPr>
          <p:nvPr>
            <p:ph idx="1"/>
          </p:nvPr>
        </p:nvSpPr>
        <p:spPr/>
        <p:txBody>
          <a:bodyPr/>
          <a:lstStyle/>
          <a:p>
            <a:pPr marL="0" indent="0">
              <a:spcAft>
                <a:spcPts val="1800"/>
              </a:spcAft>
              <a:buNone/>
            </a:pPr>
            <a:r>
              <a:rPr lang="en-US" altLang="zh-CN" dirty="0">
                <a:solidFill>
                  <a:srgbClr val="FF0000"/>
                </a:solidFill>
              </a:rPr>
              <a:t>3. </a:t>
            </a:r>
            <a:r>
              <a:rPr lang="zh-CN" altLang="en-US" dirty="0">
                <a:solidFill>
                  <a:srgbClr val="FF0000"/>
                </a:solidFill>
              </a:rPr>
              <a:t>特点</a:t>
            </a:r>
            <a:endParaRPr lang="en-US" altLang="zh-CN" dirty="0">
              <a:solidFill>
                <a:srgbClr val="FF0000"/>
              </a:solidFill>
            </a:endParaRPr>
          </a:p>
        </p:txBody>
      </p:sp>
      <p:sp>
        <p:nvSpPr>
          <p:cNvPr id="4" name="圆角矩形 3"/>
          <p:cNvSpPr/>
          <p:nvPr/>
        </p:nvSpPr>
        <p:spPr bwMode="auto">
          <a:xfrm>
            <a:off x="555570" y="2625714"/>
            <a:ext cx="8178912" cy="2811501"/>
          </a:xfrm>
          <a:prstGeom prst="roundRect">
            <a:avLst/>
          </a:prstGeom>
          <a:noFill/>
          <a:ln w="508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lstStyle/>
          <a:p>
            <a:pPr marL="273050" lvl="1" indent="-273050">
              <a:lnSpc>
                <a:spcPct val="120000"/>
              </a:lnSpc>
              <a:spcBef>
                <a:spcPts val="600"/>
              </a:spcBef>
              <a:buClr>
                <a:schemeClr val="bg1">
                  <a:lumMod val="60000"/>
                  <a:lumOff val="40000"/>
                </a:schemeClr>
              </a:buClr>
              <a:buFont typeface="Wingdings" panose="05000000000000000000" pitchFamily="2" charset="2"/>
              <a:buChar char="Ø"/>
              <a:defRPr/>
            </a:pPr>
            <a:r>
              <a:rPr lang="zh-CN" altLang="en-US" sz="2400" u="none" dirty="0">
                <a:solidFill>
                  <a:schemeClr val="accent4">
                    <a:lumMod val="10000"/>
                  </a:schemeClr>
                </a:solidFill>
                <a:latin typeface="黑体" panose="02010609060101010101" pitchFamily="49" charset="-122"/>
                <a:ea typeface="黑体" panose="02010609060101010101" pitchFamily="49" charset="-122"/>
              </a:rPr>
              <a:t>高效率：操作简单，可以并行处理多块明密文的加解密</a:t>
            </a:r>
            <a:endParaRPr lang="en-US" altLang="zh-CN" sz="2400" u="none" dirty="0">
              <a:solidFill>
                <a:schemeClr val="accent4">
                  <a:lumMod val="10000"/>
                </a:schemeClr>
              </a:solidFill>
              <a:latin typeface="黑体" panose="02010609060101010101" pitchFamily="49" charset="-122"/>
              <a:ea typeface="黑体" panose="02010609060101010101" pitchFamily="49" charset="-122"/>
            </a:endParaRPr>
          </a:p>
          <a:p>
            <a:pPr marL="273050" lvl="1" indent="-273050">
              <a:lnSpc>
                <a:spcPct val="120000"/>
              </a:lnSpc>
              <a:spcBef>
                <a:spcPts val="600"/>
              </a:spcBef>
              <a:buClr>
                <a:schemeClr val="bg1">
                  <a:lumMod val="60000"/>
                  <a:lumOff val="40000"/>
                </a:schemeClr>
              </a:buClr>
              <a:buFont typeface="Wingdings" panose="05000000000000000000" pitchFamily="2" charset="2"/>
              <a:buChar char="Ø"/>
              <a:defRPr/>
            </a:pPr>
            <a:r>
              <a:rPr lang="zh-CN" altLang="en-US" sz="2400" u="none" dirty="0">
                <a:solidFill>
                  <a:schemeClr val="accent4">
                    <a:lumMod val="10000"/>
                  </a:schemeClr>
                </a:solidFill>
                <a:latin typeface="黑体" panose="02010609060101010101" pitchFamily="49" charset="-122"/>
                <a:ea typeface="黑体" panose="02010609060101010101" pitchFamily="49" charset="-122"/>
              </a:rPr>
              <a:t>可处理任意长度的数据</a:t>
            </a:r>
          </a:p>
          <a:p>
            <a:pPr marL="273050" lvl="1" indent="-273050">
              <a:lnSpc>
                <a:spcPct val="120000"/>
              </a:lnSpc>
              <a:spcBef>
                <a:spcPts val="600"/>
              </a:spcBef>
              <a:buClr>
                <a:schemeClr val="bg1">
                  <a:lumMod val="60000"/>
                  <a:lumOff val="40000"/>
                </a:schemeClr>
              </a:buClr>
              <a:buFont typeface="Wingdings" panose="05000000000000000000" pitchFamily="2" charset="2"/>
              <a:buChar char="Ø"/>
              <a:defRPr/>
            </a:pPr>
            <a:r>
              <a:rPr lang="zh-CN" altLang="en-US" sz="2400" u="none" dirty="0">
                <a:solidFill>
                  <a:schemeClr val="accent4">
                    <a:lumMod val="10000"/>
                  </a:schemeClr>
                </a:solidFill>
                <a:latin typeface="黑体" panose="02010609060101010101" pitchFamily="49" charset="-122"/>
                <a:ea typeface="黑体" panose="02010609060101010101" pitchFamily="49" charset="-122"/>
              </a:rPr>
              <a:t>随机访问性</a:t>
            </a:r>
            <a:endParaRPr lang="en-US" altLang="zh-CN" sz="2400" u="none" dirty="0">
              <a:solidFill>
                <a:schemeClr val="accent4">
                  <a:lumMod val="10000"/>
                </a:schemeClr>
              </a:solidFill>
              <a:latin typeface="黑体" panose="02010609060101010101" pitchFamily="49" charset="-122"/>
              <a:ea typeface="黑体" panose="02010609060101010101" pitchFamily="49" charset="-122"/>
            </a:endParaRPr>
          </a:p>
          <a:p>
            <a:pPr marL="273050" lvl="1" indent="-273050">
              <a:lnSpc>
                <a:spcPct val="120000"/>
              </a:lnSpc>
              <a:spcBef>
                <a:spcPts val="600"/>
              </a:spcBef>
              <a:buClr>
                <a:schemeClr val="bg1">
                  <a:lumMod val="60000"/>
                  <a:lumOff val="40000"/>
                </a:schemeClr>
              </a:buClr>
              <a:buFont typeface="Wingdings" panose="05000000000000000000" pitchFamily="2" charset="2"/>
              <a:buChar char="Ø"/>
              <a:defRPr/>
            </a:pPr>
            <a:r>
              <a:rPr lang="zh-CN" altLang="en-US" sz="2400" u="none" dirty="0">
                <a:solidFill>
                  <a:schemeClr val="accent4">
                    <a:lumMod val="10000"/>
                  </a:schemeClr>
                </a:solidFill>
                <a:latin typeface="黑体" panose="02010609060101010101" pitchFamily="49" charset="-122"/>
                <a:ea typeface="黑体" panose="02010609060101010101" pitchFamily="49" charset="-122"/>
              </a:rPr>
              <a:t>可证明安全性</a:t>
            </a:r>
            <a:endParaRPr lang="en-US" altLang="zh-CN" sz="2400" u="none" dirty="0">
              <a:solidFill>
                <a:schemeClr val="accent4">
                  <a:lumMod val="10000"/>
                </a:schemeClr>
              </a:solidFill>
              <a:latin typeface="黑体" panose="02010609060101010101" pitchFamily="49" charset="-122"/>
              <a:ea typeface="黑体" panose="02010609060101010101" pitchFamily="49" charset="-122"/>
            </a:endParaRPr>
          </a:p>
          <a:p>
            <a:pPr marL="273050" lvl="1" indent="-273050">
              <a:lnSpc>
                <a:spcPct val="120000"/>
              </a:lnSpc>
              <a:spcBef>
                <a:spcPts val="600"/>
              </a:spcBef>
              <a:buClr>
                <a:schemeClr val="bg1">
                  <a:lumMod val="60000"/>
                  <a:lumOff val="40000"/>
                </a:schemeClr>
              </a:buClr>
              <a:buFont typeface="Wingdings" panose="05000000000000000000" pitchFamily="2" charset="2"/>
              <a:buChar char="Ø"/>
              <a:defRPr/>
            </a:pPr>
            <a:r>
              <a:rPr lang="zh-CN" altLang="en-US" sz="2400" u="none" dirty="0">
                <a:solidFill>
                  <a:schemeClr val="accent4">
                    <a:lumMod val="10000"/>
                  </a:schemeClr>
                </a:solidFill>
                <a:latin typeface="黑体" panose="02010609060101010101" pitchFamily="49" charset="-122"/>
                <a:ea typeface="黑体" panose="02010609060101010101" pitchFamily="49" charset="-122"/>
              </a:rPr>
              <a:t>简单性：不使用解密算法</a:t>
            </a:r>
            <a:endParaRPr lang="en-US" altLang="zh-CN" sz="2400" u="none" dirty="0">
              <a:solidFill>
                <a:schemeClr val="accent4">
                  <a:lumMod val="10000"/>
                </a:schemeClr>
              </a:solidFill>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bg/>
                                          </p:spTgt>
                                        </p:tgtEl>
                                        <p:attrNameLst>
                                          <p:attrName>style.visibility</p:attrName>
                                        </p:attrNameLst>
                                      </p:cBhvr>
                                      <p:to>
                                        <p:strVal val="visible"/>
                                      </p:to>
                                    </p:set>
                                    <p:animEffect transition="in" filter="wipe(left)">
                                      <p:cBhvr>
                                        <p:cTn id="7" dur="1000"/>
                                        <p:tgtEl>
                                          <p:spTgt spid="4">
                                            <p:bg/>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 calcmode="lin" valueType="num">
                                      <p:cBhvr additive="base">
                                        <p:cTn id="12"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13" dur="10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4">
                                            <p:txEl>
                                              <p:pRg st="1" end="1"/>
                                            </p:txEl>
                                          </p:spTgt>
                                        </p:tgtEl>
                                        <p:attrNameLst>
                                          <p:attrName>style.visibility</p:attrName>
                                        </p:attrNameLst>
                                      </p:cBhvr>
                                      <p:to>
                                        <p:strVal val="visible"/>
                                      </p:to>
                                    </p:set>
                                    <p:anim calcmode="lin" valueType="num">
                                      <p:cBhvr additive="base">
                                        <p:cTn id="18"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19" dur="10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4">
                                            <p:txEl>
                                              <p:pRg st="2" end="2"/>
                                            </p:txEl>
                                          </p:spTgt>
                                        </p:tgtEl>
                                        <p:attrNameLst>
                                          <p:attrName>style.visibility</p:attrName>
                                        </p:attrNameLst>
                                      </p:cBhvr>
                                      <p:to>
                                        <p:strVal val="visible"/>
                                      </p:to>
                                    </p:set>
                                    <p:anim calcmode="lin" valueType="num">
                                      <p:cBhvr additive="base">
                                        <p:cTn id="24"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25" dur="10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4">
                                            <p:txEl>
                                              <p:pRg st="3" end="3"/>
                                            </p:txEl>
                                          </p:spTgt>
                                        </p:tgtEl>
                                        <p:attrNameLst>
                                          <p:attrName>style.visibility</p:attrName>
                                        </p:attrNameLst>
                                      </p:cBhvr>
                                      <p:to>
                                        <p:strVal val="visible"/>
                                      </p:to>
                                    </p:set>
                                    <p:anim calcmode="lin" valueType="num">
                                      <p:cBhvr additive="base">
                                        <p:cTn id="30" dur="10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31" dur="1000" fill="hold"/>
                                        <p:tgtEl>
                                          <p:spTgt spid="4">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grpId="0" nodeType="clickEffect">
                                  <p:stCondLst>
                                    <p:cond delay="0"/>
                                  </p:stCondLst>
                                  <p:childTnLst>
                                    <p:set>
                                      <p:cBhvr>
                                        <p:cTn id="35" dur="1" fill="hold">
                                          <p:stCondLst>
                                            <p:cond delay="0"/>
                                          </p:stCondLst>
                                        </p:cTn>
                                        <p:tgtEl>
                                          <p:spTgt spid="4">
                                            <p:txEl>
                                              <p:pRg st="4" end="4"/>
                                            </p:txEl>
                                          </p:spTgt>
                                        </p:tgtEl>
                                        <p:attrNameLst>
                                          <p:attrName>style.visibility</p:attrName>
                                        </p:attrNameLst>
                                      </p:cBhvr>
                                      <p:to>
                                        <p:strVal val="visible"/>
                                      </p:to>
                                    </p:set>
                                    <p:anim calcmode="lin" valueType="num">
                                      <p:cBhvr additive="base">
                                        <p:cTn id="36" dur="10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37" dur="1000" fill="hold"/>
                                        <p:tgtEl>
                                          <p:spTgt spid="4">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allAtOnce"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内容占位符 4"/>
          <p:cNvGraphicFramePr>
            <a:graphicFrameLocks noGrp="1"/>
          </p:cNvGraphicFramePr>
          <p:nvPr>
            <p:ph idx="4294967295"/>
          </p:nvPr>
        </p:nvGraphicFramePr>
        <p:xfrm>
          <a:off x="446031" y="1156059"/>
          <a:ext cx="8471015" cy="5303520"/>
        </p:xfrm>
        <a:graphic>
          <a:graphicData uri="http://schemas.openxmlformats.org/drawingml/2006/table">
            <a:tbl>
              <a:tblPr firstRow="1" bandRow="1">
                <a:tableStyleId>{5C22544A-7EE6-4342-B048-85BDC9FD1C3A}</a:tableStyleId>
              </a:tblPr>
              <a:tblGrid>
                <a:gridCol w="1424006">
                  <a:extLst>
                    <a:ext uri="{9D8B030D-6E8A-4147-A177-3AD203B41FA5}">
                      <a16:colId xmlns:a16="http://schemas.microsoft.com/office/drawing/2014/main" xmlns="" val="20000"/>
                    </a:ext>
                  </a:extLst>
                </a:gridCol>
                <a:gridCol w="2081241">
                  <a:extLst>
                    <a:ext uri="{9D8B030D-6E8A-4147-A177-3AD203B41FA5}">
                      <a16:colId xmlns:a16="http://schemas.microsoft.com/office/drawing/2014/main" xmlns="" val="20001"/>
                    </a:ext>
                  </a:extLst>
                </a:gridCol>
                <a:gridCol w="4965768">
                  <a:extLst>
                    <a:ext uri="{9D8B030D-6E8A-4147-A177-3AD203B41FA5}">
                      <a16:colId xmlns:a16="http://schemas.microsoft.com/office/drawing/2014/main" xmlns="" val="20002"/>
                    </a:ext>
                  </a:extLst>
                </a:gridCol>
              </a:tblGrid>
              <a:tr h="370840">
                <a:tc>
                  <a:txBody>
                    <a:bodyPr/>
                    <a:lstStyle/>
                    <a:p>
                      <a:pPr algn="ctr"/>
                      <a:r>
                        <a:rPr lang="zh-CN" altLang="en-US" sz="2400" b="1" dirty="0">
                          <a:solidFill>
                            <a:srgbClr val="FFFF66"/>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Times New Roman" panose="02020603050405020304" pitchFamily="18" charset="0"/>
                        </a:rPr>
                        <a:t>加密模式</a:t>
                      </a:r>
                    </a:p>
                  </a:txBody>
                  <a:tcPr anchor="ctr">
                    <a:lnL w="19050" cap="flat" cmpd="sng" algn="ctr">
                      <a:solidFill>
                        <a:schemeClr val="accent5">
                          <a:lumMod val="50000"/>
                        </a:schemeClr>
                      </a:solidFill>
                      <a:prstDash val="solid"/>
                      <a:round/>
                      <a:headEnd type="none" w="med" len="med"/>
                      <a:tailEnd type="none" w="med" len="med"/>
                    </a:lnL>
                    <a:lnR w="19050" cap="flat" cmpd="sng" algn="ctr">
                      <a:solidFill>
                        <a:schemeClr val="accent5">
                          <a:lumMod val="50000"/>
                        </a:schemeClr>
                      </a:solidFill>
                      <a:prstDash val="solid"/>
                      <a:round/>
                      <a:headEnd type="none" w="med" len="med"/>
                      <a:tailEnd type="none" w="med" len="med"/>
                    </a:lnR>
                    <a:lnT w="19050" cap="flat" cmpd="sng" algn="ctr">
                      <a:solidFill>
                        <a:schemeClr val="accent5">
                          <a:lumMod val="50000"/>
                        </a:schemeClr>
                      </a:solidFill>
                      <a:prstDash val="solid"/>
                      <a:round/>
                      <a:headEnd type="none" w="med" len="med"/>
                      <a:tailEnd type="none" w="med" len="med"/>
                    </a:lnT>
                    <a:lnB w="19050" cap="flat" cmpd="sng" algn="ctr">
                      <a:solidFill>
                        <a:schemeClr val="accent5">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zh-CN" altLang="en-US" sz="2400" b="1" dirty="0">
                          <a:solidFill>
                            <a:srgbClr val="FFFF66"/>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Times New Roman" panose="02020603050405020304" pitchFamily="18" charset="0"/>
                        </a:rPr>
                        <a:t>特点</a:t>
                      </a:r>
                    </a:p>
                  </a:txBody>
                  <a:tcPr anchor="ctr">
                    <a:lnL w="19050" cap="flat" cmpd="sng" algn="ctr">
                      <a:solidFill>
                        <a:schemeClr val="accent5">
                          <a:lumMod val="50000"/>
                        </a:schemeClr>
                      </a:solidFill>
                      <a:prstDash val="solid"/>
                      <a:round/>
                      <a:headEnd type="none" w="med" len="med"/>
                      <a:tailEnd type="none" w="med" len="med"/>
                    </a:lnL>
                    <a:lnR w="19050" cap="flat" cmpd="sng" algn="ctr">
                      <a:solidFill>
                        <a:schemeClr val="accent5">
                          <a:lumMod val="50000"/>
                        </a:schemeClr>
                      </a:solidFill>
                      <a:prstDash val="solid"/>
                      <a:round/>
                      <a:headEnd type="none" w="med" len="med"/>
                      <a:tailEnd type="none" w="med" len="med"/>
                    </a:lnR>
                    <a:lnT w="19050" cap="flat" cmpd="sng" algn="ctr">
                      <a:solidFill>
                        <a:schemeClr val="accent5">
                          <a:lumMod val="50000"/>
                        </a:schemeClr>
                      </a:solidFill>
                      <a:prstDash val="solid"/>
                      <a:round/>
                      <a:headEnd type="none" w="med" len="med"/>
                      <a:tailEnd type="none" w="med" len="med"/>
                    </a:lnT>
                    <a:lnB w="19050" cap="flat" cmpd="sng" algn="ctr">
                      <a:solidFill>
                        <a:schemeClr val="accent5">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zh-CN" altLang="en-US" sz="2400" b="1" dirty="0">
                          <a:solidFill>
                            <a:srgbClr val="FFFF66"/>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Times New Roman" panose="02020603050405020304" pitchFamily="18" charset="0"/>
                        </a:rPr>
                        <a:t>应用</a:t>
                      </a:r>
                    </a:p>
                  </a:txBody>
                  <a:tcPr anchor="ctr">
                    <a:lnL w="19050" cap="flat" cmpd="sng" algn="ctr">
                      <a:solidFill>
                        <a:schemeClr val="accent5">
                          <a:lumMod val="50000"/>
                        </a:schemeClr>
                      </a:solidFill>
                      <a:prstDash val="solid"/>
                      <a:round/>
                      <a:headEnd type="none" w="med" len="med"/>
                      <a:tailEnd type="none" w="med" len="med"/>
                    </a:lnL>
                    <a:lnR w="19050" cap="flat" cmpd="sng" algn="ctr">
                      <a:solidFill>
                        <a:schemeClr val="accent5">
                          <a:lumMod val="50000"/>
                        </a:schemeClr>
                      </a:solidFill>
                      <a:prstDash val="solid"/>
                      <a:round/>
                      <a:headEnd type="none" w="med" len="med"/>
                      <a:tailEnd type="none" w="med" len="med"/>
                    </a:lnR>
                    <a:lnT w="19050" cap="flat" cmpd="sng" algn="ctr">
                      <a:solidFill>
                        <a:schemeClr val="accent5">
                          <a:lumMod val="50000"/>
                        </a:schemeClr>
                      </a:solidFill>
                      <a:prstDash val="solid"/>
                      <a:round/>
                      <a:headEnd type="none" w="med" len="med"/>
                      <a:tailEnd type="none" w="med" len="med"/>
                    </a:lnT>
                    <a:lnB w="19050" cap="flat" cmpd="sng" algn="ctr">
                      <a:solidFill>
                        <a:schemeClr val="accent5">
                          <a:lumMod val="5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0"/>
                  </a:ext>
                </a:extLst>
              </a:tr>
              <a:tr h="370840">
                <a:tc>
                  <a:txBody>
                    <a:bodyPr/>
                    <a:lstStyle/>
                    <a:p>
                      <a:pPr algn="ctr"/>
                      <a:endParaRPr lang="zh-CN" altLang="en-US" sz="2400" b="1" dirty="0">
                        <a:solidFill>
                          <a:schemeClr val="accent4">
                            <a:lumMod val="10000"/>
                          </a:schemeClr>
                        </a:solidFill>
                        <a:latin typeface="黑体" panose="02010609060101010101" pitchFamily="49" charset="-122"/>
                        <a:ea typeface="黑体" panose="02010609060101010101" pitchFamily="49" charset="-122"/>
                        <a:cs typeface="Times New Roman" panose="02020603050405020304" pitchFamily="18" charset="0"/>
                      </a:endParaRPr>
                    </a:p>
                  </a:txBody>
                  <a:tcPr anchor="ctr">
                    <a:lnL w="19050" cap="flat" cmpd="sng" algn="ctr">
                      <a:solidFill>
                        <a:schemeClr val="accent5">
                          <a:lumMod val="50000"/>
                        </a:schemeClr>
                      </a:solidFill>
                      <a:prstDash val="solid"/>
                      <a:round/>
                      <a:headEnd type="none" w="med" len="med"/>
                      <a:tailEnd type="none" w="med" len="med"/>
                    </a:lnL>
                    <a:lnR w="19050" cap="flat" cmpd="sng" algn="ctr">
                      <a:solidFill>
                        <a:schemeClr val="accent5">
                          <a:lumMod val="50000"/>
                        </a:schemeClr>
                      </a:solidFill>
                      <a:prstDash val="solid"/>
                      <a:round/>
                      <a:headEnd type="none" w="med" len="med"/>
                      <a:tailEnd type="none" w="med" len="med"/>
                    </a:lnR>
                    <a:lnT w="19050" cap="flat" cmpd="sng" algn="ctr">
                      <a:solidFill>
                        <a:schemeClr val="accent5">
                          <a:lumMod val="50000"/>
                        </a:schemeClr>
                      </a:solidFill>
                      <a:prstDash val="solid"/>
                      <a:round/>
                      <a:headEnd type="none" w="med" len="med"/>
                      <a:tailEnd type="none" w="med" len="med"/>
                    </a:lnT>
                    <a:lnB w="19050" cap="flat" cmpd="sng" algn="ctr">
                      <a:solidFill>
                        <a:schemeClr val="accent5">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zh-CN" altLang="en-US" sz="2400" b="1" kern="1200" dirty="0">
                          <a:solidFill>
                            <a:schemeClr val="accent4">
                              <a:lumMod val="10000"/>
                            </a:schemeClr>
                          </a:solidFill>
                          <a:latin typeface="黑体" panose="02010609060101010101" pitchFamily="49" charset="-122"/>
                          <a:ea typeface="黑体" panose="02010609060101010101" pitchFamily="49" charset="-122"/>
                          <a:cs typeface="Times New Roman" panose="02020603050405020304" pitchFamily="18" charset="0"/>
                        </a:rPr>
                        <a:t>简单、高速</a:t>
                      </a:r>
                      <a:endParaRPr lang="en-US" altLang="zh-CN" sz="2400" b="1" kern="1200" dirty="0">
                        <a:solidFill>
                          <a:schemeClr val="accent4">
                            <a:lumMod val="10000"/>
                          </a:schemeClr>
                        </a:solidFill>
                        <a:latin typeface="黑体" panose="02010609060101010101" pitchFamily="49" charset="-122"/>
                        <a:ea typeface="黑体" panose="02010609060101010101" pitchFamily="49" charset="-122"/>
                        <a:cs typeface="Times New Roman" panose="02020603050405020304" pitchFamily="18" charset="0"/>
                      </a:endParaRPr>
                    </a:p>
                    <a:p>
                      <a:pPr algn="l"/>
                      <a:r>
                        <a:rPr lang="zh-CN" altLang="en-US" sz="2400" b="1" kern="1200" dirty="0">
                          <a:solidFill>
                            <a:schemeClr val="accent4">
                              <a:lumMod val="10000"/>
                            </a:schemeClr>
                          </a:solidFill>
                          <a:latin typeface="黑体" panose="02010609060101010101" pitchFamily="49" charset="-122"/>
                          <a:ea typeface="黑体" panose="02010609060101010101" pitchFamily="49" charset="-122"/>
                          <a:cs typeface="Times New Roman" panose="02020603050405020304" pitchFamily="18" charset="0"/>
                        </a:rPr>
                        <a:t>安全性最弱</a:t>
                      </a:r>
                    </a:p>
                  </a:txBody>
                  <a:tcPr anchor="ctr">
                    <a:lnL w="19050" cap="flat" cmpd="sng" algn="ctr">
                      <a:solidFill>
                        <a:schemeClr val="accent5">
                          <a:lumMod val="50000"/>
                        </a:schemeClr>
                      </a:solidFill>
                      <a:prstDash val="solid"/>
                      <a:round/>
                      <a:headEnd type="none" w="med" len="med"/>
                      <a:tailEnd type="none" w="med" len="med"/>
                    </a:lnL>
                    <a:lnR w="19050" cap="flat" cmpd="sng" algn="ctr">
                      <a:solidFill>
                        <a:schemeClr val="accent5">
                          <a:lumMod val="50000"/>
                        </a:schemeClr>
                      </a:solidFill>
                      <a:prstDash val="solid"/>
                      <a:round/>
                      <a:headEnd type="none" w="med" len="med"/>
                      <a:tailEnd type="none" w="med" len="med"/>
                    </a:lnR>
                    <a:lnT w="19050" cap="flat" cmpd="sng" algn="ctr">
                      <a:solidFill>
                        <a:schemeClr val="accent5">
                          <a:lumMod val="50000"/>
                        </a:schemeClr>
                      </a:solidFill>
                      <a:prstDash val="solid"/>
                      <a:round/>
                      <a:headEnd type="none" w="med" len="med"/>
                      <a:tailEnd type="none" w="med" len="med"/>
                    </a:lnT>
                    <a:lnB w="19050" cap="flat" cmpd="sng" algn="ctr">
                      <a:solidFill>
                        <a:schemeClr val="accent5">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zh-CN" altLang="en-US" sz="2400" b="1" kern="1200" dirty="0">
                          <a:solidFill>
                            <a:schemeClr val="accent4">
                              <a:lumMod val="10000"/>
                            </a:schemeClr>
                          </a:solidFill>
                          <a:latin typeface="黑体" panose="02010609060101010101" pitchFamily="49" charset="-122"/>
                          <a:ea typeface="黑体" panose="02010609060101010101" pitchFamily="49" charset="-122"/>
                          <a:cs typeface="Times New Roman" panose="02020603050405020304" pitchFamily="18" charset="0"/>
                        </a:rPr>
                        <a:t>适合加密较短的信息，比如密钥</a:t>
                      </a:r>
                    </a:p>
                  </a:txBody>
                  <a:tcPr anchor="ctr">
                    <a:lnL w="19050" cap="flat" cmpd="sng" algn="ctr">
                      <a:solidFill>
                        <a:schemeClr val="accent5">
                          <a:lumMod val="50000"/>
                        </a:schemeClr>
                      </a:solidFill>
                      <a:prstDash val="solid"/>
                      <a:round/>
                      <a:headEnd type="none" w="med" len="med"/>
                      <a:tailEnd type="none" w="med" len="med"/>
                    </a:lnL>
                    <a:lnR w="19050" cap="flat" cmpd="sng" algn="ctr">
                      <a:solidFill>
                        <a:schemeClr val="accent5">
                          <a:lumMod val="50000"/>
                        </a:schemeClr>
                      </a:solidFill>
                      <a:prstDash val="solid"/>
                      <a:round/>
                      <a:headEnd type="none" w="med" len="med"/>
                      <a:tailEnd type="none" w="med" len="med"/>
                    </a:lnR>
                    <a:lnT w="19050" cap="flat" cmpd="sng" algn="ctr">
                      <a:solidFill>
                        <a:schemeClr val="accent5">
                          <a:lumMod val="50000"/>
                        </a:schemeClr>
                      </a:solidFill>
                      <a:prstDash val="solid"/>
                      <a:round/>
                      <a:headEnd type="none" w="med" len="med"/>
                      <a:tailEnd type="none" w="med" len="med"/>
                    </a:lnT>
                    <a:lnB w="19050" cap="flat" cmpd="sng" algn="ctr">
                      <a:solidFill>
                        <a:schemeClr val="accent5">
                          <a:lumMod val="5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1"/>
                  </a:ext>
                </a:extLst>
              </a:tr>
              <a:tr h="370840">
                <a:tc>
                  <a:txBody>
                    <a:bodyPr/>
                    <a:lstStyle/>
                    <a:p>
                      <a:pPr algn="ctr"/>
                      <a:endParaRPr lang="zh-CN" altLang="en-US" sz="2400" b="1" dirty="0">
                        <a:solidFill>
                          <a:schemeClr val="accent4">
                            <a:lumMod val="10000"/>
                          </a:schemeClr>
                        </a:solidFill>
                        <a:latin typeface="黑体" panose="02010609060101010101" pitchFamily="49" charset="-122"/>
                        <a:ea typeface="黑体" panose="02010609060101010101" pitchFamily="49" charset="-122"/>
                        <a:cs typeface="Times New Roman" panose="02020603050405020304" pitchFamily="18" charset="0"/>
                      </a:endParaRPr>
                    </a:p>
                  </a:txBody>
                  <a:tcPr anchor="ctr">
                    <a:lnL w="19050" cap="flat" cmpd="sng" algn="ctr">
                      <a:solidFill>
                        <a:schemeClr val="accent5">
                          <a:lumMod val="50000"/>
                        </a:schemeClr>
                      </a:solidFill>
                      <a:prstDash val="solid"/>
                      <a:round/>
                      <a:headEnd type="none" w="med" len="med"/>
                      <a:tailEnd type="none" w="med" len="med"/>
                    </a:lnL>
                    <a:lnR w="19050" cap="flat" cmpd="sng" algn="ctr">
                      <a:solidFill>
                        <a:schemeClr val="accent5">
                          <a:lumMod val="50000"/>
                        </a:schemeClr>
                      </a:solidFill>
                      <a:prstDash val="solid"/>
                      <a:round/>
                      <a:headEnd type="none" w="med" len="med"/>
                      <a:tailEnd type="none" w="med" len="med"/>
                    </a:lnR>
                    <a:lnT w="19050" cap="flat" cmpd="sng" algn="ctr">
                      <a:solidFill>
                        <a:schemeClr val="accent5">
                          <a:lumMod val="50000"/>
                        </a:schemeClr>
                      </a:solidFill>
                      <a:prstDash val="solid"/>
                      <a:round/>
                      <a:headEnd type="none" w="med" len="med"/>
                      <a:tailEnd type="none" w="med" len="med"/>
                    </a:lnT>
                    <a:lnB w="19050" cap="flat" cmpd="sng" algn="ctr">
                      <a:solidFill>
                        <a:schemeClr val="accent5">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zh-CN" altLang="en-US" sz="2400" b="1" kern="1200" dirty="0">
                          <a:solidFill>
                            <a:schemeClr val="accent4">
                              <a:lumMod val="10000"/>
                            </a:schemeClr>
                          </a:solidFill>
                          <a:latin typeface="黑体" panose="02010609060101010101" pitchFamily="49" charset="-122"/>
                          <a:ea typeface="黑体" panose="02010609060101010101" pitchFamily="49" charset="-122"/>
                          <a:cs typeface="Times New Roman" panose="02020603050405020304" pitchFamily="18" charset="0"/>
                        </a:rPr>
                        <a:t>安全性有增强</a:t>
                      </a:r>
                      <a:endParaRPr lang="en-US" altLang="zh-CN" sz="2400" b="1" kern="1200" dirty="0">
                        <a:solidFill>
                          <a:schemeClr val="accent4">
                            <a:lumMod val="10000"/>
                          </a:schemeClr>
                        </a:solidFill>
                        <a:latin typeface="黑体" panose="02010609060101010101" pitchFamily="49" charset="-122"/>
                        <a:ea typeface="黑体" panose="02010609060101010101" pitchFamily="49" charset="-122"/>
                        <a:cs typeface="Times New Roman" panose="02020603050405020304" pitchFamily="18" charset="0"/>
                      </a:endParaRPr>
                    </a:p>
                    <a:p>
                      <a:pPr algn="l"/>
                      <a:r>
                        <a:rPr lang="zh-CN" altLang="en-US" sz="2400" b="1" kern="1200" dirty="0">
                          <a:solidFill>
                            <a:schemeClr val="accent4">
                              <a:lumMod val="10000"/>
                            </a:schemeClr>
                          </a:solidFill>
                          <a:latin typeface="黑体" panose="02010609060101010101" pitchFamily="49" charset="-122"/>
                          <a:ea typeface="黑体" panose="02010609060101010101" pitchFamily="49" charset="-122"/>
                          <a:cs typeface="Times New Roman" panose="02020603050405020304" pitchFamily="18" charset="0"/>
                        </a:rPr>
                        <a:t>误差传递较大</a:t>
                      </a:r>
                    </a:p>
                  </a:txBody>
                  <a:tcPr anchor="ctr">
                    <a:lnL w="19050" cap="flat" cmpd="sng" algn="ctr">
                      <a:solidFill>
                        <a:schemeClr val="accent5">
                          <a:lumMod val="50000"/>
                        </a:schemeClr>
                      </a:solidFill>
                      <a:prstDash val="solid"/>
                      <a:round/>
                      <a:headEnd type="none" w="med" len="med"/>
                      <a:tailEnd type="none" w="med" len="med"/>
                    </a:lnL>
                    <a:lnR w="19050" cap="flat" cmpd="sng" algn="ctr">
                      <a:solidFill>
                        <a:schemeClr val="accent5">
                          <a:lumMod val="50000"/>
                        </a:schemeClr>
                      </a:solidFill>
                      <a:prstDash val="solid"/>
                      <a:round/>
                      <a:headEnd type="none" w="med" len="med"/>
                      <a:tailEnd type="none" w="med" len="med"/>
                    </a:lnR>
                    <a:lnT w="19050" cap="flat" cmpd="sng" algn="ctr">
                      <a:solidFill>
                        <a:schemeClr val="accent5">
                          <a:lumMod val="50000"/>
                        </a:schemeClr>
                      </a:solidFill>
                      <a:prstDash val="solid"/>
                      <a:round/>
                      <a:headEnd type="none" w="med" len="med"/>
                      <a:tailEnd type="none" w="med" len="med"/>
                    </a:lnT>
                    <a:lnB w="19050" cap="flat" cmpd="sng" algn="ctr">
                      <a:solidFill>
                        <a:schemeClr val="accent5">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zh-CN" altLang="en-US" sz="2400" b="1" kern="1200" dirty="0">
                          <a:solidFill>
                            <a:schemeClr val="accent4">
                              <a:lumMod val="10000"/>
                            </a:schemeClr>
                          </a:solidFill>
                          <a:latin typeface="黑体" panose="02010609060101010101" pitchFamily="49" charset="-122"/>
                          <a:ea typeface="黑体" panose="02010609060101010101" pitchFamily="49" charset="-122"/>
                          <a:cs typeface="Times New Roman" panose="02020603050405020304" pitchFamily="18" charset="0"/>
                        </a:rPr>
                        <a:t>适合对明文的格式无特殊要求，不容易丢明文信号的环境</a:t>
                      </a:r>
                    </a:p>
                  </a:txBody>
                  <a:tcPr anchor="ctr">
                    <a:lnL w="19050" cap="flat" cmpd="sng" algn="ctr">
                      <a:solidFill>
                        <a:schemeClr val="accent5">
                          <a:lumMod val="50000"/>
                        </a:schemeClr>
                      </a:solidFill>
                      <a:prstDash val="solid"/>
                      <a:round/>
                      <a:headEnd type="none" w="med" len="med"/>
                      <a:tailEnd type="none" w="med" len="med"/>
                    </a:lnL>
                    <a:lnR w="19050" cap="flat" cmpd="sng" algn="ctr">
                      <a:solidFill>
                        <a:schemeClr val="accent5">
                          <a:lumMod val="50000"/>
                        </a:schemeClr>
                      </a:solidFill>
                      <a:prstDash val="solid"/>
                      <a:round/>
                      <a:headEnd type="none" w="med" len="med"/>
                      <a:tailEnd type="none" w="med" len="med"/>
                    </a:lnR>
                    <a:lnT w="19050" cap="flat" cmpd="sng" algn="ctr">
                      <a:solidFill>
                        <a:schemeClr val="accent5">
                          <a:lumMod val="50000"/>
                        </a:schemeClr>
                      </a:solidFill>
                      <a:prstDash val="solid"/>
                      <a:round/>
                      <a:headEnd type="none" w="med" len="med"/>
                      <a:tailEnd type="none" w="med" len="med"/>
                    </a:lnT>
                    <a:lnB w="19050" cap="flat" cmpd="sng" algn="ctr">
                      <a:solidFill>
                        <a:schemeClr val="accent5">
                          <a:lumMod val="5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2"/>
                  </a:ext>
                </a:extLst>
              </a:tr>
              <a:tr h="370840">
                <a:tc>
                  <a:txBody>
                    <a:bodyPr/>
                    <a:lstStyle/>
                    <a:p>
                      <a:pPr algn="ctr"/>
                      <a:endParaRPr lang="zh-CN" altLang="en-US" sz="2400" b="1" dirty="0">
                        <a:solidFill>
                          <a:schemeClr val="accent4">
                            <a:lumMod val="10000"/>
                          </a:schemeClr>
                        </a:solidFill>
                        <a:latin typeface="黑体" panose="02010609060101010101" pitchFamily="49" charset="-122"/>
                        <a:ea typeface="黑体" panose="02010609060101010101" pitchFamily="49" charset="-122"/>
                        <a:cs typeface="Times New Roman" panose="02020603050405020304" pitchFamily="18" charset="0"/>
                      </a:endParaRPr>
                    </a:p>
                  </a:txBody>
                  <a:tcPr anchor="ctr">
                    <a:lnL w="19050" cap="flat" cmpd="sng" algn="ctr">
                      <a:solidFill>
                        <a:schemeClr val="accent5">
                          <a:lumMod val="50000"/>
                        </a:schemeClr>
                      </a:solidFill>
                      <a:prstDash val="solid"/>
                      <a:round/>
                      <a:headEnd type="none" w="med" len="med"/>
                      <a:tailEnd type="none" w="med" len="med"/>
                    </a:lnL>
                    <a:lnR w="19050" cap="flat" cmpd="sng" algn="ctr">
                      <a:solidFill>
                        <a:schemeClr val="accent5">
                          <a:lumMod val="50000"/>
                        </a:schemeClr>
                      </a:solidFill>
                      <a:prstDash val="solid"/>
                      <a:round/>
                      <a:headEnd type="none" w="med" len="med"/>
                      <a:tailEnd type="none" w="med" len="med"/>
                    </a:lnR>
                    <a:lnT w="19050" cap="flat" cmpd="sng" algn="ctr">
                      <a:solidFill>
                        <a:schemeClr val="accent5">
                          <a:lumMod val="50000"/>
                        </a:schemeClr>
                      </a:solidFill>
                      <a:prstDash val="solid"/>
                      <a:round/>
                      <a:headEnd type="none" w="med" len="med"/>
                      <a:tailEnd type="none" w="med" len="med"/>
                    </a:lnT>
                    <a:lnB w="19050" cap="flat" cmpd="sng" algn="ctr">
                      <a:solidFill>
                        <a:schemeClr val="accent5">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l" defTabSz="914400" rtl="0" eaLnBrk="1" latinLnBrk="0" hangingPunct="1"/>
                      <a:r>
                        <a:rPr lang="zh-CN" altLang="en-US" sz="2400" b="1" kern="1200" dirty="0">
                          <a:solidFill>
                            <a:schemeClr val="accent4">
                              <a:lumMod val="10000"/>
                            </a:schemeClr>
                          </a:solidFill>
                          <a:latin typeface="黑体" panose="02010609060101010101" pitchFamily="49" charset="-122"/>
                          <a:ea typeface="黑体" panose="02010609060101010101" pitchFamily="49" charset="-122"/>
                          <a:cs typeface="Times New Roman" panose="02020603050405020304" pitchFamily="18" charset="0"/>
                        </a:rPr>
                        <a:t>            流密码</a:t>
                      </a:r>
                      <a:endParaRPr lang="en-US" altLang="zh-CN" sz="2400" b="1" kern="1200" dirty="0">
                        <a:solidFill>
                          <a:schemeClr val="accent4">
                            <a:lumMod val="10000"/>
                          </a:schemeClr>
                        </a:solidFill>
                        <a:latin typeface="黑体" panose="02010609060101010101" pitchFamily="49" charset="-122"/>
                        <a:ea typeface="黑体" panose="02010609060101010101" pitchFamily="49" charset="-122"/>
                        <a:cs typeface="Times New Roman" panose="02020603050405020304" pitchFamily="18" charset="0"/>
                      </a:endParaRPr>
                    </a:p>
                    <a:p>
                      <a:pPr marL="0" algn="l" defTabSz="914400" rtl="0" eaLnBrk="1" latinLnBrk="0" hangingPunct="1"/>
                      <a:r>
                        <a:rPr lang="zh-CN" altLang="en-US" sz="2400" b="1" kern="1200" dirty="0">
                          <a:solidFill>
                            <a:schemeClr val="accent4">
                              <a:lumMod val="10000"/>
                            </a:schemeClr>
                          </a:solidFill>
                          <a:latin typeface="黑体" panose="02010609060101010101" pitchFamily="49" charset="-122"/>
                          <a:ea typeface="黑体" panose="02010609060101010101" pitchFamily="49" charset="-122"/>
                          <a:cs typeface="Times New Roman" panose="02020603050405020304" pitchFamily="18" charset="0"/>
                        </a:rPr>
                        <a:t>安全性较强</a:t>
                      </a:r>
                    </a:p>
                  </a:txBody>
                  <a:tcPr anchor="ctr">
                    <a:lnL w="19050" cap="flat" cmpd="sng" algn="ctr">
                      <a:solidFill>
                        <a:schemeClr val="accent5">
                          <a:lumMod val="50000"/>
                        </a:schemeClr>
                      </a:solidFill>
                      <a:prstDash val="solid"/>
                      <a:round/>
                      <a:headEnd type="none" w="med" len="med"/>
                      <a:tailEnd type="none" w="med" len="med"/>
                    </a:lnL>
                    <a:lnR w="19050" cap="flat" cmpd="sng" algn="ctr">
                      <a:solidFill>
                        <a:schemeClr val="accent5">
                          <a:lumMod val="50000"/>
                        </a:schemeClr>
                      </a:solidFill>
                      <a:prstDash val="solid"/>
                      <a:round/>
                      <a:headEnd type="none" w="med" len="med"/>
                      <a:tailEnd type="none" w="med" len="med"/>
                    </a:lnR>
                    <a:lnT w="19050" cap="flat" cmpd="sng" algn="ctr">
                      <a:solidFill>
                        <a:schemeClr val="accent5">
                          <a:lumMod val="50000"/>
                        </a:schemeClr>
                      </a:solidFill>
                      <a:prstDash val="solid"/>
                      <a:round/>
                      <a:headEnd type="none" w="med" len="med"/>
                      <a:tailEnd type="none" w="med" len="med"/>
                    </a:lnT>
                    <a:lnB w="19050" cap="flat" cmpd="sng" algn="ctr">
                      <a:solidFill>
                        <a:schemeClr val="accent5">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l" defTabSz="914400" rtl="0" eaLnBrk="1" latinLnBrk="0" hangingPunct="1"/>
                      <a:r>
                        <a:rPr lang="zh-CN" altLang="en-US" sz="2400" b="1" kern="1200" dirty="0">
                          <a:solidFill>
                            <a:schemeClr val="accent4">
                              <a:lumMod val="10000"/>
                            </a:schemeClr>
                          </a:solidFill>
                          <a:latin typeface="黑体" panose="02010609060101010101" pitchFamily="49" charset="-122"/>
                          <a:ea typeface="黑体" panose="02010609060101010101" pitchFamily="49" charset="-122"/>
                          <a:cs typeface="Times New Roman" panose="02020603050405020304" pitchFamily="18" charset="0"/>
                        </a:rPr>
                        <a:t>适合对明文的格式有特殊要求，容易丢密文信号的环境</a:t>
                      </a:r>
                    </a:p>
                  </a:txBody>
                  <a:tcPr anchor="ctr">
                    <a:lnL w="19050" cap="flat" cmpd="sng" algn="ctr">
                      <a:solidFill>
                        <a:schemeClr val="accent5">
                          <a:lumMod val="50000"/>
                        </a:schemeClr>
                      </a:solidFill>
                      <a:prstDash val="solid"/>
                      <a:round/>
                      <a:headEnd type="none" w="med" len="med"/>
                      <a:tailEnd type="none" w="med" len="med"/>
                    </a:lnL>
                    <a:lnR w="19050" cap="flat" cmpd="sng" algn="ctr">
                      <a:solidFill>
                        <a:schemeClr val="accent5">
                          <a:lumMod val="50000"/>
                        </a:schemeClr>
                      </a:solidFill>
                      <a:prstDash val="solid"/>
                      <a:round/>
                      <a:headEnd type="none" w="med" len="med"/>
                      <a:tailEnd type="none" w="med" len="med"/>
                    </a:lnR>
                    <a:lnT w="19050" cap="flat" cmpd="sng" algn="ctr">
                      <a:solidFill>
                        <a:schemeClr val="accent5">
                          <a:lumMod val="50000"/>
                        </a:schemeClr>
                      </a:solidFill>
                      <a:prstDash val="solid"/>
                      <a:round/>
                      <a:headEnd type="none" w="med" len="med"/>
                      <a:tailEnd type="none" w="med" len="med"/>
                    </a:lnT>
                    <a:lnB w="19050" cap="flat" cmpd="sng" algn="ctr">
                      <a:solidFill>
                        <a:schemeClr val="accent5">
                          <a:lumMod val="5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3"/>
                  </a:ext>
                </a:extLst>
              </a:tr>
              <a:tr h="370840">
                <a:tc>
                  <a:txBody>
                    <a:bodyPr/>
                    <a:lstStyle/>
                    <a:p>
                      <a:pPr algn="ctr"/>
                      <a:endParaRPr lang="zh-CN" altLang="en-US" sz="2400" b="1" dirty="0">
                        <a:solidFill>
                          <a:schemeClr val="accent4">
                            <a:lumMod val="10000"/>
                          </a:schemeClr>
                        </a:solidFill>
                        <a:latin typeface="黑体" panose="02010609060101010101" pitchFamily="49" charset="-122"/>
                        <a:ea typeface="黑体" panose="02010609060101010101" pitchFamily="49" charset="-122"/>
                        <a:cs typeface="Times New Roman" panose="02020603050405020304" pitchFamily="18" charset="0"/>
                      </a:endParaRPr>
                    </a:p>
                  </a:txBody>
                  <a:tcPr anchor="ctr">
                    <a:lnL w="19050" cap="flat" cmpd="sng" algn="ctr">
                      <a:solidFill>
                        <a:schemeClr val="accent5">
                          <a:lumMod val="50000"/>
                        </a:schemeClr>
                      </a:solidFill>
                      <a:prstDash val="solid"/>
                      <a:round/>
                      <a:headEnd type="none" w="med" len="med"/>
                      <a:tailEnd type="none" w="med" len="med"/>
                    </a:lnL>
                    <a:lnR w="19050" cap="flat" cmpd="sng" algn="ctr">
                      <a:solidFill>
                        <a:schemeClr val="accent5">
                          <a:lumMod val="50000"/>
                        </a:schemeClr>
                      </a:solidFill>
                      <a:prstDash val="solid"/>
                      <a:round/>
                      <a:headEnd type="none" w="med" len="med"/>
                      <a:tailEnd type="none" w="med" len="med"/>
                    </a:lnR>
                    <a:lnT w="19050" cap="flat" cmpd="sng" algn="ctr">
                      <a:solidFill>
                        <a:schemeClr val="accent5">
                          <a:lumMod val="50000"/>
                        </a:schemeClr>
                      </a:solidFill>
                      <a:prstDash val="solid"/>
                      <a:round/>
                      <a:headEnd type="none" w="med" len="med"/>
                      <a:tailEnd type="none" w="med" len="med"/>
                    </a:lnT>
                    <a:lnB w="19050" cap="flat" cmpd="sng" algn="ctr">
                      <a:solidFill>
                        <a:schemeClr val="accent5">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zh-CN" altLang="en-US" sz="2400" b="1" kern="1200" baseline="0" dirty="0">
                          <a:solidFill>
                            <a:schemeClr val="accent4">
                              <a:lumMod val="10000"/>
                            </a:schemeClr>
                          </a:solidFill>
                          <a:latin typeface="黑体" panose="02010609060101010101" pitchFamily="49" charset="-122"/>
                          <a:ea typeface="黑体" panose="02010609060101010101" pitchFamily="49" charset="-122"/>
                          <a:cs typeface="Times New Roman" panose="02020603050405020304" pitchFamily="18" charset="0"/>
                        </a:rPr>
                        <a:t>            </a:t>
                      </a:r>
                      <a:r>
                        <a:rPr lang="zh-CN" altLang="en-US" sz="2400" b="1" kern="1200" dirty="0">
                          <a:solidFill>
                            <a:schemeClr val="accent4">
                              <a:lumMod val="10000"/>
                            </a:schemeClr>
                          </a:solidFill>
                          <a:latin typeface="黑体" panose="02010609060101010101" pitchFamily="49" charset="-122"/>
                          <a:ea typeface="黑体" panose="02010609060101010101" pitchFamily="49" charset="-122"/>
                          <a:cs typeface="Times New Roman" panose="02020603050405020304" pitchFamily="18" charset="0"/>
                        </a:rPr>
                        <a:t>流密码</a:t>
                      </a:r>
                      <a:endParaRPr lang="en-US" altLang="zh-CN" sz="2400" b="1" kern="1200" dirty="0">
                        <a:solidFill>
                          <a:schemeClr val="accent4">
                            <a:lumMod val="10000"/>
                          </a:schemeClr>
                        </a:solidFill>
                        <a:latin typeface="黑体" panose="02010609060101010101" pitchFamily="49" charset="-122"/>
                        <a:ea typeface="黑体" panose="02010609060101010101" pitchFamily="49" charset="-122"/>
                        <a:cs typeface="Times New Roman" panose="02020603050405020304" pitchFamily="18" charset="0"/>
                      </a:endParaRPr>
                    </a:p>
                    <a:p>
                      <a:pPr algn="l"/>
                      <a:r>
                        <a:rPr lang="zh-CN" altLang="en-US" sz="2400" b="1" kern="1200" dirty="0">
                          <a:solidFill>
                            <a:schemeClr val="accent4">
                              <a:lumMod val="10000"/>
                            </a:schemeClr>
                          </a:solidFill>
                          <a:latin typeface="黑体" panose="02010609060101010101" pitchFamily="49" charset="-122"/>
                          <a:ea typeface="黑体" panose="02010609060101010101" pitchFamily="49" charset="-122"/>
                          <a:cs typeface="Times New Roman" panose="02020603050405020304" pitchFamily="18" charset="0"/>
                        </a:rPr>
                        <a:t>误差传递小</a:t>
                      </a:r>
                    </a:p>
                  </a:txBody>
                  <a:tcPr anchor="ctr">
                    <a:lnL w="19050" cap="flat" cmpd="sng" algn="ctr">
                      <a:solidFill>
                        <a:schemeClr val="accent5">
                          <a:lumMod val="50000"/>
                        </a:schemeClr>
                      </a:solidFill>
                      <a:prstDash val="solid"/>
                      <a:round/>
                      <a:headEnd type="none" w="med" len="med"/>
                      <a:tailEnd type="none" w="med" len="med"/>
                    </a:lnL>
                    <a:lnR w="19050" cap="flat" cmpd="sng" algn="ctr">
                      <a:solidFill>
                        <a:schemeClr val="accent5">
                          <a:lumMod val="50000"/>
                        </a:schemeClr>
                      </a:solidFill>
                      <a:prstDash val="solid"/>
                      <a:round/>
                      <a:headEnd type="none" w="med" len="med"/>
                      <a:tailEnd type="none" w="med" len="med"/>
                    </a:lnR>
                    <a:lnT w="19050" cap="flat" cmpd="sng" algn="ctr">
                      <a:solidFill>
                        <a:schemeClr val="accent5">
                          <a:lumMod val="50000"/>
                        </a:schemeClr>
                      </a:solidFill>
                      <a:prstDash val="solid"/>
                      <a:round/>
                      <a:headEnd type="none" w="med" len="med"/>
                      <a:tailEnd type="none" w="med" len="med"/>
                    </a:lnT>
                    <a:lnB w="19050" cap="flat" cmpd="sng" algn="ctr">
                      <a:solidFill>
                        <a:schemeClr val="accent5">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zh-CN" altLang="en-US" sz="2400" b="1" kern="1200" dirty="0">
                          <a:solidFill>
                            <a:schemeClr val="accent4">
                              <a:lumMod val="10000"/>
                            </a:schemeClr>
                          </a:solidFill>
                          <a:latin typeface="黑体" panose="02010609060101010101" pitchFamily="49" charset="-122"/>
                          <a:ea typeface="黑体" panose="02010609060101010101" pitchFamily="49" charset="-122"/>
                          <a:cs typeface="Times New Roman" panose="02020603050405020304" pitchFamily="18" charset="0"/>
                        </a:rPr>
                        <a:t>常用于卫星通信中的加密，即不易丢信号，但信号特别容易错</a:t>
                      </a:r>
                    </a:p>
                  </a:txBody>
                  <a:tcPr anchor="ctr">
                    <a:lnL w="19050" cap="flat" cmpd="sng" algn="ctr">
                      <a:solidFill>
                        <a:schemeClr val="accent5">
                          <a:lumMod val="50000"/>
                        </a:schemeClr>
                      </a:solidFill>
                      <a:prstDash val="solid"/>
                      <a:round/>
                      <a:headEnd type="none" w="med" len="med"/>
                      <a:tailEnd type="none" w="med" len="med"/>
                    </a:lnL>
                    <a:lnR w="19050" cap="flat" cmpd="sng" algn="ctr">
                      <a:solidFill>
                        <a:schemeClr val="accent5">
                          <a:lumMod val="50000"/>
                        </a:schemeClr>
                      </a:solidFill>
                      <a:prstDash val="solid"/>
                      <a:round/>
                      <a:headEnd type="none" w="med" len="med"/>
                      <a:tailEnd type="none" w="med" len="med"/>
                    </a:lnR>
                    <a:lnT w="19050" cap="flat" cmpd="sng" algn="ctr">
                      <a:solidFill>
                        <a:schemeClr val="accent5">
                          <a:lumMod val="50000"/>
                        </a:schemeClr>
                      </a:solidFill>
                      <a:prstDash val="solid"/>
                      <a:round/>
                      <a:headEnd type="none" w="med" len="med"/>
                      <a:tailEnd type="none" w="med" len="med"/>
                    </a:lnT>
                    <a:lnB w="19050" cap="flat" cmpd="sng" algn="ctr">
                      <a:solidFill>
                        <a:schemeClr val="accent5">
                          <a:lumMod val="5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4"/>
                  </a:ext>
                </a:extLst>
              </a:tr>
              <a:tr h="370840">
                <a:tc>
                  <a:txBody>
                    <a:bodyPr/>
                    <a:lstStyle/>
                    <a:p>
                      <a:pPr algn="ctr"/>
                      <a:endParaRPr lang="zh-CN" altLang="en-US" sz="2400" b="1" dirty="0">
                        <a:solidFill>
                          <a:schemeClr val="accent4">
                            <a:lumMod val="10000"/>
                          </a:schemeClr>
                        </a:solidFill>
                        <a:latin typeface="黑体" panose="02010609060101010101" pitchFamily="49" charset="-122"/>
                        <a:ea typeface="黑体" panose="02010609060101010101" pitchFamily="49" charset="-122"/>
                        <a:cs typeface="Times New Roman" panose="02020603050405020304" pitchFamily="18" charset="0"/>
                      </a:endParaRPr>
                    </a:p>
                  </a:txBody>
                  <a:tcPr anchor="ctr">
                    <a:lnL w="19050" cap="flat" cmpd="sng" algn="ctr">
                      <a:solidFill>
                        <a:schemeClr val="accent5">
                          <a:lumMod val="50000"/>
                        </a:schemeClr>
                      </a:solidFill>
                      <a:prstDash val="solid"/>
                      <a:round/>
                      <a:headEnd type="none" w="med" len="med"/>
                      <a:tailEnd type="none" w="med" len="med"/>
                    </a:lnL>
                    <a:lnR w="19050" cap="flat" cmpd="sng" algn="ctr">
                      <a:solidFill>
                        <a:schemeClr val="accent5">
                          <a:lumMod val="50000"/>
                        </a:schemeClr>
                      </a:solidFill>
                      <a:prstDash val="solid"/>
                      <a:round/>
                      <a:headEnd type="none" w="med" len="med"/>
                      <a:tailEnd type="none" w="med" len="med"/>
                    </a:lnR>
                    <a:lnT w="19050" cap="flat" cmpd="sng" algn="ctr">
                      <a:solidFill>
                        <a:schemeClr val="accent5">
                          <a:lumMod val="50000"/>
                        </a:schemeClr>
                      </a:solidFill>
                      <a:prstDash val="solid"/>
                      <a:round/>
                      <a:headEnd type="none" w="med" len="med"/>
                      <a:tailEnd type="none" w="med" len="med"/>
                    </a:lnT>
                    <a:lnB w="19050" cap="flat" cmpd="sng" algn="ctr">
                      <a:solidFill>
                        <a:schemeClr val="accent5">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zh-CN" altLang="en-US" sz="2400" b="1" kern="1200" dirty="0">
                          <a:solidFill>
                            <a:schemeClr val="accent4">
                              <a:lumMod val="10000"/>
                            </a:schemeClr>
                          </a:solidFill>
                          <a:latin typeface="黑体" panose="02010609060101010101" pitchFamily="49" charset="-122"/>
                          <a:ea typeface="黑体" panose="02010609060101010101" pitchFamily="49" charset="-122"/>
                          <a:cs typeface="Times New Roman" panose="02020603050405020304" pitchFamily="18" charset="0"/>
                        </a:rPr>
                        <a:t>高效率</a:t>
                      </a:r>
                      <a:endParaRPr lang="en-US" altLang="zh-CN" sz="2400" b="1" kern="1200" dirty="0">
                        <a:solidFill>
                          <a:schemeClr val="accent4">
                            <a:lumMod val="10000"/>
                          </a:schemeClr>
                        </a:solidFill>
                        <a:latin typeface="黑体" panose="02010609060101010101" pitchFamily="49" charset="-122"/>
                        <a:ea typeface="黑体" panose="02010609060101010101" pitchFamily="49" charset="-122"/>
                        <a:cs typeface="Times New Roman" panose="02020603050405020304" pitchFamily="18" charset="0"/>
                      </a:endParaRPr>
                    </a:p>
                    <a:p>
                      <a:pPr algn="l"/>
                      <a:r>
                        <a:rPr lang="zh-CN" altLang="en-US" sz="2400" b="1" kern="1200" dirty="0">
                          <a:solidFill>
                            <a:schemeClr val="accent4">
                              <a:lumMod val="10000"/>
                            </a:schemeClr>
                          </a:solidFill>
                          <a:latin typeface="黑体" panose="02010609060101010101" pitchFamily="49" charset="-122"/>
                          <a:ea typeface="黑体" panose="02010609060101010101" pitchFamily="49" charset="-122"/>
                          <a:cs typeface="Times New Roman" panose="02020603050405020304" pitchFamily="18" charset="0"/>
                        </a:rPr>
                        <a:t>随机访问特性</a:t>
                      </a:r>
                    </a:p>
                  </a:txBody>
                  <a:tcPr anchor="ctr">
                    <a:lnL w="19050" cap="flat" cmpd="sng" algn="ctr">
                      <a:solidFill>
                        <a:schemeClr val="accent5">
                          <a:lumMod val="50000"/>
                        </a:schemeClr>
                      </a:solidFill>
                      <a:prstDash val="solid"/>
                      <a:round/>
                      <a:headEnd type="none" w="med" len="med"/>
                      <a:tailEnd type="none" w="med" len="med"/>
                    </a:lnL>
                    <a:lnR w="19050" cap="flat" cmpd="sng" algn="ctr">
                      <a:solidFill>
                        <a:schemeClr val="accent5">
                          <a:lumMod val="50000"/>
                        </a:schemeClr>
                      </a:solidFill>
                      <a:prstDash val="solid"/>
                      <a:round/>
                      <a:headEnd type="none" w="med" len="med"/>
                      <a:tailEnd type="none" w="med" len="med"/>
                    </a:lnR>
                    <a:lnT w="19050" cap="flat" cmpd="sng" algn="ctr">
                      <a:solidFill>
                        <a:schemeClr val="accent5">
                          <a:lumMod val="50000"/>
                        </a:schemeClr>
                      </a:solidFill>
                      <a:prstDash val="solid"/>
                      <a:round/>
                      <a:headEnd type="none" w="med" len="med"/>
                      <a:tailEnd type="none" w="med" len="med"/>
                    </a:lnT>
                    <a:lnB w="19050" cap="flat" cmpd="sng" algn="ctr">
                      <a:solidFill>
                        <a:schemeClr val="accent5">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zh-CN" altLang="en-US" sz="2400" b="1" kern="1200" dirty="0">
                          <a:solidFill>
                            <a:schemeClr val="accent4">
                              <a:lumMod val="10000"/>
                            </a:schemeClr>
                          </a:solidFill>
                          <a:latin typeface="黑体" panose="02010609060101010101" pitchFamily="49" charset="-122"/>
                          <a:ea typeface="黑体" panose="02010609060101010101" pitchFamily="49" charset="-122"/>
                          <a:cs typeface="Times New Roman" panose="02020603050405020304" pitchFamily="18" charset="0"/>
                        </a:rPr>
                        <a:t>用于高速需求和数据库的加密</a:t>
                      </a:r>
                    </a:p>
                  </a:txBody>
                  <a:tcPr anchor="ctr">
                    <a:lnL w="19050" cap="flat" cmpd="sng" algn="ctr">
                      <a:solidFill>
                        <a:schemeClr val="accent5">
                          <a:lumMod val="50000"/>
                        </a:schemeClr>
                      </a:solidFill>
                      <a:prstDash val="solid"/>
                      <a:round/>
                      <a:headEnd type="none" w="med" len="med"/>
                      <a:tailEnd type="none" w="med" len="med"/>
                    </a:lnL>
                    <a:lnR w="19050" cap="flat" cmpd="sng" algn="ctr">
                      <a:solidFill>
                        <a:schemeClr val="accent5">
                          <a:lumMod val="50000"/>
                        </a:schemeClr>
                      </a:solidFill>
                      <a:prstDash val="solid"/>
                      <a:round/>
                      <a:headEnd type="none" w="med" len="med"/>
                      <a:tailEnd type="none" w="med" len="med"/>
                    </a:lnR>
                    <a:lnT w="19050" cap="flat" cmpd="sng" algn="ctr">
                      <a:solidFill>
                        <a:schemeClr val="accent5">
                          <a:lumMod val="50000"/>
                        </a:schemeClr>
                      </a:solidFill>
                      <a:prstDash val="solid"/>
                      <a:round/>
                      <a:headEnd type="none" w="med" len="med"/>
                      <a:tailEnd type="none" w="med" len="med"/>
                    </a:lnT>
                    <a:lnB w="19050" cap="flat" cmpd="sng" algn="ctr">
                      <a:solidFill>
                        <a:schemeClr val="accent5">
                          <a:lumMod val="5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5"/>
                  </a:ext>
                </a:extLst>
              </a:tr>
            </a:tbl>
          </a:graphicData>
        </a:graphic>
      </p:graphicFrame>
      <p:sp>
        <p:nvSpPr>
          <p:cNvPr id="6" name="矩形 5"/>
          <p:cNvSpPr/>
          <p:nvPr/>
        </p:nvSpPr>
        <p:spPr>
          <a:xfrm>
            <a:off x="687056" y="1822428"/>
            <a:ext cx="817852" cy="461665"/>
          </a:xfrm>
          <a:prstGeom prst="rect">
            <a:avLst/>
          </a:prstGeom>
        </p:spPr>
        <p:txBody>
          <a:bodyPr wrap="none">
            <a:spAutoFit/>
          </a:bodyPr>
          <a:lstStyle/>
          <a:p>
            <a:pPr algn="ctr"/>
            <a:r>
              <a:rPr lang="en-US" altLang="zh-CN" sz="2400" u="none" dirty="0">
                <a:solidFill>
                  <a:schemeClr val="accent4">
                    <a:lumMod val="10000"/>
                  </a:schemeClr>
                </a:solidFill>
              </a:rPr>
              <a:t>ECB</a:t>
            </a:r>
            <a:endParaRPr lang="zh-CN" altLang="en-US" sz="2400" u="none" dirty="0">
              <a:solidFill>
                <a:schemeClr val="accent4">
                  <a:lumMod val="10000"/>
                </a:schemeClr>
              </a:solidFill>
            </a:endParaRPr>
          </a:p>
        </p:txBody>
      </p:sp>
      <p:sp>
        <p:nvSpPr>
          <p:cNvPr id="7" name="矩形 6"/>
          <p:cNvSpPr/>
          <p:nvPr/>
        </p:nvSpPr>
        <p:spPr>
          <a:xfrm>
            <a:off x="665109" y="2662227"/>
            <a:ext cx="835485" cy="461665"/>
          </a:xfrm>
          <a:prstGeom prst="rect">
            <a:avLst/>
          </a:prstGeom>
        </p:spPr>
        <p:txBody>
          <a:bodyPr wrap="none">
            <a:spAutoFit/>
          </a:bodyPr>
          <a:lstStyle/>
          <a:p>
            <a:pPr algn="ctr"/>
            <a:r>
              <a:rPr lang="en-US" altLang="zh-CN" sz="2400" u="none" dirty="0">
                <a:solidFill>
                  <a:schemeClr val="accent4">
                    <a:lumMod val="10000"/>
                  </a:schemeClr>
                </a:solidFill>
              </a:rPr>
              <a:t>CBC</a:t>
            </a:r>
            <a:endParaRPr lang="zh-CN" altLang="en-US" sz="2400" u="none" dirty="0">
              <a:solidFill>
                <a:schemeClr val="accent4">
                  <a:lumMod val="10000"/>
                </a:schemeClr>
              </a:solidFill>
            </a:endParaRPr>
          </a:p>
        </p:txBody>
      </p:sp>
      <p:sp>
        <p:nvSpPr>
          <p:cNvPr id="8" name="矩形 7"/>
          <p:cNvSpPr/>
          <p:nvPr/>
        </p:nvSpPr>
        <p:spPr>
          <a:xfrm>
            <a:off x="668175" y="3611565"/>
            <a:ext cx="800220" cy="461665"/>
          </a:xfrm>
          <a:prstGeom prst="rect">
            <a:avLst/>
          </a:prstGeom>
        </p:spPr>
        <p:txBody>
          <a:bodyPr wrap="none">
            <a:spAutoFit/>
          </a:bodyPr>
          <a:lstStyle/>
          <a:p>
            <a:pPr algn="ctr"/>
            <a:r>
              <a:rPr lang="en-US" altLang="zh-CN" sz="2400" u="none" dirty="0">
                <a:solidFill>
                  <a:schemeClr val="accent4">
                    <a:lumMod val="10000"/>
                  </a:schemeClr>
                </a:solidFill>
              </a:rPr>
              <a:t>CFB</a:t>
            </a:r>
            <a:endParaRPr lang="zh-CN" altLang="en-US" sz="2400" u="none" dirty="0">
              <a:solidFill>
                <a:schemeClr val="accent4">
                  <a:lumMod val="10000"/>
                </a:schemeClr>
              </a:solidFill>
            </a:endParaRPr>
          </a:p>
        </p:txBody>
      </p:sp>
      <p:sp>
        <p:nvSpPr>
          <p:cNvPr id="9" name="矩形 8"/>
          <p:cNvSpPr/>
          <p:nvPr/>
        </p:nvSpPr>
        <p:spPr>
          <a:xfrm>
            <a:off x="652146" y="4756472"/>
            <a:ext cx="816249" cy="461665"/>
          </a:xfrm>
          <a:prstGeom prst="rect">
            <a:avLst/>
          </a:prstGeom>
        </p:spPr>
        <p:txBody>
          <a:bodyPr wrap="none">
            <a:spAutoFit/>
          </a:bodyPr>
          <a:lstStyle/>
          <a:p>
            <a:pPr algn="ctr"/>
            <a:r>
              <a:rPr lang="en-US" altLang="zh-CN" sz="2400" u="none" dirty="0">
                <a:solidFill>
                  <a:schemeClr val="accent4">
                    <a:lumMod val="10000"/>
                  </a:schemeClr>
                </a:solidFill>
              </a:rPr>
              <a:t>OFB</a:t>
            </a:r>
            <a:endParaRPr lang="zh-CN" altLang="en-US" sz="2400" u="none" dirty="0">
              <a:solidFill>
                <a:schemeClr val="accent4">
                  <a:lumMod val="10000"/>
                </a:schemeClr>
              </a:solidFill>
            </a:endParaRPr>
          </a:p>
        </p:txBody>
      </p:sp>
      <p:sp>
        <p:nvSpPr>
          <p:cNvPr id="10" name="矩形 9"/>
          <p:cNvSpPr/>
          <p:nvPr/>
        </p:nvSpPr>
        <p:spPr>
          <a:xfrm>
            <a:off x="1857432" y="3259439"/>
            <a:ext cx="1107996" cy="461665"/>
          </a:xfrm>
          <a:prstGeom prst="rect">
            <a:avLst/>
          </a:prstGeom>
        </p:spPr>
        <p:txBody>
          <a:bodyPr wrap="none">
            <a:spAutoFit/>
          </a:bodyPr>
          <a:lstStyle/>
          <a:p>
            <a:r>
              <a:rPr lang="zh-CN" altLang="en-US" sz="2400" u="none" dirty="0">
                <a:solidFill>
                  <a:srgbClr val="FF0000"/>
                </a:solidFill>
                <a:latin typeface="黑体" panose="02010609060101010101" pitchFamily="49" charset="-122"/>
                <a:ea typeface="黑体" panose="02010609060101010101" pitchFamily="49" charset="-122"/>
              </a:rPr>
              <a:t>自同步</a:t>
            </a:r>
            <a:endParaRPr lang="en-US" altLang="zh-CN" sz="2400" u="none" dirty="0">
              <a:solidFill>
                <a:srgbClr val="FF0000"/>
              </a:solidFill>
              <a:latin typeface="黑体" panose="02010609060101010101" pitchFamily="49" charset="-122"/>
              <a:ea typeface="黑体" panose="02010609060101010101" pitchFamily="49" charset="-122"/>
            </a:endParaRPr>
          </a:p>
        </p:txBody>
      </p:sp>
      <p:sp>
        <p:nvSpPr>
          <p:cNvPr id="11" name="矩形 10"/>
          <p:cNvSpPr/>
          <p:nvPr/>
        </p:nvSpPr>
        <p:spPr>
          <a:xfrm>
            <a:off x="1833525" y="4427855"/>
            <a:ext cx="800219" cy="461665"/>
          </a:xfrm>
          <a:prstGeom prst="rect">
            <a:avLst/>
          </a:prstGeom>
        </p:spPr>
        <p:txBody>
          <a:bodyPr wrap="none">
            <a:spAutoFit/>
          </a:bodyPr>
          <a:lstStyle/>
          <a:p>
            <a:r>
              <a:rPr lang="zh-CN" altLang="en-US" sz="2400" u="none" dirty="0">
                <a:solidFill>
                  <a:srgbClr val="FF0000"/>
                </a:solidFill>
                <a:latin typeface="黑体" panose="02010609060101010101" pitchFamily="49" charset="-122"/>
                <a:ea typeface="黑体" panose="02010609060101010101" pitchFamily="49" charset="-122"/>
              </a:rPr>
              <a:t>同步</a:t>
            </a:r>
            <a:endParaRPr lang="en-US" altLang="zh-CN" sz="2400" u="none" dirty="0">
              <a:solidFill>
                <a:srgbClr val="FF0000"/>
              </a:solidFill>
              <a:latin typeface="黑体" panose="02010609060101010101" pitchFamily="49" charset="-122"/>
              <a:ea typeface="黑体" panose="02010609060101010101" pitchFamily="49" charset="-122"/>
            </a:endParaRPr>
          </a:p>
        </p:txBody>
      </p:sp>
      <p:sp>
        <p:nvSpPr>
          <p:cNvPr id="12" name="矩形 11"/>
          <p:cNvSpPr/>
          <p:nvPr/>
        </p:nvSpPr>
        <p:spPr>
          <a:xfrm>
            <a:off x="632910" y="5778836"/>
            <a:ext cx="835485" cy="461665"/>
          </a:xfrm>
          <a:prstGeom prst="rect">
            <a:avLst/>
          </a:prstGeom>
        </p:spPr>
        <p:txBody>
          <a:bodyPr wrap="none">
            <a:spAutoFit/>
          </a:bodyPr>
          <a:lstStyle/>
          <a:p>
            <a:pPr algn="ctr"/>
            <a:r>
              <a:rPr lang="en-US" altLang="zh-CN" sz="2400" u="none" dirty="0">
                <a:solidFill>
                  <a:schemeClr val="accent4">
                    <a:lumMod val="10000"/>
                  </a:schemeClr>
                </a:solidFill>
              </a:rPr>
              <a:t>CTR</a:t>
            </a:r>
            <a:endParaRPr lang="zh-CN" altLang="en-US" sz="2400" u="none" dirty="0">
              <a:solidFill>
                <a:schemeClr val="accent4">
                  <a:lumMod val="10000"/>
                </a:schemeClr>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324434"/>
            <a:ext cx="9144000" cy="5308922"/>
          </a:xfrm>
          <a:prstGeom prst="rect">
            <a:avLst/>
          </a:prstGeom>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a:extLst>
              <a:ext uri="{FF2B5EF4-FFF2-40B4-BE49-F238E27FC236}">
                <a16:creationId xmlns:a16="http://schemas.microsoft.com/office/drawing/2014/main" xmlns="" id="{28C013FE-F5E2-9124-3936-300EEBAF8A6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4140" y="1068597"/>
            <a:ext cx="4308772" cy="1152128"/>
          </a:xfrm>
        </p:spPr>
      </p:pic>
      <p:pic>
        <p:nvPicPr>
          <p:cNvPr id="6" name="图片 5">
            <a:extLst>
              <a:ext uri="{FF2B5EF4-FFF2-40B4-BE49-F238E27FC236}">
                <a16:creationId xmlns:a16="http://schemas.microsoft.com/office/drawing/2014/main" xmlns="" id="{253804CB-F563-3E02-3F47-983CDFD62E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4438" y="2407562"/>
            <a:ext cx="4308772" cy="1727480"/>
          </a:xfrm>
          <a:prstGeom prst="rect">
            <a:avLst/>
          </a:prstGeom>
        </p:spPr>
      </p:pic>
      <p:pic>
        <p:nvPicPr>
          <p:cNvPr id="8" name="图片 7">
            <a:extLst>
              <a:ext uri="{FF2B5EF4-FFF2-40B4-BE49-F238E27FC236}">
                <a16:creationId xmlns:a16="http://schemas.microsoft.com/office/drawing/2014/main" xmlns="" id="{3867EA20-DF80-337B-5FDE-EC023C3AC4E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5510" y="4321879"/>
            <a:ext cx="4327700" cy="1735008"/>
          </a:xfrm>
          <a:prstGeom prst="rect">
            <a:avLst/>
          </a:prstGeom>
        </p:spPr>
      </p:pic>
      <p:pic>
        <p:nvPicPr>
          <p:cNvPr id="12" name="图片 11">
            <a:extLst>
              <a:ext uri="{FF2B5EF4-FFF2-40B4-BE49-F238E27FC236}">
                <a16:creationId xmlns:a16="http://schemas.microsoft.com/office/drawing/2014/main" xmlns="" id="{E7B97D09-4DB8-265A-6851-1919F680A17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72001" y="2160645"/>
            <a:ext cx="4396490" cy="2396285"/>
          </a:xfrm>
          <a:prstGeom prst="rect">
            <a:avLst/>
          </a:prstGeom>
        </p:spPr>
      </p:pic>
    </p:spTree>
    <p:extLst>
      <p:ext uri="{BB962C8B-B14F-4D97-AF65-F5344CB8AC3E}">
        <p14:creationId xmlns:p14="http://schemas.microsoft.com/office/powerpoint/2010/main" val="1722182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xmlns="" id="{79F211E0-2C24-8273-6FD6-5970640B6F27}"/>
              </a:ext>
            </a:extLst>
          </p:cNvPr>
          <p:cNvSpPr>
            <a:spLocks noGrp="1"/>
          </p:cNvSpPr>
          <p:nvPr>
            <p:ph idx="1"/>
          </p:nvPr>
        </p:nvSpPr>
        <p:spPr>
          <a:xfrm>
            <a:off x="359532" y="1270449"/>
            <a:ext cx="8784468" cy="4824000"/>
          </a:xfrm>
        </p:spPr>
        <p:txBody>
          <a:bodyPr/>
          <a:lstStyle/>
          <a:p>
            <a:r>
              <a:rPr lang="zh-CN" altLang="en-US" dirty="0"/>
              <a:t>在</a:t>
            </a:r>
            <a:r>
              <a:rPr lang="en-US" altLang="zh-CN" dirty="0"/>
              <a:t>CBC</a:t>
            </a:r>
            <a:r>
              <a:rPr lang="zh-CN" altLang="en-US" dirty="0"/>
              <a:t>工作模式中，</a:t>
            </a:r>
            <a:endParaRPr lang="en-US" altLang="zh-CN" dirty="0"/>
          </a:p>
          <a:p>
            <a:pPr marL="514350" indent="-514350">
              <a:buAutoNum type="arabicPeriod"/>
            </a:pPr>
            <a:r>
              <a:rPr lang="zh-CN" altLang="en-US" dirty="0"/>
              <a:t>若加密</a:t>
            </a:r>
            <a:r>
              <a:rPr lang="en-US" altLang="zh-CN" dirty="0"/>
              <a:t>P1</a:t>
            </a:r>
            <a:r>
              <a:rPr lang="zh-CN" altLang="en-US" dirty="0"/>
              <a:t>时有一位发生的错误，则这个错误至多扩散至多少个密文分组？</a:t>
            </a:r>
            <a:endParaRPr lang="en-US" altLang="zh-CN" dirty="0"/>
          </a:p>
          <a:p>
            <a:pPr marL="514350" indent="-514350">
              <a:buAutoNum type="arabicPeriod"/>
            </a:pPr>
            <a:r>
              <a:rPr lang="zh-CN" altLang="en-US" dirty="0"/>
              <a:t>若传输</a:t>
            </a:r>
            <a:r>
              <a:rPr lang="en-US" altLang="zh-CN" dirty="0"/>
              <a:t>C1</a:t>
            </a:r>
            <a:r>
              <a:rPr lang="zh-CN" altLang="en-US" dirty="0"/>
              <a:t>时有一位发生了错误，这个错误影响哪几个明文分组的解密？</a:t>
            </a:r>
            <a:endParaRPr lang="en-US" altLang="zh-CN" dirty="0"/>
          </a:p>
          <a:p>
            <a:pPr marL="514350" indent="-514350">
              <a:buAutoNum type="arabicPeriod"/>
            </a:pPr>
            <a:r>
              <a:rPr lang="zh-CN" altLang="en-US" dirty="0"/>
              <a:t>若加密</a:t>
            </a:r>
            <a:r>
              <a:rPr lang="en-US" altLang="zh-CN" dirty="0"/>
              <a:t>P1</a:t>
            </a:r>
            <a:r>
              <a:rPr lang="zh-CN" altLang="en-US" dirty="0"/>
              <a:t>时有一位发生的错误，则这个错误至多影响哪几个明文分组的解密？</a:t>
            </a:r>
            <a:endParaRPr lang="en-US" altLang="zh-CN" dirty="0"/>
          </a:p>
          <a:p>
            <a:pPr marL="0" indent="0">
              <a:buNone/>
            </a:pPr>
            <a:endParaRPr lang="en-US" altLang="zh-CN" dirty="0"/>
          </a:p>
          <a:p>
            <a:pPr marL="0" indent="0">
              <a:buNone/>
            </a:pPr>
            <a:endParaRPr lang="zh-CN" altLang="en-US" dirty="0"/>
          </a:p>
        </p:txBody>
      </p:sp>
    </p:spTree>
    <p:extLst>
      <p:ext uri="{BB962C8B-B14F-4D97-AF65-F5344CB8AC3E}">
        <p14:creationId xmlns:p14="http://schemas.microsoft.com/office/powerpoint/2010/main" val="35822166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剪去同侧角的矩形 5"/>
          <p:cNvSpPr/>
          <p:nvPr/>
        </p:nvSpPr>
        <p:spPr bwMode="auto">
          <a:xfrm>
            <a:off x="44389" y="2151045"/>
            <a:ext cx="2628936" cy="648000"/>
          </a:xfrm>
          <a:prstGeom prst="snip2SameRect">
            <a:avLst/>
          </a:prstGeom>
          <a:solidFill>
            <a:srgbClr val="FFFF66"/>
          </a:solidFill>
          <a:ln w="9525" cap="flat" cmpd="sng" algn="ctr">
            <a:solidFill>
              <a:schemeClr val="tx1"/>
            </a:solidFill>
            <a:prstDash val="solid"/>
            <a:round/>
            <a:headEnd type="none" w="med" len="med"/>
            <a:tailEnd type="none" w="med" len="med"/>
          </a:ln>
          <a:effectLst>
            <a:innerShdw blurRad="63500" dist="50800" dir="2700000">
              <a:prstClr val="black">
                <a:alpha val="50000"/>
              </a:prstClr>
            </a:innerShdw>
          </a:effectLst>
        </p:spPr>
        <p:txBody>
          <a:bodyPr vert="horz" wrap="square" lIns="91440" tIns="45720" rIns="91440" bIns="45720" numCol="1" rtlCol="0" anchor="ctr" anchorCtr="1" compatLnSpc="1"/>
          <a:lstStyle/>
          <a:p>
            <a:r>
              <a:rPr lang="zh-CN" altLang="en-US" sz="3200" u="none" dirty="0">
                <a:solidFill>
                  <a:srgbClr val="9900FF"/>
                </a:solidFill>
                <a:ea typeface="黑体" panose="02010609060101010101" pitchFamily="49" charset="-122"/>
              </a:rPr>
              <a:t>对称密码</a:t>
            </a:r>
            <a:endParaRPr kumimoji="0" lang="zh-CN" altLang="en-US" sz="3200" b="0" i="0" u="none" strike="noStrike" cap="none" normalizeH="0" baseline="0" dirty="0">
              <a:ln>
                <a:noFill/>
              </a:ln>
              <a:solidFill>
                <a:srgbClr val="9900FF"/>
              </a:solidFill>
              <a:effectLst>
                <a:outerShdw blurRad="38100" dist="38100" dir="2700000" algn="tl">
                  <a:srgbClr val="000000">
                    <a:alpha val="43137"/>
                  </a:srgbClr>
                </a:outerShdw>
              </a:effectLst>
              <a:ea typeface="黑体" panose="02010609060101010101" pitchFamily="49" charset="-122"/>
            </a:endParaRPr>
          </a:p>
        </p:txBody>
      </p:sp>
      <p:sp>
        <p:nvSpPr>
          <p:cNvPr id="7" name="折角形 6"/>
          <p:cNvSpPr/>
          <p:nvPr/>
        </p:nvSpPr>
        <p:spPr bwMode="auto">
          <a:xfrm>
            <a:off x="44388" y="2808280"/>
            <a:ext cx="2628000" cy="2665449"/>
          </a:xfrm>
          <a:prstGeom prst="foldedCorner">
            <a:avLst/>
          </a:prstGeom>
          <a:solidFill>
            <a:srgbClr val="9900FF"/>
          </a:solidFill>
          <a:ln w="9525" cap="flat" cmpd="sng" algn="ctr">
            <a:solidFill>
              <a:schemeClr val="tx1"/>
            </a:solidFill>
            <a:prstDash val="solid"/>
            <a:round/>
            <a:headEnd type="none" w="med" len="med"/>
            <a:tailEnd type="none" w="med" len="med"/>
          </a:ln>
          <a:effectLst>
            <a:innerShdw blurRad="63500" dist="50800" dir="2700000">
              <a:prstClr val="black">
                <a:alpha val="50000"/>
              </a:prstClr>
            </a:innerShdw>
          </a:effectLst>
        </p:spPr>
        <p:txBody>
          <a:bodyPr vert="horz" wrap="square" lIns="91440" tIns="45720" rIns="91440" bIns="45720" numCol="1" rtlCol="0" anchor="t" anchorCtr="0" compatLnSpc="1"/>
          <a:lstStyle/>
          <a:p>
            <a:r>
              <a:rPr lang="zh-CN" altLang="en-US" u="none" dirty="0">
                <a:solidFill>
                  <a:srgbClr val="FFFF66"/>
                </a:solidFill>
                <a:latin typeface="黑体" panose="02010609060101010101" pitchFamily="49" charset="-122"/>
                <a:ea typeface="黑体" panose="02010609060101010101" pitchFamily="49" charset="-122"/>
              </a:rPr>
              <a:t>  </a:t>
            </a:r>
            <a:r>
              <a:rPr lang="zh-CN" altLang="en-US" u="none" dirty="0">
                <a:latin typeface="黑体" panose="02010609060101010101" pitchFamily="49" charset="-122"/>
                <a:ea typeface="黑体" panose="02010609060101010101" pitchFamily="49" charset="-122"/>
              </a:rPr>
              <a:t>加密算法和解密算法使用同一初始密钥。算法结构相同，子密钥使用次序不同。</a:t>
            </a:r>
            <a:endParaRPr kumimoji="0" lang="zh-CN" altLang="en-US" b="0" i="0" u="none" strike="noStrike" cap="none" normalizeH="0" baseline="0" dirty="0">
              <a:ln>
                <a:noFill/>
              </a:ln>
              <a:effectLst>
                <a:outerShdw blurRad="38100" dist="38100" dir="2700000" algn="tl">
                  <a:srgbClr val="000000">
                    <a:alpha val="43137"/>
                  </a:srgbClr>
                </a:outerShdw>
              </a:effectLst>
              <a:latin typeface="黑体" panose="02010609060101010101" pitchFamily="49" charset="-122"/>
              <a:ea typeface="黑体" panose="02010609060101010101" pitchFamily="49" charset="-122"/>
            </a:endParaRPr>
          </a:p>
        </p:txBody>
      </p:sp>
      <p:sp>
        <p:nvSpPr>
          <p:cNvPr id="9" name="折角形 8"/>
          <p:cNvSpPr/>
          <p:nvPr/>
        </p:nvSpPr>
        <p:spPr bwMode="auto">
          <a:xfrm>
            <a:off x="2855890" y="3429002"/>
            <a:ext cx="2628000" cy="2300318"/>
          </a:xfrm>
          <a:prstGeom prst="foldedCorner">
            <a:avLst/>
          </a:prstGeom>
          <a:solidFill>
            <a:srgbClr val="9900FF"/>
          </a:solidFill>
          <a:ln w="9525" cap="flat" cmpd="sng" algn="ctr">
            <a:solidFill>
              <a:schemeClr val="tx1"/>
            </a:solidFill>
            <a:prstDash val="solid"/>
            <a:round/>
            <a:headEnd type="none" w="med" len="med"/>
            <a:tailEnd type="none" w="med" len="med"/>
          </a:ln>
          <a:effectLst>
            <a:innerShdw blurRad="63500" dist="50800" dir="2700000">
              <a:prstClr val="black">
                <a:alpha val="50000"/>
              </a:prstClr>
            </a:innerShdw>
          </a:effectLst>
        </p:spPr>
        <p:txBody>
          <a:bodyPr vert="horz" wrap="square" lIns="91440" tIns="45720" rIns="91440" bIns="45720" numCol="1" rtlCol="0" anchor="t" anchorCtr="0" compatLnSpc="1"/>
          <a:lstStyle/>
          <a:p>
            <a:r>
              <a:rPr lang="zh-CN" altLang="en-US" u="none" dirty="0">
                <a:ea typeface="黑体" panose="02010609060101010101" pitchFamily="49" charset="-122"/>
              </a:rPr>
              <a:t>     明文和密文</a:t>
            </a:r>
            <a:r>
              <a:rPr lang="en-US" altLang="zh-CN" u="none" dirty="0">
                <a:ea typeface="黑体" panose="02010609060101010101" pitchFamily="49" charset="-122"/>
              </a:rPr>
              <a:t>128bits</a:t>
            </a:r>
            <a:r>
              <a:rPr lang="zh-CN" altLang="en-US" u="none" dirty="0">
                <a:ea typeface="黑体" panose="02010609060101010101" pitchFamily="49" charset="-122"/>
              </a:rPr>
              <a:t>，初始密钥</a:t>
            </a:r>
            <a:r>
              <a:rPr lang="en-US" altLang="zh-CN" u="none" dirty="0">
                <a:ea typeface="黑体" panose="02010609060101010101" pitchFamily="49" charset="-122"/>
              </a:rPr>
              <a:t>128bits</a:t>
            </a:r>
            <a:endParaRPr lang="zh-CN" altLang="en-US" u="none" dirty="0">
              <a:ea typeface="黑体" panose="02010609060101010101" pitchFamily="49" charset="-122"/>
            </a:endParaRPr>
          </a:p>
        </p:txBody>
      </p:sp>
      <p:sp>
        <p:nvSpPr>
          <p:cNvPr id="11" name="折角形 10"/>
          <p:cNvSpPr/>
          <p:nvPr/>
        </p:nvSpPr>
        <p:spPr bwMode="auto">
          <a:xfrm>
            <a:off x="5594364" y="4086235"/>
            <a:ext cx="3513123" cy="1752624"/>
          </a:xfrm>
          <a:prstGeom prst="foldedCorner">
            <a:avLst/>
          </a:prstGeom>
          <a:solidFill>
            <a:srgbClr val="9900FF"/>
          </a:solidFill>
          <a:ln w="9525" cap="flat" cmpd="sng" algn="ctr">
            <a:solidFill>
              <a:schemeClr val="tx1"/>
            </a:solidFill>
            <a:prstDash val="solid"/>
            <a:round/>
            <a:headEnd type="none" w="med" len="med"/>
            <a:tailEnd type="none" w="med" len="med"/>
          </a:ln>
          <a:effectLst>
            <a:innerShdw blurRad="63500" dist="50800" dir="2700000">
              <a:prstClr val="black">
                <a:alpha val="50000"/>
              </a:prstClr>
            </a:innerShdw>
          </a:effectLst>
        </p:spPr>
        <p:txBody>
          <a:bodyPr vert="horz" wrap="square" lIns="91440" tIns="45720" rIns="91440" bIns="45720" numCol="1" rtlCol="0" anchor="t" anchorCtr="0" compatLnSpc="1"/>
          <a:lstStyle/>
          <a:p>
            <a:r>
              <a:rPr lang="en-US" altLang="zh-CN" u="none" dirty="0">
                <a:solidFill>
                  <a:srgbClr val="00FF00"/>
                </a:solidFill>
                <a:ea typeface="黑体" panose="02010609060101010101" pitchFamily="49" charset="-122"/>
              </a:rPr>
              <a:t>    </a:t>
            </a:r>
            <a:r>
              <a:rPr lang="en-US" altLang="zh-CN" u="none" dirty="0">
                <a:ea typeface="黑体" panose="02010609060101010101" pitchFamily="49" charset="-122"/>
              </a:rPr>
              <a:t> </a:t>
            </a:r>
            <a:r>
              <a:rPr lang="zh-CN" altLang="en-US" u="none" dirty="0">
                <a:ea typeface="黑体" panose="02010609060101010101" pitchFamily="49" charset="-122"/>
              </a:rPr>
              <a:t>迭代</a:t>
            </a:r>
            <a:r>
              <a:rPr lang="en-US" altLang="zh-CN" u="none" dirty="0">
                <a:ea typeface="黑体" panose="02010609060101010101" pitchFamily="49" charset="-122"/>
              </a:rPr>
              <a:t>32</a:t>
            </a:r>
            <a:r>
              <a:rPr lang="zh-CN" altLang="en-US" u="none" dirty="0">
                <a:ea typeface="黑体" panose="02010609060101010101" pitchFamily="49" charset="-122"/>
              </a:rPr>
              <a:t>轮，软件及硬件都能快速地加解密。</a:t>
            </a:r>
          </a:p>
        </p:txBody>
      </p:sp>
      <p:sp>
        <p:nvSpPr>
          <p:cNvPr id="35" name="圆角右箭头 34"/>
          <p:cNvSpPr/>
          <p:nvPr/>
        </p:nvSpPr>
        <p:spPr bwMode="auto">
          <a:xfrm rot="5400000">
            <a:off x="3330557" y="1749404"/>
            <a:ext cx="401644" cy="1716111"/>
          </a:xfrm>
          <a:prstGeom prst="bentArrow">
            <a:avLst>
              <a:gd name="adj1" fmla="val 27696"/>
              <a:gd name="adj2" fmla="val 39651"/>
              <a:gd name="adj3" fmla="val 25000"/>
              <a:gd name="adj4" fmla="val 25811"/>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endParaRPr>
          </a:p>
        </p:txBody>
      </p:sp>
      <p:sp>
        <p:nvSpPr>
          <p:cNvPr id="36" name="圆角右箭头 35"/>
          <p:cNvSpPr/>
          <p:nvPr/>
        </p:nvSpPr>
        <p:spPr bwMode="auto">
          <a:xfrm rot="5400000">
            <a:off x="6142058" y="2370125"/>
            <a:ext cx="401644" cy="1716111"/>
          </a:xfrm>
          <a:prstGeom prst="bentArrow">
            <a:avLst>
              <a:gd name="adj1" fmla="val 27696"/>
              <a:gd name="adj2" fmla="val 39651"/>
              <a:gd name="adj3" fmla="val 25000"/>
              <a:gd name="adj4" fmla="val 25811"/>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endParaRPr>
          </a:p>
        </p:txBody>
      </p:sp>
      <p:sp>
        <p:nvSpPr>
          <p:cNvPr id="12" name="剪去同侧角的矩形 11"/>
          <p:cNvSpPr/>
          <p:nvPr/>
        </p:nvSpPr>
        <p:spPr bwMode="auto">
          <a:xfrm>
            <a:off x="2854954" y="2781000"/>
            <a:ext cx="2628936" cy="648000"/>
          </a:xfrm>
          <a:prstGeom prst="snip2SameRect">
            <a:avLst/>
          </a:prstGeom>
          <a:solidFill>
            <a:srgbClr val="FFFF66"/>
          </a:solidFill>
          <a:ln w="9525" cap="flat" cmpd="sng" algn="ctr">
            <a:solidFill>
              <a:schemeClr val="tx1"/>
            </a:solidFill>
            <a:prstDash val="solid"/>
            <a:round/>
            <a:headEnd type="none" w="med" len="med"/>
            <a:tailEnd type="none" w="med" len="med"/>
          </a:ln>
          <a:effectLst>
            <a:innerShdw blurRad="63500" dist="50800" dir="2700000">
              <a:prstClr val="black">
                <a:alpha val="50000"/>
              </a:prstClr>
            </a:innerShdw>
          </a:effectLst>
        </p:spPr>
        <p:txBody>
          <a:bodyPr vert="horz" wrap="square" lIns="91440" tIns="45720" rIns="91440" bIns="45720" numCol="1" rtlCol="0" anchor="ctr" anchorCtr="1" compatLnSpc="1"/>
          <a:lstStyle/>
          <a:p>
            <a:r>
              <a:rPr lang="zh-CN" altLang="en-US" sz="3200" u="none" dirty="0">
                <a:solidFill>
                  <a:srgbClr val="9900FF"/>
                </a:solidFill>
                <a:ea typeface="黑体" panose="02010609060101010101" pitchFamily="49" charset="-122"/>
              </a:rPr>
              <a:t>分组密码</a:t>
            </a:r>
            <a:endParaRPr kumimoji="0" lang="zh-CN" altLang="en-US" sz="3200" b="0" i="0" u="none" strike="noStrike" cap="none" normalizeH="0" baseline="0" dirty="0">
              <a:ln>
                <a:noFill/>
              </a:ln>
              <a:solidFill>
                <a:srgbClr val="9900FF"/>
              </a:solidFill>
              <a:effectLst>
                <a:outerShdw blurRad="38100" dist="38100" dir="2700000" algn="tl">
                  <a:srgbClr val="000000">
                    <a:alpha val="43137"/>
                  </a:srgbClr>
                </a:outerShdw>
              </a:effectLst>
              <a:ea typeface="黑体" panose="02010609060101010101" pitchFamily="49" charset="-122"/>
            </a:endParaRPr>
          </a:p>
        </p:txBody>
      </p:sp>
      <p:sp>
        <p:nvSpPr>
          <p:cNvPr id="13" name="剪去同侧角的矩形 12"/>
          <p:cNvSpPr/>
          <p:nvPr/>
        </p:nvSpPr>
        <p:spPr bwMode="auto">
          <a:xfrm>
            <a:off x="5594363" y="3465076"/>
            <a:ext cx="3513123" cy="648000"/>
          </a:xfrm>
          <a:prstGeom prst="snip2SameRect">
            <a:avLst/>
          </a:prstGeom>
          <a:solidFill>
            <a:srgbClr val="FFFF66"/>
          </a:solidFill>
          <a:ln w="9525" cap="flat" cmpd="sng" algn="ctr">
            <a:solidFill>
              <a:schemeClr val="tx1"/>
            </a:solidFill>
            <a:prstDash val="solid"/>
            <a:round/>
            <a:headEnd type="none" w="med" len="med"/>
            <a:tailEnd type="none" w="med" len="med"/>
          </a:ln>
          <a:effectLst>
            <a:innerShdw blurRad="63500" dist="50800" dir="2700000">
              <a:prstClr val="black">
                <a:alpha val="50000"/>
              </a:prstClr>
            </a:innerShdw>
          </a:effectLst>
        </p:spPr>
        <p:txBody>
          <a:bodyPr vert="horz" wrap="square" lIns="91440" tIns="45720" rIns="91440" bIns="45720" numCol="1" rtlCol="0" anchor="ctr" anchorCtr="1" compatLnSpc="1"/>
          <a:lstStyle/>
          <a:p>
            <a:r>
              <a:rPr lang="zh-CN" altLang="en-US" sz="3200" u="none" dirty="0">
                <a:solidFill>
                  <a:srgbClr val="9900FF"/>
                </a:solidFill>
                <a:ea typeface="黑体" panose="02010609060101010101" pitchFamily="49" charset="-122"/>
              </a:rPr>
              <a:t>扩展</a:t>
            </a:r>
            <a:r>
              <a:rPr lang="en-US" altLang="zh-CN" sz="3200" u="none" dirty="0">
                <a:solidFill>
                  <a:srgbClr val="9900FF"/>
                </a:solidFill>
                <a:ea typeface="黑体" panose="02010609060101010101" pitchFamily="49" charset="-122"/>
              </a:rPr>
              <a:t>Feistel</a:t>
            </a:r>
            <a:r>
              <a:rPr lang="zh-CN" altLang="en-US" sz="3200" u="none" dirty="0">
                <a:solidFill>
                  <a:srgbClr val="9900FF"/>
                </a:solidFill>
                <a:ea typeface="黑体" panose="02010609060101010101" pitchFamily="49" charset="-122"/>
              </a:rPr>
              <a:t>结构</a:t>
            </a:r>
            <a:endParaRPr kumimoji="0" lang="zh-CN" altLang="en-US" sz="3200" b="0" i="0" u="none" strike="noStrike" cap="none" normalizeH="0" baseline="0" dirty="0">
              <a:ln>
                <a:noFill/>
              </a:ln>
              <a:solidFill>
                <a:srgbClr val="9900FF"/>
              </a:solidFill>
              <a:effectLst>
                <a:outerShdw blurRad="38100" dist="38100" dir="2700000" algn="tl">
                  <a:srgbClr val="000000">
                    <a:alpha val="43137"/>
                  </a:srgbClr>
                </a:outerShdw>
              </a:effectLst>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up)">
                                      <p:cBhvr>
                                        <p:cTn id="11" dur="10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55" presetClass="entr" presetSubtype="0" fill="hold" grpId="0" nodeType="clickEffect">
                                  <p:stCondLst>
                                    <p:cond delay="0"/>
                                  </p:stCondLst>
                                  <p:childTnLst>
                                    <p:set>
                                      <p:cBhvr>
                                        <p:cTn id="15" dur="1" fill="hold">
                                          <p:stCondLst>
                                            <p:cond delay="0"/>
                                          </p:stCondLst>
                                        </p:cTn>
                                        <p:tgtEl>
                                          <p:spTgt spid="35"/>
                                        </p:tgtEl>
                                        <p:attrNameLst>
                                          <p:attrName>style.visibility</p:attrName>
                                        </p:attrNameLst>
                                      </p:cBhvr>
                                      <p:to>
                                        <p:strVal val="visible"/>
                                      </p:to>
                                    </p:set>
                                    <p:anim calcmode="lin" valueType="num">
                                      <p:cBhvr>
                                        <p:cTn id="16" dur="1000" fill="hold"/>
                                        <p:tgtEl>
                                          <p:spTgt spid="35"/>
                                        </p:tgtEl>
                                        <p:attrNameLst>
                                          <p:attrName>ppt_w</p:attrName>
                                        </p:attrNameLst>
                                      </p:cBhvr>
                                      <p:tavLst>
                                        <p:tav tm="0">
                                          <p:val>
                                            <p:strVal val="#ppt_w*0.70"/>
                                          </p:val>
                                        </p:tav>
                                        <p:tav tm="100000">
                                          <p:val>
                                            <p:strVal val="#ppt_w"/>
                                          </p:val>
                                        </p:tav>
                                      </p:tavLst>
                                    </p:anim>
                                    <p:anim calcmode="lin" valueType="num">
                                      <p:cBhvr>
                                        <p:cTn id="17" dur="1000" fill="hold"/>
                                        <p:tgtEl>
                                          <p:spTgt spid="35"/>
                                        </p:tgtEl>
                                        <p:attrNameLst>
                                          <p:attrName>ppt_h</p:attrName>
                                        </p:attrNameLst>
                                      </p:cBhvr>
                                      <p:tavLst>
                                        <p:tav tm="0">
                                          <p:val>
                                            <p:strVal val="#ppt_h"/>
                                          </p:val>
                                        </p:tav>
                                        <p:tav tm="100000">
                                          <p:val>
                                            <p:strVal val="#ppt_h"/>
                                          </p:val>
                                        </p:tav>
                                      </p:tavLst>
                                    </p:anim>
                                    <p:animEffect transition="in" filter="fade">
                                      <p:cBhvr>
                                        <p:cTn id="18" dur="1000"/>
                                        <p:tgtEl>
                                          <p:spTgt spid="35"/>
                                        </p:tgtEl>
                                      </p:cBhvr>
                                    </p:animEffect>
                                  </p:childTnLst>
                                </p:cTn>
                              </p:par>
                            </p:childTnLst>
                          </p:cTn>
                        </p:par>
                        <p:par>
                          <p:cTn id="19" fill="hold">
                            <p:stCondLst>
                              <p:cond delay="1000"/>
                            </p:stCondLst>
                            <p:childTnLst>
                              <p:par>
                                <p:cTn id="20" presetID="22" presetClass="entr" presetSubtype="4" fill="hold" grpId="0" nodeType="after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wipe(down)">
                                      <p:cBhvr>
                                        <p:cTn id="22" dur="500"/>
                                        <p:tgtEl>
                                          <p:spTgt spid="12"/>
                                        </p:tgtEl>
                                      </p:cBhvr>
                                    </p:animEffect>
                                  </p:childTnLst>
                                </p:cTn>
                              </p:par>
                            </p:childTnLst>
                          </p:cTn>
                        </p:par>
                        <p:par>
                          <p:cTn id="23" fill="hold">
                            <p:stCondLst>
                              <p:cond delay="1500"/>
                            </p:stCondLst>
                            <p:childTnLst>
                              <p:par>
                                <p:cTn id="24" presetID="12" presetClass="entr" presetSubtype="4" fill="hold" grpId="0" nodeType="after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slide(fromBottom)">
                                      <p:cBhvr>
                                        <p:cTn id="26" dur="1000"/>
                                        <p:tgtEl>
                                          <p:spTgt spid="9"/>
                                        </p:tgtEl>
                                      </p:cBhvr>
                                    </p:animEffect>
                                  </p:childTnLst>
                                </p:cTn>
                              </p:par>
                            </p:childTnLst>
                          </p:cTn>
                        </p:par>
                      </p:childTnLst>
                    </p:cTn>
                  </p:par>
                  <p:par>
                    <p:cTn id="27" fill="hold">
                      <p:stCondLst>
                        <p:cond delay="indefinite"/>
                      </p:stCondLst>
                      <p:childTnLst>
                        <p:par>
                          <p:cTn id="28" fill="hold">
                            <p:stCondLst>
                              <p:cond delay="0"/>
                            </p:stCondLst>
                            <p:childTnLst>
                              <p:par>
                                <p:cTn id="29" presetID="55" presetClass="entr" presetSubtype="0" fill="hold" grpId="0" nodeType="clickEffect">
                                  <p:stCondLst>
                                    <p:cond delay="0"/>
                                  </p:stCondLst>
                                  <p:childTnLst>
                                    <p:set>
                                      <p:cBhvr>
                                        <p:cTn id="30" dur="1" fill="hold">
                                          <p:stCondLst>
                                            <p:cond delay="0"/>
                                          </p:stCondLst>
                                        </p:cTn>
                                        <p:tgtEl>
                                          <p:spTgt spid="36"/>
                                        </p:tgtEl>
                                        <p:attrNameLst>
                                          <p:attrName>style.visibility</p:attrName>
                                        </p:attrNameLst>
                                      </p:cBhvr>
                                      <p:to>
                                        <p:strVal val="visible"/>
                                      </p:to>
                                    </p:set>
                                    <p:anim calcmode="lin" valueType="num">
                                      <p:cBhvr>
                                        <p:cTn id="31" dur="1000" fill="hold"/>
                                        <p:tgtEl>
                                          <p:spTgt spid="36"/>
                                        </p:tgtEl>
                                        <p:attrNameLst>
                                          <p:attrName>ppt_w</p:attrName>
                                        </p:attrNameLst>
                                      </p:cBhvr>
                                      <p:tavLst>
                                        <p:tav tm="0">
                                          <p:val>
                                            <p:strVal val="#ppt_w*0.70"/>
                                          </p:val>
                                        </p:tav>
                                        <p:tav tm="100000">
                                          <p:val>
                                            <p:strVal val="#ppt_w"/>
                                          </p:val>
                                        </p:tav>
                                      </p:tavLst>
                                    </p:anim>
                                    <p:anim calcmode="lin" valueType="num">
                                      <p:cBhvr>
                                        <p:cTn id="32" dur="1000" fill="hold"/>
                                        <p:tgtEl>
                                          <p:spTgt spid="36"/>
                                        </p:tgtEl>
                                        <p:attrNameLst>
                                          <p:attrName>ppt_h</p:attrName>
                                        </p:attrNameLst>
                                      </p:cBhvr>
                                      <p:tavLst>
                                        <p:tav tm="0">
                                          <p:val>
                                            <p:strVal val="#ppt_h"/>
                                          </p:val>
                                        </p:tav>
                                        <p:tav tm="100000">
                                          <p:val>
                                            <p:strVal val="#ppt_h"/>
                                          </p:val>
                                        </p:tav>
                                      </p:tavLst>
                                    </p:anim>
                                    <p:animEffect transition="in" filter="fade">
                                      <p:cBhvr>
                                        <p:cTn id="33" dur="1000"/>
                                        <p:tgtEl>
                                          <p:spTgt spid="36"/>
                                        </p:tgtEl>
                                      </p:cBhvr>
                                    </p:animEffect>
                                  </p:childTnLst>
                                </p:cTn>
                              </p:par>
                            </p:childTnLst>
                          </p:cTn>
                        </p:par>
                        <p:par>
                          <p:cTn id="34" fill="hold">
                            <p:stCondLst>
                              <p:cond delay="1000"/>
                            </p:stCondLst>
                            <p:childTnLst>
                              <p:par>
                                <p:cTn id="35" presetID="22" presetClass="entr" presetSubtype="4" fill="hold" grpId="0" nodeType="after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wipe(down)">
                                      <p:cBhvr>
                                        <p:cTn id="37" dur="500"/>
                                        <p:tgtEl>
                                          <p:spTgt spid="13"/>
                                        </p:tgtEl>
                                      </p:cBhvr>
                                    </p:animEffect>
                                  </p:childTnLst>
                                </p:cTn>
                              </p:par>
                            </p:childTnLst>
                          </p:cTn>
                        </p:par>
                        <p:par>
                          <p:cTn id="38" fill="hold">
                            <p:stCondLst>
                              <p:cond delay="1500"/>
                            </p:stCondLst>
                            <p:childTnLst>
                              <p:par>
                                <p:cTn id="39" presetID="54" presetClass="entr" presetSubtype="0" accel="100000" fill="hold" grpId="0" nodeType="afterEffect">
                                  <p:stCondLst>
                                    <p:cond delay="0"/>
                                  </p:stCondLst>
                                  <p:childTnLst>
                                    <p:set>
                                      <p:cBhvr>
                                        <p:cTn id="40" dur="1" fill="hold">
                                          <p:stCondLst>
                                            <p:cond delay="0"/>
                                          </p:stCondLst>
                                        </p:cTn>
                                        <p:tgtEl>
                                          <p:spTgt spid="11"/>
                                        </p:tgtEl>
                                        <p:attrNameLst>
                                          <p:attrName>style.visibility</p:attrName>
                                        </p:attrNameLst>
                                      </p:cBhvr>
                                      <p:to>
                                        <p:strVal val="visible"/>
                                      </p:to>
                                    </p:set>
                                    <p:anim calcmode="lin" valueType="num">
                                      <p:cBhvr>
                                        <p:cTn id="41" dur="1000" fill="hold"/>
                                        <p:tgtEl>
                                          <p:spTgt spid="11"/>
                                        </p:tgtEl>
                                        <p:attrNameLst>
                                          <p:attrName>ppt_w</p:attrName>
                                        </p:attrNameLst>
                                      </p:cBhvr>
                                      <p:tavLst>
                                        <p:tav tm="0">
                                          <p:val>
                                            <p:strVal val="#ppt_w*0.05"/>
                                          </p:val>
                                        </p:tav>
                                        <p:tav tm="100000">
                                          <p:val>
                                            <p:strVal val="#ppt_w"/>
                                          </p:val>
                                        </p:tav>
                                      </p:tavLst>
                                    </p:anim>
                                    <p:anim calcmode="lin" valueType="num">
                                      <p:cBhvr>
                                        <p:cTn id="42" dur="1000" fill="hold"/>
                                        <p:tgtEl>
                                          <p:spTgt spid="11"/>
                                        </p:tgtEl>
                                        <p:attrNameLst>
                                          <p:attrName>ppt_h</p:attrName>
                                        </p:attrNameLst>
                                      </p:cBhvr>
                                      <p:tavLst>
                                        <p:tav tm="0">
                                          <p:val>
                                            <p:strVal val="#ppt_h"/>
                                          </p:val>
                                        </p:tav>
                                        <p:tav tm="100000">
                                          <p:val>
                                            <p:strVal val="#ppt_h"/>
                                          </p:val>
                                        </p:tav>
                                      </p:tavLst>
                                    </p:anim>
                                    <p:anim calcmode="lin" valueType="num">
                                      <p:cBhvr>
                                        <p:cTn id="43" dur="1000" fill="hold"/>
                                        <p:tgtEl>
                                          <p:spTgt spid="11"/>
                                        </p:tgtEl>
                                        <p:attrNameLst>
                                          <p:attrName>ppt_x</p:attrName>
                                        </p:attrNameLst>
                                      </p:cBhvr>
                                      <p:tavLst>
                                        <p:tav tm="0">
                                          <p:val>
                                            <p:strVal val="#ppt_x-.2"/>
                                          </p:val>
                                        </p:tav>
                                        <p:tav tm="100000">
                                          <p:val>
                                            <p:strVal val="#ppt_x"/>
                                          </p:val>
                                        </p:tav>
                                      </p:tavLst>
                                    </p:anim>
                                    <p:anim calcmode="lin" valueType="num">
                                      <p:cBhvr>
                                        <p:cTn id="44" dur="1000" fill="hold"/>
                                        <p:tgtEl>
                                          <p:spTgt spid="11"/>
                                        </p:tgtEl>
                                        <p:attrNameLst>
                                          <p:attrName>ppt_y</p:attrName>
                                        </p:attrNameLst>
                                      </p:cBhvr>
                                      <p:tavLst>
                                        <p:tav tm="0">
                                          <p:val>
                                            <p:strVal val="#ppt_y"/>
                                          </p:val>
                                        </p:tav>
                                        <p:tav tm="100000">
                                          <p:val>
                                            <p:strVal val="#ppt_y"/>
                                          </p:val>
                                        </p:tav>
                                      </p:tavLst>
                                    </p:anim>
                                    <p:animEffect transition="in" filter="fade">
                                      <p:cBhvr>
                                        <p:cTn id="45"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9" grpId="0" animBg="1"/>
      <p:bldP spid="11" grpId="0" animBg="1"/>
      <p:bldP spid="35" grpId="0" animBg="1"/>
      <p:bldP spid="36" grpId="0" animBg="1"/>
      <p:bldP spid="12" grpId="0" animBg="1"/>
      <p:bldP spid="1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1" name="Rectangle 3"/>
          <p:cNvSpPr>
            <a:spLocks noGrp="1" noChangeArrowheads="1"/>
          </p:cNvSpPr>
          <p:nvPr>
            <p:ph idx="1"/>
          </p:nvPr>
        </p:nvSpPr>
        <p:spPr/>
        <p:txBody>
          <a:bodyPr/>
          <a:lstStyle/>
          <a:p>
            <a:pPr marL="0" indent="0">
              <a:spcAft>
                <a:spcPts val="1800"/>
              </a:spcAft>
              <a:buNone/>
            </a:pPr>
            <a:r>
              <a:rPr lang="en-US" altLang="zh-CN" dirty="0">
                <a:solidFill>
                  <a:srgbClr val="FF0000"/>
                </a:solidFill>
              </a:rPr>
              <a:t>1. </a:t>
            </a:r>
            <a:r>
              <a:rPr lang="zh-CN" altLang="en-US" dirty="0">
                <a:solidFill>
                  <a:srgbClr val="FF0000"/>
                </a:solidFill>
              </a:rPr>
              <a:t>加密总流程</a:t>
            </a:r>
          </a:p>
          <a:p>
            <a:pPr marL="971550" lvl="1" indent="-514350">
              <a:buFont typeface="+mj-ea"/>
              <a:buAutoNum type="circleNumDbPlain"/>
            </a:pPr>
            <a:r>
              <a:rPr lang="zh-CN" altLang="en-US" dirty="0"/>
              <a:t>明文分组：</a:t>
            </a:r>
            <a:r>
              <a:rPr lang="en-US" altLang="zh-CN" dirty="0"/>
              <a:t>128</a:t>
            </a:r>
            <a:r>
              <a:rPr lang="zh-CN" altLang="en-US" dirty="0"/>
              <a:t>比特</a:t>
            </a:r>
            <a:endParaRPr lang="en-US" altLang="zh-CN" dirty="0"/>
          </a:p>
          <a:p>
            <a:pPr marL="971550" lvl="1" indent="-514350">
              <a:buFont typeface="+mj-ea"/>
              <a:buAutoNum type="circleNumDbPlain"/>
            </a:pPr>
            <a:r>
              <a:rPr lang="zh-CN" altLang="en-US" dirty="0"/>
              <a:t>轮迭代：</a:t>
            </a:r>
            <a:r>
              <a:rPr lang="en-US" altLang="zh-CN" dirty="0"/>
              <a:t>32</a:t>
            </a:r>
            <a:r>
              <a:rPr lang="zh-CN" altLang="en-US" dirty="0"/>
              <a:t>轮</a:t>
            </a:r>
            <a:endParaRPr lang="en-US" altLang="zh-CN" dirty="0"/>
          </a:p>
          <a:p>
            <a:pPr marL="971550" lvl="1" indent="-514350">
              <a:buFont typeface="+mj-ea"/>
              <a:buAutoNum type="circleNumDbPlain"/>
            </a:pPr>
            <a:r>
              <a:rPr lang="zh-CN" altLang="en-US" dirty="0"/>
              <a:t>反序变换</a:t>
            </a:r>
            <a:endParaRPr lang="en-US" altLang="zh-CN" dirty="0"/>
          </a:p>
          <a:p>
            <a:pPr marL="971550" lvl="1" indent="-514350">
              <a:buFont typeface="+mj-ea"/>
              <a:buAutoNum type="circleNumDbPlain"/>
            </a:pPr>
            <a:r>
              <a:rPr lang="zh-CN" altLang="en-US" dirty="0"/>
              <a:t>密文分组：</a:t>
            </a:r>
            <a:r>
              <a:rPr lang="en-US" altLang="zh-CN" dirty="0"/>
              <a:t>128</a:t>
            </a:r>
            <a:r>
              <a:rPr lang="zh-CN" altLang="en-US" dirty="0"/>
              <a:t>比特</a:t>
            </a:r>
            <a:endParaRPr lang="en-US" altLang="zh-CN" dirty="0"/>
          </a:p>
        </p:txBody>
      </p:sp>
      <p:sp>
        <p:nvSpPr>
          <p:cNvPr id="4111" name="Rectangle 15"/>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graphicFrame>
        <p:nvGraphicFramePr>
          <p:cNvPr id="4110" name="Object 14"/>
          <p:cNvGraphicFramePr>
            <a:graphicFrameLocks noChangeAspect="1"/>
          </p:cNvGraphicFramePr>
          <p:nvPr/>
        </p:nvGraphicFramePr>
        <p:xfrm>
          <a:off x="6032520" y="2114533"/>
          <a:ext cx="2862826" cy="4272020"/>
        </p:xfrm>
        <a:graphic>
          <a:graphicData uri="http://schemas.openxmlformats.org/presentationml/2006/ole">
            <mc:AlternateContent xmlns:mc="http://schemas.openxmlformats.org/markup-compatibility/2006">
              <mc:Choice xmlns:v="urn:schemas-microsoft-com:vml" Requires="v">
                <p:oleObj spid="_x0000_s1026" name="Visio" r:id="rId4" imgW="1101090" imgH="1635760" progId="Visio.Drawing.11">
                  <p:embed/>
                </p:oleObj>
              </mc:Choice>
              <mc:Fallback>
                <p:oleObj name="Visio" r:id="rId4" imgW="1101090" imgH="1635760" progId="Visio.Drawing.11">
                  <p:embed/>
                  <p:pic>
                    <p:nvPicPr>
                      <p:cNvPr id="0" name="Picture 1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32520" y="2114533"/>
                        <a:ext cx="2862826" cy="427202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32459" name="Oval 11"/>
          <p:cNvSpPr>
            <a:spLocks noChangeArrowheads="1"/>
          </p:cNvSpPr>
          <p:nvPr/>
        </p:nvSpPr>
        <p:spPr bwMode="auto">
          <a:xfrm>
            <a:off x="6483396" y="3187704"/>
            <a:ext cx="1447800" cy="533400"/>
          </a:xfrm>
          <a:prstGeom prst="ellipse">
            <a:avLst/>
          </a:prstGeom>
          <a:noFill/>
          <a:ln w="38100">
            <a:solidFill>
              <a:srgbClr val="FF0000"/>
            </a:solidFill>
            <a:round/>
          </a:ln>
          <a:effectLst/>
        </p:spPr>
        <p:txBody>
          <a:bodyPr wrap="none" anchor="ctr"/>
          <a:lstStyle/>
          <a:p>
            <a:pPr>
              <a:defRPr/>
            </a:pPr>
            <a:endParaRPr lang="zh-CN" altLang="en-US" sz="1800" b="0" u="none">
              <a:effectLst>
                <a:outerShdw blurRad="38100" dist="38100" dir="2700000" algn="tl">
                  <a:srgbClr val="000000">
                    <a:alpha val="43137"/>
                  </a:srgbClr>
                </a:outerShdw>
              </a:effectLst>
              <a:latin typeface="Arial" panose="020B0604020202020204" pitchFamily="34" charset="0"/>
              <a:ea typeface="宋体" panose="02010600030101010101" pitchFamily="2"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110"/>
                                        </p:tgtEl>
                                        <p:attrNameLst>
                                          <p:attrName>style.visibility</p:attrName>
                                        </p:attrNameLst>
                                      </p:cBhvr>
                                      <p:to>
                                        <p:strVal val="visible"/>
                                      </p:to>
                                    </p:set>
                                    <p:animEffect transition="in" filter="blinds(horizontal)">
                                      <p:cBhvr>
                                        <p:cTn id="7" dur="500"/>
                                        <p:tgtEl>
                                          <p:spTgt spid="41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232451">
                                            <p:txEl>
                                              <p:pRg st="1" end="1"/>
                                            </p:txEl>
                                          </p:spTgt>
                                        </p:tgtEl>
                                        <p:attrNameLst>
                                          <p:attrName>style.visibility</p:attrName>
                                        </p:attrNameLst>
                                      </p:cBhvr>
                                      <p:to>
                                        <p:strVal val="visible"/>
                                      </p:to>
                                    </p:set>
                                    <p:animEffect transition="in" filter="wipe(up)">
                                      <p:cBhvr>
                                        <p:cTn id="12" dur="1000"/>
                                        <p:tgtEl>
                                          <p:spTgt spid="232451">
                                            <p:txEl>
                                              <p:pRg st="1" end="1"/>
                                            </p:txEl>
                                          </p:spTgt>
                                        </p:tgtEl>
                                      </p:cBhvr>
                                    </p:animEffect>
                                  </p:childTnLst>
                                </p:cTn>
                              </p:par>
                              <p:par>
                                <p:cTn id="13" presetID="22" presetClass="entr" presetSubtype="1" fill="hold" nodeType="withEffect">
                                  <p:stCondLst>
                                    <p:cond delay="0"/>
                                  </p:stCondLst>
                                  <p:childTnLst>
                                    <p:set>
                                      <p:cBhvr>
                                        <p:cTn id="14" dur="1" fill="hold">
                                          <p:stCondLst>
                                            <p:cond delay="0"/>
                                          </p:stCondLst>
                                        </p:cTn>
                                        <p:tgtEl>
                                          <p:spTgt spid="232451">
                                            <p:txEl>
                                              <p:pRg st="2" end="2"/>
                                            </p:txEl>
                                          </p:spTgt>
                                        </p:tgtEl>
                                        <p:attrNameLst>
                                          <p:attrName>style.visibility</p:attrName>
                                        </p:attrNameLst>
                                      </p:cBhvr>
                                      <p:to>
                                        <p:strVal val="visible"/>
                                      </p:to>
                                    </p:set>
                                    <p:animEffect transition="in" filter="wipe(up)">
                                      <p:cBhvr>
                                        <p:cTn id="15" dur="1000"/>
                                        <p:tgtEl>
                                          <p:spTgt spid="232451">
                                            <p:txEl>
                                              <p:pRg st="2" end="2"/>
                                            </p:txEl>
                                          </p:spTgt>
                                        </p:tgtEl>
                                      </p:cBhvr>
                                    </p:animEffect>
                                  </p:childTnLst>
                                </p:cTn>
                              </p:par>
                              <p:par>
                                <p:cTn id="16" presetID="22" presetClass="entr" presetSubtype="1" fill="hold" nodeType="withEffect">
                                  <p:stCondLst>
                                    <p:cond delay="0"/>
                                  </p:stCondLst>
                                  <p:childTnLst>
                                    <p:set>
                                      <p:cBhvr>
                                        <p:cTn id="17" dur="1" fill="hold">
                                          <p:stCondLst>
                                            <p:cond delay="0"/>
                                          </p:stCondLst>
                                        </p:cTn>
                                        <p:tgtEl>
                                          <p:spTgt spid="232451">
                                            <p:txEl>
                                              <p:pRg st="3" end="3"/>
                                            </p:txEl>
                                          </p:spTgt>
                                        </p:tgtEl>
                                        <p:attrNameLst>
                                          <p:attrName>style.visibility</p:attrName>
                                        </p:attrNameLst>
                                      </p:cBhvr>
                                      <p:to>
                                        <p:strVal val="visible"/>
                                      </p:to>
                                    </p:set>
                                    <p:animEffect transition="in" filter="wipe(up)">
                                      <p:cBhvr>
                                        <p:cTn id="18" dur="1000"/>
                                        <p:tgtEl>
                                          <p:spTgt spid="232451">
                                            <p:txEl>
                                              <p:pRg st="3" end="3"/>
                                            </p:txEl>
                                          </p:spTgt>
                                        </p:tgtEl>
                                      </p:cBhvr>
                                    </p:animEffect>
                                  </p:childTnLst>
                                </p:cTn>
                              </p:par>
                              <p:par>
                                <p:cTn id="19" presetID="22" presetClass="entr" presetSubtype="1" fill="hold" nodeType="withEffect">
                                  <p:stCondLst>
                                    <p:cond delay="0"/>
                                  </p:stCondLst>
                                  <p:childTnLst>
                                    <p:set>
                                      <p:cBhvr>
                                        <p:cTn id="20" dur="1" fill="hold">
                                          <p:stCondLst>
                                            <p:cond delay="0"/>
                                          </p:stCondLst>
                                        </p:cTn>
                                        <p:tgtEl>
                                          <p:spTgt spid="232451">
                                            <p:txEl>
                                              <p:pRg st="4" end="4"/>
                                            </p:txEl>
                                          </p:spTgt>
                                        </p:tgtEl>
                                        <p:attrNameLst>
                                          <p:attrName>style.visibility</p:attrName>
                                        </p:attrNameLst>
                                      </p:cBhvr>
                                      <p:to>
                                        <p:strVal val="visible"/>
                                      </p:to>
                                    </p:set>
                                    <p:animEffect transition="in" filter="wipe(up)">
                                      <p:cBhvr>
                                        <p:cTn id="21" dur="1000"/>
                                        <p:tgtEl>
                                          <p:spTgt spid="232451">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55" presetClass="entr" presetSubtype="0" fill="hold" grpId="0" nodeType="clickEffect">
                                  <p:stCondLst>
                                    <p:cond delay="0"/>
                                  </p:stCondLst>
                                  <p:childTnLst>
                                    <p:set>
                                      <p:cBhvr>
                                        <p:cTn id="25" dur="1" fill="hold">
                                          <p:stCondLst>
                                            <p:cond delay="0"/>
                                          </p:stCondLst>
                                        </p:cTn>
                                        <p:tgtEl>
                                          <p:spTgt spid="232459"/>
                                        </p:tgtEl>
                                        <p:attrNameLst>
                                          <p:attrName>style.visibility</p:attrName>
                                        </p:attrNameLst>
                                      </p:cBhvr>
                                      <p:to>
                                        <p:strVal val="visible"/>
                                      </p:to>
                                    </p:set>
                                    <p:anim calcmode="lin" valueType="num">
                                      <p:cBhvr>
                                        <p:cTn id="26" dur="2000" fill="hold"/>
                                        <p:tgtEl>
                                          <p:spTgt spid="232459"/>
                                        </p:tgtEl>
                                        <p:attrNameLst>
                                          <p:attrName>ppt_w</p:attrName>
                                        </p:attrNameLst>
                                      </p:cBhvr>
                                      <p:tavLst>
                                        <p:tav tm="0">
                                          <p:val>
                                            <p:strVal val="#ppt_w*0.70"/>
                                          </p:val>
                                        </p:tav>
                                        <p:tav tm="100000">
                                          <p:val>
                                            <p:strVal val="#ppt_w"/>
                                          </p:val>
                                        </p:tav>
                                      </p:tavLst>
                                    </p:anim>
                                    <p:anim calcmode="lin" valueType="num">
                                      <p:cBhvr>
                                        <p:cTn id="27" dur="2000" fill="hold"/>
                                        <p:tgtEl>
                                          <p:spTgt spid="232459"/>
                                        </p:tgtEl>
                                        <p:attrNameLst>
                                          <p:attrName>ppt_h</p:attrName>
                                        </p:attrNameLst>
                                      </p:cBhvr>
                                      <p:tavLst>
                                        <p:tav tm="0">
                                          <p:val>
                                            <p:strVal val="#ppt_h"/>
                                          </p:val>
                                        </p:tav>
                                        <p:tav tm="100000">
                                          <p:val>
                                            <p:strVal val="#ppt_h"/>
                                          </p:val>
                                        </p:tav>
                                      </p:tavLst>
                                    </p:anim>
                                    <p:animEffect transition="in" filter="fade">
                                      <p:cBhvr>
                                        <p:cTn id="28" dur="2000"/>
                                        <p:tgtEl>
                                          <p:spTgt spid="2324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245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5" name="Rectangle 3"/>
          <p:cNvSpPr>
            <a:spLocks noGrp="1" noChangeArrowheads="1"/>
          </p:cNvSpPr>
          <p:nvPr>
            <p:ph idx="1"/>
          </p:nvPr>
        </p:nvSpPr>
        <p:spPr/>
        <p:txBody>
          <a:bodyPr/>
          <a:lstStyle/>
          <a:p>
            <a:pPr marL="0" indent="0">
              <a:spcAft>
                <a:spcPts val="1800"/>
              </a:spcAft>
              <a:buNone/>
            </a:pPr>
            <a:r>
              <a:rPr lang="en-US" altLang="zh-CN" dirty="0">
                <a:solidFill>
                  <a:srgbClr val="FF0000"/>
                </a:solidFill>
              </a:rPr>
              <a:t>1. </a:t>
            </a:r>
            <a:r>
              <a:rPr lang="zh-CN" altLang="en-US" dirty="0">
                <a:solidFill>
                  <a:srgbClr val="FF0000"/>
                </a:solidFill>
              </a:rPr>
              <a:t>加密总流程</a:t>
            </a:r>
          </a:p>
          <a:p>
            <a:pPr marL="971550" lvl="1" indent="-514350">
              <a:buFont typeface="+mj-ea"/>
              <a:buAutoNum type="circleNumDbPlain"/>
            </a:pPr>
            <a:r>
              <a:rPr lang="zh-CN" altLang="en-US" dirty="0"/>
              <a:t>明文分组：</a:t>
            </a:r>
            <a:r>
              <a:rPr lang="en-US" altLang="zh-CN" dirty="0"/>
              <a:t>128</a:t>
            </a:r>
            <a:r>
              <a:rPr lang="zh-CN" altLang="en-US" dirty="0"/>
              <a:t>比特</a:t>
            </a:r>
            <a:endParaRPr lang="en-US" altLang="zh-CN" dirty="0"/>
          </a:p>
          <a:p>
            <a:pPr marL="971550" lvl="1" indent="-514350">
              <a:buFont typeface="+mj-ea"/>
              <a:buAutoNum type="circleNumDbPlain"/>
            </a:pPr>
            <a:r>
              <a:rPr lang="zh-CN" altLang="en-US" dirty="0"/>
              <a:t>轮迭代：</a:t>
            </a:r>
            <a:r>
              <a:rPr lang="en-US" altLang="zh-CN" dirty="0"/>
              <a:t>32</a:t>
            </a:r>
            <a:r>
              <a:rPr lang="zh-CN" altLang="en-US" dirty="0"/>
              <a:t>轮</a:t>
            </a:r>
            <a:endParaRPr lang="en-US" altLang="zh-CN" dirty="0"/>
          </a:p>
          <a:p>
            <a:pPr marL="971550" lvl="1" indent="-514350">
              <a:buFont typeface="+mj-ea"/>
              <a:buAutoNum type="circleNumDbPlain"/>
            </a:pPr>
            <a:r>
              <a:rPr lang="zh-CN" altLang="en-US" dirty="0"/>
              <a:t>反序变换</a:t>
            </a:r>
            <a:endParaRPr lang="en-US" altLang="zh-CN" dirty="0"/>
          </a:p>
          <a:p>
            <a:pPr marL="971550" lvl="1" indent="-514350">
              <a:buFont typeface="+mj-ea"/>
              <a:buAutoNum type="circleNumDbPlain"/>
            </a:pPr>
            <a:r>
              <a:rPr lang="zh-CN" altLang="en-US" dirty="0"/>
              <a:t>密文分组：</a:t>
            </a:r>
            <a:r>
              <a:rPr lang="en-US" altLang="zh-CN" dirty="0"/>
              <a:t>128</a:t>
            </a:r>
            <a:r>
              <a:rPr lang="zh-CN" altLang="en-US" dirty="0"/>
              <a:t>比特</a:t>
            </a:r>
            <a:endParaRPr lang="en-US" altLang="zh-CN" dirty="0"/>
          </a:p>
        </p:txBody>
      </p:sp>
      <p:sp>
        <p:nvSpPr>
          <p:cNvPr id="233482" name="Oval 10"/>
          <p:cNvSpPr>
            <a:spLocks noChangeArrowheads="1"/>
          </p:cNvSpPr>
          <p:nvPr/>
        </p:nvSpPr>
        <p:spPr bwMode="auto">
          <a:xfrm>
            <a:off x="6580215" y="2114532"/>
            <a:ext cx="584208" cy="3140118"/>
          </a:xfrm>
          <a:prstGeom prst="ellipse">
            <a:avLst/>
          </a:prstGeom>
          <a:noFill/>
          <a:ln w="38100">
            <a:solidFill>
              <a:srgbClr val="FF0000"/>
            </a:solidFill>
            <a:round/>
          </a:ln>
          <a:effectLst/>
        </p:spPr>
        <p:txBody>
          <a:bodyPr wrap="none" anchor="ctr"/>
          <a:lstStyle/>
          <a:p>
            <a:pPr>
              <a:defRPr/>
            </a:pPr>
            <a:endParaRPr lang="zh-CN" altLang="en-US" sz="1800" b="0" u="none">
              <a:effectLst>
                <a:outerShdw blurRad="38100" dist="38100" dir="2700000" algn="tl">
                  <a:srgbClr val="000000">
                    <a:alpha val="43137"/>
                  </a:srgbClr>
                </a:outerShdw>
              </a:effectLst>
              <a:latin typeface="Arial" panose="020B0604020202020204" pitchFamily="34" charset="0"/>
              <a:ea typeface="宋体" panose="02010600030101010101" pitchFamily="2" charset="-122"/>
              <a:cs typeface="+mn-cs"/>
            </a:endParaRPr>
          </a:p>
        </p:txBody>
      </p:sp>
      <p:grpSp>
        <p:nvGrpSpPr>
          <p:cNvPr id="16" name="组合 15"/>
          <p:cNvGrpSpPr/>
          <p:nvPr/>
        </p:nvGrpSpPr>
        <p:grpSpPr>
          <a:xfrm>
            <a:off x="7383501" y="1457299"/>
            <a:ext cx="901032" cy="3541760"/>
            <a:chOff x="7566066" y="836577"/>
            <a:chExt cx="901032" cy="3541760"/>
          </a:xfrm>
        </p:grpSpPr>
        <p:sp>
          <p:nvSpPr>
            <p:cNvPr id="9" name="Rectangle 9"/>
            <p:cNvSpPr>
              <a:spLocks noChangeArrowheads="1"/>
            </p:cNvSpPr>
            <p:nvPr/>
          </p:nvSpPr>
          <p:spPr bwMode="auto">
            <a:xfrm>
              <a:off x="7566066" y="1566836"/>
              <a:ext cx="839798" cy="2811501"/>
            </a:xfrm>
            <a:prstGeom prst="rect">
              <a:avLst/>
            </a:prstGeom>
            <a:noFill/>
            <a:ln w="28575">
              <a:solidFill>
                <a:schemeClr val="accent5">
                  <a:lumMod val="10000"/>
                </a:schemeClr>
              </a:solidFill>
              <a:prstDash val="solid"/>
              <a:miter lim="800000"/>
            </a:ln>
            <a:effectLst/>
          </p:spPr>
          <p:txBody>
            <a:bodyPr wrap="square" anchor="ctr"/>
            <a:lstStyle/>
            <a:p>
              <a:pPr algn="just">
                <a:lnSpc>
                  <a:spcPct val="120000"/>
                </a:lnSpc>
                <a:spcBef>
                  <a:spcPct val="20000"/>
                </a:spcBef>
                <a:buClr>
                  <a:srgbClr val="00FF00"/>
                </a:buClr>
                <a:defRPr/>
              </a:pPr>
              <a:r>
                <a:rPr lang="zh-CN" altLang="en-US" sz="2400" u="none" dirty="0">
                  <a:solidFill>
                    <a:schemeClr val="accent4">
                      <a:lumMod val="10000"/>
                    </a:schemeClr>
                  </a:solidFill>
                  <a:latin typeface="黑体" panose="02010609060101010101" pitchFamily="49" charset="-122"/>
                  <a:ea typeface="黑体" panose="02010609060101010101" pitchFamily="49" charset="-122"/>
                  <a:cs typeface="+mn-cs"/>
                </a:rPr>
                <a:t>密钥扩展</a:t>
              </a:r>
            </a:p>
          </p:txBody>
        </p:sp>
        <p:cxnSp>
          <p:nvCxnSpPr>
            <p:cNvPr id="11" name="直接箭头连接符 10"/>
            <p:cNvCxnSpPr/>
            <p:nvPr/>
          </p:nvCxnSpPr>
          <p:spPr bwMode="auto">
            <a:xfrm rot="5400000">
              <a:off x="7639091" y="1201708"/>
              <a:ext cx="730263" cy="1"/>
            </a:xfrm>
            <a:prstGeom prst="straightConnector1">
              <a:avLst/>
            </a:prstGeom>
            <a:solidFill>
              <a:schemeClr val="accent1"/>
            </a:solidFill>
            <a:ln w="38100" cap="flat" cmpd="sng" algn="ctr">
              <a:solidFill>
                <a:schemeClr val="accent4">
                  <a:lumMod val="10000"/>
                </a:schemeClr>
              </a:solidFill>
              <a:prstDash val="solid"/>
              <a:round/>
              <a:headEnd type="none" w="med" len="med"/>
              <a:tailEnd type="triangle" w="med" len="med"/>
            </a:ln>
            <a:effectLst/>
          </p:spPr>
        </p:cxnSp>
        <p:sp>
          <p:nvSpPr>
            <p:cNvPr id="15" name="矩形 14"/>
            <p:cNvSpPr/>
            <p:nvPr/>
          </p:nvSpPr>
          <p:spPr>
            <a:xfrm>
              <a:off x="8077248" y="909603"/>
              <a:ext cx="389850" cy="461665"/>
            </a:xfrm>
            <a:prstGeom prst="rect">
              <a:avLst/>
            </a:prstGeom>
          </p:spPr>
          <p:txBody>
            <a:bodyPr wrap="none">
              <a:spAutoFit/>
            </a:bodyPr>
            <a:lstStyle/>
            <a:p>
              <a:r>
                <a:rPr lang="en-US" altLang="zh-CN" sz="2400" i="1" u="none" dirty="0">
                  <a:solidFill>
                    <a:schemeClr val="accent4">
                      <a:lumMod val="10000"/>
                    </a:schemeClr>
                  </a:solidFill>
                </a:rPr>
                <a:t>K</a:t>
              </a:r>
              <a:endParaRPr lang="zh-CN" altLang="en-US" sz="2400" i="1" u="none" dirty="0">
                <a:solidFill>
                  <a:schemeClr val="accent4">
                    <a:lumMod val="10000"/>
                  </a:schemeClr>
                </a:solidFill>
              </a:endParaRPr>
            </a:p>
          </p:txBody>
        </p:sp>
      </p:grpSp>
      <p:sp>
        <p:nvSpPr>
          <p:cNvPr id="1245186" name="Rectangle 2"/>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1245189" name="Rectangle 5"/>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graphicFrame>
        <p:nvGraphicFramePr>
          <p:cNvPr id="1245188" name="Object 4"/>
          <p:cNvGraphicFramePr>
            <a:graphicFrameLocks noChangeAspect="1"/>
          </p:cNvGraphicFramePr>
          <p:nvPr/>
        </p:nvGraphicFramePr>
        <p:xfrm>
          <a:off x="4681539" y="1712889"/>
          <a:ext cx="2412232" cy="4637151"/>
        </p:xfrm>
        <a:graphic>
          <a:graphicData uri="http://schemas.openxmlformats.org/presentationml/2006/ole">
            <mc:AlternateContent xmlns:mc="http://schemas.openxmlformats.org/markup-compatibility/2006">
              <mc:Choice xmlns:v="urn:schemas-microsoft-com:vml" Requires="v">
                <p:oleObj spid="_x0000_s2050" name="Visio" r:id="rId3" imgW="1423035" imgH="2730500" progId="Visio.Drawing.11">
                  <p:embed/>
                </p:oleObj>
              </mc:Choice>
              <mc:Fallback>
                <p:oleObj name="Visio" r:id="rId3" imgW="1423035" imgH="2730500" progId="Visio.Drawing.11">
                  <p:embed/>
                  <p:pic>
                    <p:nvPicPr>
                      <p:cNvPr id="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81539" y="1712889"/>
                        <a:ext cx="2412232" cy="463715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6" fill="hold" nodeType="clickEffect">
                                  <p:stCondLst>
                                    <p:cond delay="0"/>
                                  </p:stCondLst>
                                  <p:childTnLst>
                                    <p:set>
                                      <p:cBhvr>
                                        <p:cTn id="6" dur="1" fill="hold">
                                          <p:stCondLst>
                                            <p:cond delay="0"/>
                                          </p:stCondLst>
                                        </p:cTn>
                                        <p:tgtEl>
                                          <p:spTgt spid="1245188"/>
                                        </p:tgtEl>
                                        <p:attrNameLst>
                                          <p:attrName>style.visibility</p:attrName>
                                        </p:attrNameLst>
                                      </p:cBhvr>
                                      <p:to>
                                        <p:strVal val="visible"/>
                                      </p:to>
                                    </p:set>
                                    <p:animEffect transition="in" filter="barn(inHorizontal)">
                                      <p:cBhvr>
                                        <p:cTn id="7" dur="500"/>
                                        <p:tgtEl>
                                          <p:spTgt spid="1245188"/>
                                        </p:tgtEl>
                                      </p:cBhvr>
                                    </p:animEffect>
                                  </p:childTnLst>
                                </p:cTn>
                              </p:par>
                            </p:childTnLst>
                          </p:cTn>
                        </p:par>
                      </p:childTnLst>
                    </p:cTn>
                  </p:par>
                  <p:par>
                    <p:cTn id="8" fill="hold">
                      <p:stCondLst>
                        <p:cond delay="indefinite"/>
                      </p:stCondLst>
                      <p:childTnLst>
                        <p:par>
                          <p:cTn id="9" fill="hold">
                            <p:stCondLst>
                              <p:cond delay="0"/>
                            </p:stCondLst>
                            <p:childTnLst>
                              <p:par>
                                <p:cTn id="10" presetID="47" presetClass="entr" presetSubtype="0" fill="hold" grpId="0" nodeType="clickEffect">
                                  <p:stCondLst>
                                    <p:cond delay="0"/>
                                  </p:stCondLst>
                                  <p:childTnLst>
                                    <p:set>
                                      <p:cBhvr>
                                        <p:cTn id="11" dur="1" fill="hold">
                                          <p:stCondLst>
                                            <p:cond delay="0"/>
                                          </p:stCondLst>
                                        </p:cTn>
                                        <p:tgtEl>
                                          <p:spTgt spid="233482"/>
                                        </p:tgtEl>
                                        <p:attrNameLst>
                                          <p:attrName>style.visibility</p:attrName>
                                        </p:attrNameLst>
                                      </p:cBhvr>
                                      <p:to>
                                        <p:strVal val="visible"/>
                                      </p:to>
                                    </p:set>
                                    <p:animEffect transition="in" filter="fade">
                                      <p:cBhvr>
                                        <p:cTn id="12" dur="1000"/>
                                        <p:tgtEl>
                                          <p:spTgt spid="233482"/>
                                        </p:tgtEl>
                                      </p:cBhvr>
                                    </p:animEffect>
                                    <p:anim calcmode="lin" valueType="num">
                                      <p:cBhvr>
                                        <p:cTn id="13" dur="1000" fill="hold"/>
                                        <p:tgtEl>
                                          <p:spTgt spid="233482"/>
                                        </p:tgtEl>
                                        <p:attrNameLst>
                                          <p:attrName>ppt_x</p:attrName>
                                        </p:attrNameLst>
                                      </p:cBhvr>
                                      <p:tavLst>
                                        <p:tav tm="0">
                                          <p:val>
                                            <p:strVal val="#ppt_x"/>
                                          </p:val>
                                        </p:tav>
                                        <p:tav tm="100000">
                                          <p:val>
                                            <p:strVal val="#ppt_x"/>
                                          </p:val>
                                        </p:tav>
                                      </p:tavLst>
                                    </p:anim>
                                    <p:anim calcmode="lin" valueType="num">
                                      <p:cBhvr>
                                        <p:cTn id="14" dur="1000" fill="hold"/>
                                        <p:tgtEl>
                                          <p:spTgt spid="233482"/>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anim calcmode="lin" valueType="num">
                                      <p:cBhvr additive="base">
                                        <p:cTn id="19" dur="1000" fill="hold"/>
                                        <p:tgtEl>
                                          <p:spTgt spid="16"/>
                                        </p:tgtEl>
                                        <p:attrNameLst>
                                          <p:attrName>ppt_x</p:attrName>
                                        </p:attrNameLst>
                                      </p:cBhvr>
                                      <p:tavLst>
                                        <p:tav tm="0">
                                          <p:val>
                                            <p:strVal val="1+#ppt_w/2"/>
                                          </p:val>
                                        </p:tav>
                                        <p:tav tm="100000">
                                          <p:val>
                                            <p:strVal val="#ppt_x"/>
                                          </p:val>
                                        </p:tav>
                                      </p:tavLst>
                                    </p:anim>
                                    <p:anim calcmode="lin" valueType="num">
                                      <p:cBhvr additive="base">
                                        <p:cTn id="20" dur="100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348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37378" name="对象 4"/>
          <p:cNvGraphicFramePr/>
          <p:nvPr>
            <p:extLst>
              <p:ext uri="{D42A27DB-BD31-4B8C-83A1-F6EECF244321}">
                <p14:modId xmlns:p14="http://schemas.microsoft.com/office/powerpoint/2010/main" val="2688741303"/>
              </p:ext>
            </p:extLst>
          </p:nvPr>
        </p:nvGraphicFramePr>
        <p:xfrm>
          <a:off x="179512" y="944724"/>
          <a:ext cx="8496944" cy="5616624"/>
        </p:xfrm>
        <a:graphic>
          <a:graphicData uri="http://schemas.openxmlformats.org/presentationml/2006/ole">
            <mc:AlternateContent xmlns:mc="http://schemas.openxmlformats.org/markup-compatibility/2006">
              <mc:Choice xmlns:v="urn:schemas-microsoft-com:vml" Requires="v">
                <p:oleObj spid="_x0000_s3074" name="Visio" r:id="rId4" imgW="12491085" imgH="9873615" progId="">
                  <p:embed/>
                </p:oleObj>
              </mc:Choice>
              <mc:Fallback>
                <p:oleObj name="Visio" r:id="rId4" imgW="12491085" imgH="9873615" progId="">
                  <p:embed/>
                  <p:pic>
                    <p:nvPicPr>
                      <p:cNvPr id="0" name="对象 4"/>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9512" y="944724"/>
                        <a:ext cx="8496944" cy="5616624"/>
                      </a:xfrm>
                      <a:prstGeom prst="rect">
                        <a:avLst/>
                      </a:prstGeom>
                      <a:noFill/>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373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密码学与网络安全">
  <a:themeElements>
    <a:clrScheme name="Beam 2">
      <a:dk1>
        <a:srgbClr val="000080"/>
      </a:dk1>
      <a:lt1>
        <a:srgbClr val="FFFFFF"/>
      </a:lt1>
      <a:dk2>
        <a:srgbClr val="000099"/>
      </a:dk2>
      <a:lt2>
        <a:srgbClr val="FFFFFF"/>
      </a:lt2>
      <a:accent1>
        <a:srgbClr val="3366FF"/>
      </a:accent1>
      <a:accent2>
        <a:srgbClr val="7B46D0"/>
      </a:accent2>
      <a:accent3>
        <a:srgbClr val="AAAACA"/>
      </a:accent3>
      <a:accent4>
        <a:srgbClr val="DADADA"/>
      </a:accent4>
      <a:accent5>
        <a:srgbClr val="ADB8FF"/>
      </a:accent5>
      <a:accent6>
        <a:srgbClr val="6F3FBC"/>
      </a:accent6>
      <a:hlink>
        <a:srgbClr val="86D1EC"/>
      </a:hlink>
      <a:folHlink>
        <a:srgbClr val="45C984"/>
      </a:folHlink>
    </a:clrScheme>
    <a:fontScheme name="Beam">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defRPr>
        </a:defPPr>
      </a:lstStyle>
    </a:spDef>
    <a:lnDef>
      <a:spPr bwMode="auto">
        <a:solidFill>
          <a:schemeClr val="accent1"/>
        </a:solidFill>
        <a:ln w="9525" cap="flat" cmpd="sng" algn="ctr">
          <a:solidFill>
            <a:schemeClr val="tx1"/>
          </a:solidFill>
          <a:prstDash val="solid"/>
          <a:round/>
          <a:headEnd type="none" w="med" len="med"/>
          <a:tailEnd type="none" w="med" len="med"/>
        </a:ln>
      </a:spPr>
      <a:bodyPr/>
      <a:lstStyle/>
    </a:lnDef>
  </a:objectDefaults>
  <a:extraClrSchemeLst>
    <a:extraClrScheme>
      <a:clrScheme name="Beam 1">
        <a:dk1>
          <a:srgbClr val="1A006C"/>
        </a:dk1>
        <a:lt1>
          <a:srgbClr val="FFFFFF"/>
        </a:lt1>
        <a:dk2>
          <a:srgbClr val="000066"/>
        </a:dk2>
        <a:lt2>
          <a:srgbClr val="CCCCFF"/>
        </a:lt2>
        <a:accent1>
          <a:srgbClr val="0099CC"/>
        </a:accent1>
        <a:accent2>
          <a:srgbClr val="6600CC"/>
        </a:accent2>
        <a:accent3>
          <a:srgbClr val="AAAAB8"/>
        </a:accent3>
        <a:accent4>
          <a:srgbClr val="DADADA"/>
        </a:accent4>
        <a:accent5>
          <a:srgbClr val="AACAE2"/>
        </a:accent5>
        <a:accent6>
          <a:srgbClr val="5C00B9"/>
        </a:accent6>
        <a:hlink>
          <a:srgbClr val="9999FF"/>
        </a:hlink>
        <a:folHlink>
          <a:srgbClr val="33CCCC"/>
        </a:folHlink>
      </a:clrScheme>
      <a:clrMap bg1="dk2" tx1="lt1" bg2="dk1" tx2="lt2" accent1="accent1" accent2="accent2" accent3="accent3" accent4="accent4" accent5="accent5" accent6="accent6" hlink="hlink" folHlink="folHlink"/>
    </a:extraClrScheme>
    <a:extraClrScheme>
      <a:clrScheme name="Beam 2">
        <a:dk1>
          <a:srgbClr val="000080"/>
        </a:dk1>
        <a:lt1>
          <a:srgbClr val="FFFFFF"/>
        </a:lt1>
        <a:dk2>
          <a:srgbClr val="000099"/>
        </a:dk2>
        <a:lt2>
          <a:srgbClr val="FFFFFF"/>
        </a:lt2>
        <a:accent1>
          <a:srgbClr val="3366FF"/>
        </a:accent1>
        <a:accent2>
          <a:srgbClr val="7B46D0"/>
        </a:accent2>
        <a:accent3>
          <a:srgbClr val="AAAACA"/>
        </a:accent3>
        <a:accent4>
          <a:srgbClr val="DADADA"/>
        </a:accent4>
        <a:accent5>
          <a:srgbClr val="ADB8FF"/>
        </a:accent5>
        <a:accent6>
          <a:srgbClr val="6F3FBC"/>
        </a:accent6>
        <a:hlink>
          <a:srgbClr val="86D1EC"/>
        </a:hlink>
        <a:folHlink>
          <a:srgbClr val="45C984"/>
        </a:folHlink>
      </a:clrScheme>
      <a:clrMap bg1="dk2" tx1="lt1" bg2="dk1" tx2="lt2" accent1="accent1" accent2="accent2" accent3="accent3" accent4="accent4" accent5="accent5" accent6="accent6" hlink="hlink" folHlink="folHlink"/>
    </a:extraClrScheme>
    <a:extraClrScheme>
      <a:clrScheme name="Beam 3">
        <a:dk1>
          <a:srgbClr val="3F4873"/>
        </a:dk1>
        <a:lt1>
          <a:srgbClr val="FFFFFF"/>
        </a:lt1>
        <a:dk2>
          <a:srgbClr val="4F598D"/>
        </a:dk2>
        <a:lt2>
          <a:srgbClr val="CCECFF"/>
        </a:lt2>
        <a:accent1>
          <a:srgbClr val="0099CC"/>
        </a:accent1>
        <a:accent2>
          <a:srgbClr val="4C8470"/>
        </a:accent2>
        <a:accent3>
          <a:srgbClr val="B2B5C5"/>
        </a:accent3>
        <a:accent4>
          <a:srgbClr val="DADADA"/>
        </a:accent4>
        <a:accent5>
          <a:srgbClr val="AACAE2"/>
        </a:accent5>
        <a:accent6>
          <a:srgbClr val="447765"/>
        </a:accent6>
        <a:hlink>
          <a:srgbClr val="99CC00"/>
        </a:hlink>
        <a:folHlink>
          <a:srgbClr val="96A4C8"/>
        </a:folHlink>
      </a:clrScheme>
      <a:clrMap bg1="dk2" tx1="lt1" bg2="dk1" tx2="lt2" accent1="accent1" accent2="accent2" accent3="accent3" accent4="accent4" accent5="accent5" accent6="accent6" hlink="hlink" folHlink="folHlink"/>
    </a:extraClrScheme>
    <a:extraClrScheme>
      <a:clrScheme name="Beam 4">
        <a:dk1>
          <a:srgbClr val="006E6B"/>
        </a:dk1>
        <a:lt1>
          <a:srgbClr val="FFFFFF"/>
        </a:lt1>
        <a:dk2>
          <a:srgbClr val="008080"/>
        </a:dk2>
        <a:lt2>
          <a:srgbClr val="E2EFCD"/>
        </a:lt2>
        <a:accent1>
          <a:srgbClr val="33CCCC"/>
        </a:accent1>
        <a:accent2>
          <a:srgbClr val="6352B8"/>
        </a:accent2>
        <a:accent3>
          <a:srgbClr val="AAC0C0"/>
        </a:accent3>
        <a:accent4>
          <a:srgbClr val="DADADA"/>
        </a:accent4>
        <a:accent5>
          <a:srgbClr val="ADE2E2"/>
        </a:accent5>
        <a:accent6>
          <a:srgbClr val="5949A6"/>
        </a:accent6>
        <a:hlink>
          <a:srgbClr val="CCFFFF"/>
        </a:hlink>
        <a:folHlink>
          <a:srgbClr val="99CCFF"/>
        </a:folHlink>
      </a:clrScheme>
      <a:clrMap bg1="dk2" tx1="lt1" bg2="dk1" tx2="lt2" accent1="accent1" accent2="accent2" accent3="accent3" accent4="accent4" accent5="accent5" accent6="accent6" hlink="hlink" folHlink="folHlink"/>
    </a:extraClrScheme>
    <a:extraClrScheme>
      <a:clrScheme name="Beam 5">
        <a:dk1>
          <a:srgbClr val="48562C"/>
        </a:dk1>
        <a:lt1>
          <a:srgbClr val="FFFFFF"/>
        </a:lt1>
        <a:dk2>
          <a:srgbClr val="546434"/>
        </a:dk2>
        <a:lt2>
          <a:srgbClr val="FFFFCC"/>
        </a:lt2>
        <a:accent1>
          <a:srgbClr val="7B8A6E"/>
        </a:accent1>
        <a:accent2>
          <a:srgbClr val="527C3A"/>
        </a:accent2>
        <a:accent3>
          <a:srgbClr val="B3B8AE"/>
        </a:accent3>
        <a:accent4>
          <a:srgbClr val="DADADA"/>
        </a:accent4>
        <a:accent5>
          <a:srgbClr val="BFC4BA"/>
        </a:accent5>
        <a:accent6>
          <a:srgbClr val="497034"/>
        </a:accent6>
        <a:hlink>
          <a:srgbClr val="55B55E"/>
        </a:hlink>
        <a:folHlink>
          <a:srgbClr val="85B3B1"/>
        </a:folHlink>
      </a:clrScheme>
      <a:clrMap bg1="dk2" tx1="lt1" bg2="dk1" tx2="lt2" accent1="accent1" accent2="accent2" accent3="accent3" accent4="accent4" accent5="accent5" accent6="accent6" hlink="hlink" folHlink="folHlink"/>
    </a:extraClrScheme>
    <a:extraClrScheme>
      <a:clrScheme name="Beam 6">
        <a:dk1>
          <a:srgbClr val="96B29E"/>
        </a:dk1>
        <a:lt1>
          <a:srgbClr val="FFFFFF"/>
        </a:lt1>
        <a:dk2>
          <a:srgbClr val="A5BDAC"/>
        </a:dk2>
        <a:lt2>
          <a:srgbClr val="FFFFCC"/>
        </a:lt2>
        <a:accent1>
          <a:srgbClr val="4E8880"/>
        </a:accent1>
        <a:accent2>
          <a:srgbClr val="2F71B9"/>
        </a:accent2>
        <a:accent3>
          <a:srgbClr val="CFDBD2"/>
        </a:accent3>
        <a:accent4>
          <a:srgbClr val="DADADA"/>
        </a:accent4>
        <a:accent5>
          <a:srgbClr val="B2C3C0"/>
        </a:accent5>
        <a:accent6>
          <a:srgbClr val="2A66A7"/>
        </a:accent6>
        <a:hlink>
          <a:srgbClr val="9DC0E7"/>
        </a:hlink>
        <a:folHlink>
          <a:srgbClr val="54CA89"/>
        </a:folHlink>
      </a:clrScheme>
      <a:clrMap bg1="dk2" tx1="lt1" bg2="dk1" tx2="lt2" accent1="accent1" accent2="accent2" accent3="accent3" accent4="accent4" accent5="accent5" accent6="accent6" hlink="hlink" folHlink="folHlink"/>
    </a:extraClrScheme>
    <a:extraClrScheme>
      <a:clrScheme name="Beam 7">
        <a:dk1>
          <a:srgbClr val="D49C00"/>
        </a:dk1>
        <a:lt1>
          <a:srgbClr val="FFFFFF"/>
        </a:lt1>
        <a:dk2>
          <a:srgbClr val="CC9900"/>
        </a:dk2>
        <a:lt2>
          <a:srgbClr val="CEBD40"/>
        </a:lt2>
        <a:accent1>
          <a:srgbClr val="CC6600"/>
        </a:accent1>
        <a:accent2>
          <a:srgbClr val="808000"/>
        </a:accent2>
        <a:accent3>
          <a:srgbClr val="E2CAAA"/>
        </a:accent3>
        <a:accent4>
          <a:srgbClr val="DADADA"/>
        </a:accent4>
        <a:accent5>
          <a:srgbClr val="E2B8AA"/>
        </a:accent5>
        <a:accent6>
          <a:srgbClr val="737300"/>
        </a:accent6>
        <a:hlink>
          <a:srgbClr val="FF9900"/>
        </a:hlink>
        <a:folHlink>
          <a:srgbClr val="FFFF99"/>
        </a:folHlink>
      </a:clrScheme>
      <a:clrMap bg1="dk2" tx1="lt1" bg2="dk1" tx2="lt2" accent1="accent1" accent2="accent2" accent3="accent3" accent4="accent4" accent5="accent5" accent6="accent6" hlink="hlink" folHlink="folHlink"/>
    </a:extraClrScheme>
    <a:extraClrScheme>
      <a:clrScheme name="Beam 8">
        <a:dk1>
          <a:srgbClr val="881700"/>
        </a:dk1>
        <a:lt1>
          <a:srgbClr val="FAF9E6"/>
        </a:lt1>
        <a:dk2>
          <a:srgbClr val="990000"/>
        </a:dk2>
        <a:lt2>
          <a:srgbClr val="EADC78"/>
        </a:lt2>
        <a:accent1>
          <a:srgbClr val="FF6600"/>
        </a:accent1>
        <a:accent2>
          <a:srgbClr val="B86D52"/>
        </a:accent2>
        <a:accent3>
          <a:srgbClr val="CAAAAA"/>
        </a:accent3>
        <a:accent4>
          <a:srgbClr val="D6D5C4"/>
        </a:accent4>
        <a:accent5>
          <a:srgbClr val="FFB8AA"/>
        </a:accent5>
        <a:accent6>
          <a:srgbClr val="A66249"/>
        </a:accent6>
        <a:hlink>
          <a:srgbClr val="D78D15"/>
        </a:hlink>
        <a:folHlink>
          <a:srgbClr val="C6B37E"/>
        </a:folHlink>
      </a:clrScheme>
      <a:clrMap bg1="dk2" tx1="lt1" bg2="dk1" tx2="lt2" accent1="accent1" accent2="accent2" accent3="accent3" accent4="accent4" accent5="accent5" accent6="accent6" hlink="hlink" folHlink="folHlink"/>
    </a:extraClrScheme>
    <a:extraClrScheme>
      <a:clrScheme name="Beam 9">
        <a:dk1>
          <a:srgbClr val="000000"/>
        </a:dk1>
        <a:lt1>
          <a:srgbClr val="FFFFFF"/>
        </a:lt1>
        <a:dk2>
          <a:srgbClr val="000000"/>
        </a:dk2>
        <a:lt2>
          <a:srgbClr val="DDDDDD"/>
        </a:lt2>
        <a:accent1>
          <a:srgbClr val="E6F5F6"/>
        </a:accent1>
        <a:accent2>
          <a:srgbClr val="A5E1A8"/>
        </a:accent2>
        <a:accent3>
          <a:srgbClr val="FFFFFF"/>
        </a:accent3>
        <a:accent4>
          <a:srgbClr val="000000"/>
        </a:accent4>
        <a:accent5>
          <a:srgbClr val="F0F9FA"/>
        </a:accent5>
        <a:accent6>
          <a:srgbClr val="95CC98"/>
        </a:accent6>
        <a:hlink>
          <a:srgbClr val="5B00B6"/>
        </a:hlink>
        <a:folHlink>
          <a:srgbClr val="34988E"/>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129</TotalTime>
  <Words>3760</Words>
  <Application>Microsoft Office PowerPoint</Application>
  <PresentationFormat>全屏显示(4:3)</PresentationFormat>
  <Paragraphs>545</Paragraphs>
  <Slides>55</Slides>
  <Notes>42</Notes>
  <HiddenSlides>0</HiddenSlides>
  <MMClips>0</MMClips>
  <ScaleCrop>false</ScaleCrop>
  <HeadingPairs>
    <vt:vector size="8" baseType="variant">
      <vt:variant>
        <vt:lpstr>已用的字体</vt:lpstr>
      </vt:variant>
      <vt:variant>
        <vt:i4>11</vt:i4>
      </vt:variant>
      <vt:variant>
        <vt:lpstr>主题</vt:lpstr>
      </vt:variant>
      <vt:variant>
        <vt:i4>1</vt:i4>
      </vt:variant>
      <vt:variant>
        <vt:lpstr>嵌入 OLE 服务器</vt:lpstr>
      </vt:variant>
      <vt:variant>
        <vt:i4>3</vt:i4>
      </vt:variant>
      <vt:variant>
        <vt:lpstr>幻灯片标题</vt:lpstr>
      </vt:variant>
      <vt:variant>
        <vt:i4>55</vt:i4>
      </vt:variant>
    </vt:vector>
  </HeadingPairs>
  <TitlesOfParts>
    <vt:vector size="70" baseType="lpstr">
      <vt:lpstr>Monotype Sorts</vt:lpstr>
      <vt:lpstr>方正大黑简体</vt:lpstr>
      <vt:lpstr>黑体</vt:lpstr>
      <vt:lpstr>华文中宋</vt:lpstr>
      <vt:lpstr>楷体</vt:lpstr>
      <vt:lpstr>宋体</vt:lpstr>
      <vt:lpstr>Arial</vt:lpstr>
      <vt:lpstr>Cambria Math</vt:lpstr>
      <vt:lpstr>Impact</vt:lpstr>
      <vt:lpstr>Times New Roman</vt:lpstr>
      <vt:lpstr>Wingdings</vt:lpstr>
      <vt:lpstr>密码学与网络安全</vt:lpstr>
      <vt:lpstr>Visio</vt:lpstr>
      <vt:lpstr>Equation</vt:lpstr>
      <vt:lpstr>公式</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 </vt:lpstr>
      <vt:lpstr>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第3章 对称密钥加密技术</dc:title>
  <dc:creator>ZC</dc:creator>
  <cp:lastModifiedBy>樊姐</cp:lastModifiedBy>
  <cp:revision>1574</cp:revision>
  <cp:lastPrinted>2113-01-01T00:00:00Z</cp:lastPrinted>
  <dcterms:created xsi:type="dcterms:W3CDTF">2113-01-01T00:00:00Z</dcterms:created>
  <dcterms:modified xsi:type="dcterms:W3CDTF">2024-04-13T03:35:39Z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1</vt:i4>
  </property>
  <property fmtid="{D5CDD505-2E9C-101B-9397-08002B2CF9AE}" pid="3" name="ICV">
    <vt:lpwstr>1681E6C88FDE4EA994A0A0E5995B1F6C</vt:lpwstr>
  </property>
  <property fmtid="{D5CDD505-2E9C-101B-9397-08002B2CF9AE}" pid="4" name="KSOProductBuildVer">
    <vt:lpwstr>2052-11.1.0.11045</vt:lpwstr>
  </property>
</Properties>
</file>